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58" r:id="rId3"/>
    <p:sldId id="260" r:id="rId4"/>
    <p:sldId id="261" r:id="rId5"/>
    <p:sldId id="262" r:id="rId6"/>
    <p:sldId id="263" r:id="rId7"/>
    <p:sldId id="267" r:id="rId8"/>
    <p:sldId id="265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32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1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FAF7E9-BE43-4AEA-A0E4-2670229F4D03}" type="datetime1">
              <a:rPr lang="fr-FR" smtClean="0"/>
              <a:t>09/09/2019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25579A-91C3-4A12-9A1A-9C9FF2EC2B7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979781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37235-E4CD-4031-A8AE-E224B6E12C4D}" type="datetime1">
              <a:rPr lang="fr-FR" smtClean="0"/>
              <a:t>09/09/2019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0E801F-7575-4410-8665-BF4CB90E723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5422784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3F5EC-65C0-44EB-ADD6-6C172DBAC223}" type="datetime1">
              <a:rPr lang="fr-FR" smtClean="0"/>
              <a:t>09/09/2019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9E404-768F-4634-BCC0-7B8B5A487EE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6775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3FDD4-2302-4670-BB3C-130733AFCDCA}" type="datetime1">
              <a:rPr lang="fr-FR" smtClean="0"/>
              <a:t>09/09/2019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9E404-768F-4634-BCC0-7B8B5A487EE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847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1864A-A326-4595-82DF-B38FC861E867}" type="datetime1">
              <a:rPr lang="fr-FR" smtClean="0"/>
              <a:t>09/09/2019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9E404-768F-4634-BCC0-7B8B5A487EE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169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A326E-F734-441D-B3D7-23D7081C110E}" type="datetime1">
              <a:rPr lang="fr-FR" smtClean="0"/>
              <a:t>09/09/2019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9E404-768F-4634-BCC0-7B8B5A487EE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0539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CD78C-02EB-406E-B99B-3C7F61FF5590}" type="datetime1">
              <a:rPr lang="fr-FR" smtClean="0"/>
              <a:t>09/09/2019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9E404-768F-4634-BCC0-7B8B5A487EE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110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3BA0B-5E6A-4BB0-BD1D-3CA5255D398D}" type="datetime1">
              <a:rPr lang="fr-FR" smtClean="0"/>
              <a:t>09/09/2019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9E404-768F-4634-BCC0-7B8B5A487EE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031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777FF-AA87-4575-B12E-5B87AEB0E845}" type="datetime1">
              <a:rPr lang="fr-FR" smtClean="0"/>
              <a:t>09/09/2019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9E404-768F-4634-BCC0-7B8B5A487EE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905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A7B6-6214-44BF-B5D8-2D7B7890F3A5}" type="datetime1">
              <a:rPr lang="fr-FR" smtClean="0"/>
              <a:t>09/09/2019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9E404-768F-4634-BCC0-7B8B5A487EE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7059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6C06-447B-4071-9FC1-B1F626207024}" type="datetime1">
              <a:rPr lang="fr-FR" smtClean="0"/>
              <a:t>09/09/2019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9E404-768F-4634-BCC0-7B8B5A487EE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128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864EE-9E0F-4374-805D-9E431C748E7B}" type="datetime1">
              <a:rPr lang="fr-FR" smtClean="0"/>
              <a:t>09/09/2019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9E404-768F-4634-BCC0-7B8B5A487EE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810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4B062-60BD-4CB2-A018-E71DC39B9C0A}" type="datetime1">
              <a:rPr lang="fr-FR" smtClean="0"/>
              <a:t>09/09/2019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9E404-768F-4634-BCC0-7B8B5A487EE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840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4FA6B-8020-466E-B284-3D36773C80C6}" type="datetime1">
              <a:rPr lang="fr-FR" smtClean="0"/>
              <a:t>09/09/2019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9E404-768F-4634-BCC0-7B8B5A487EE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9881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2191999" cy="798214"/>
          </a:xfrm>
          <a:solidFill>
            <a:srgbClr val="0070C0"/>
          </a:solidFill>
        </p:spPr>
        <p:txBody>
          <a:bodyPr>
            <a:no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1. Résumé du Projet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6853" y="1079495"/>
            <a:ext cx="10890914" cy="5556651"/>
          </a:xfrm>
        </p:spPr>
        <p:txBody>
          <a:bodyPr>
            <a:noAutofit/>
          </a:bodyPr>
          <a:lstStyle/>
          <a:p>
            <a:pPr marL="457200" indent="-457200" algn="l">
              <a:buAutoNum type="alphaUcPeriod"/>
            </a:pPr>
            <a:r>
              <a:rPr lang="fr-FR" b="1" dirty="0">
                <a:solidFill>
                  <a:srgbClr val="0070C0"/>
                </a:solidFill>
              </a:rPr>
              <a:t>Zones d’intervention</a:t>
            </a:r>
          </a:p>
          <a:p>
            <a:pPr marL="457200" indent="-457200" algn="l">
              <a:buAutoNum type="alphaUcPeriod"/>
            </a:pPr>
            <a:endParaRPr lang="fr-FR" sz="2000" b="1" dirty="0"/>
          </a:p>
          <a:p>
            <a:pPr algn="l"/>
            <a:endParaRPr lang="fr-FR" sz="2000" b="1" i="1" dirty="0"/>
          </a:p>
          <a:p>
            <a:pPr algn="l"/>
            <a:endParaRPr lang="fr-FR" sz="2000" b="1" i="1" dirty="0"/>
          </a:p>
          <a:p>
            <a:pPr algn="l"/>
            <a:endParaRPr lang="fr-FR" sz="2000" b="1" i="1" dirty="0"/>
          </a:p>
          <a:p>
            <a:pPr algn="l"/>
            <a:endParaRPr lang="fr-FR" sz="2000" b="1" i="1" dirty="0"/>
          </a:p>
          <a:p>
            <a:pPr algn="l"/>
            <a:r>
              <a:rPr lang="fr-FR" b="1" dirty="0">
                <a:solidFill>
                  <a:srgbClr val="0070C0"/>
                </a:solidFill>
              </a:rPr>
              <a:t>B. Composantes</a:t>
            </a:r>
          </a:p>
          <a:p>
            <a:pPr algn="l"/>
            <a:endParaRPr lang="fr-FR" sz="1000" b="1" dirty="0"/>
          </a:p>
          <a:p>
            <a:pPr marL="457200" indent="-457200" algn="l">
              <a:buAutoNum type="arabicPeriod"/>
            </a:pPr>
            <a:r>
              <a:rPr lang="fr-FR" sz="2000" dirty="0"/>
              <a:t>Mobilisation communautaire</a:t>
            </a:r>
          </a:p>
          <a:p>
            <a:pPr marL="457200" indent="-457200" algn="l">
              <a:buAutoNum type="arabicPeriod"/>
            </a:pPr>
            <a:r>
              <a:rPr lang="fr-FR" sz="2000" dirty="0"/>
              <a:t>Amélioration des Moyens de Subsistance – Assistance Alimentaire pour la création d’actifs communautaires</a:t>
            </a:r>
          </a:p>
          <a:p>
            <a:pPr marL="457200" indent="-457200" algn="l">
              <a:buAutoNum type="arabicPeriod"/>
            </a:pPr>
            <a:r>
              <a:rPr lang="fr-FR" sz="2000" dirty="0"/>
              <a:t>Renforcement des capacités dans la production agricoles et la transformation des produits agricoles</a:t>
            </a:r>
          </a:p>
          <a:p>
            <a:pPr marL="457200" indent="-457200" algn="l">
              <a:buAutoNum type="arabicPeriod"/>
            </a:pPr>
            <a:r>
              <a:rPr lang="fr-FR" sz="2000" dirty="0"/>
              <a:t>Gestion Post-récolte et appui à l’accès aux marchés</a:t>
            </a:r>
          </a:p>
          <a:p>
            <a:pPr algn="l"/>
            <a:endParaRPr lang="fr-FR" dirty="0"/>
          </a:p>
        </p:txBody>
      </p:sp>
      <p:pic>
        <p:nvPicPr>
          <p:cNvPr id="4" name="Image 10" descr="C:\Users\Farhay\Documents\Logo FAO\FAO_logo_Blue_3lines_fr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98"/>
          <a:stretch/>
        </p:blipFill>
        <p:spPr bwMode="auto">
          <a:xfrm>
            <a:off x="11250305" y="6032314"/>
            <a:ext cx="677838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WFPlogo-french-standard-blue.gif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548" b="15858"/>
          <a:stretch/>
        </p:blipFill>
        <p:spPr bwMode="auto">
          <a:xfrm>
            <a:off x="10358652" y="6045961"/>
            <a:ext cx="777922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953000" y="6474236"/>
            <a:ext cx="2743200" cy="365125"/>
          </a:xfrm>
        </p:spPr>
        <p:txBody>
          <a:bodyPr/>
          <a:lstStyle/>
          <a:p>
            <a:pPr algn="ctr"/>
            <a:fld id="{0E69E404-768F-4634-BCC0-7B8B5A487EE8}" type="slidenum">
              <a:rPr lang="fr-FR" b="1" smtClean="0"/>
              <a:pPr algn="ctr"/>
              <a:t>1</a:t>
            </a:fld>
            <a:endParaRPr lang="fr-FR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780428"/>
              </p:ext>
            </p:extLst>
          </p:nvPr>
        </p:nvGraphicFramePr>
        <p:xfrm>
          <a:off x="586853" y="1661358"/>
          <a:ext cx="10890914" cy="1532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833">
                  <a:extLst>
                    <a:ext uri="{9D8B030D-6E8A-4147-A177-3AD203B41FA5}">
                      <a16:colId xmlns:a16="http://schemas.microsoft.com/office/drawing/2014/main" xmlns="" val="1815777378"/>
                    </a:ext>
                  </a:extLst>
                </a:gridCol>
                <a:gridCol w="4892979">
                  <a:extLst>
                    <a:ext uri="{9D8B030D-6E8A-4147-A177-3AD203B41FA5}">
                      <a16:colId xmlns:a16="http://schemas.microsoft.com/office/drawing/2014/main" xmlns="" val="659782820"/>
                    </a:ext>
                  </a:extLst>
                </a:gridCol>
                <a:gridCol w="4283102">
                  <a:extLst>
                    <a:ext uri="{9D8B030D-6E8A-4147-A177-3AD203B41FA5}">
                      <a16:colId xmlns:a16="http://schemas.microsoft.com/office/drawing/2014/main" xmlns="" val="384415392"/>
                    </a:ext>
                  </a:extLst>
                </a:gridCol>
              </a:tblGrid>
              <a:tr h="510739">
                <a:tc>
                  <a:txBody>
                    <a:bodyPr/>
                    <a:lstStyle/>
                    <a:p>
                      <a:r>
                        <a:rPr lang="fr-FR" dirty="0"/>
                        <a:t>Territoire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Rutshuru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10354402"/>
                  </a:ext>
                </a:extLst>
              </a:tr>
              <a:tr h="510739">
                <a:tc>
                  <a:txBody>
                    <a:bodyPr/>
                    <a:lstStyle/>
                    <a:p>
                      <a:r>
                        <a:rPr lang="fr-FR" sz="1800" b="1" dirty="0"/>
                        <a:t>Groupements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err="1"/>
                        <a:t>Kisigari</a:t>
                      </a:r>
                      <a:r>
                        <a:rPr lang="fr-FR" sz="1800" dirty="0"/>
                        <a:t>, </a:t>
                      </a:r>
                      <a:r>
                        <a:rPr lang="fr-FR" sz="1800" dirty="0" err="1"/>
                        <a:t>bweza</a:t>
                      </a:r>
                      <a:r>
                        <a:rPr lang="fr-FR" sz="1800" dirty="0"/>
                        <a:t> et </a:t>
                      </a:r>
                      <a:r>
                        <a:rPr lang="fr-FR" sz="1800" dirty="0" err="1"/>
                        <a:t>Bukoma</a:t>
                      </a:r>
                      <a:r>
                        <a:rPr lang="fr-FR" sz="1800" dirty="0"/>
                        <a:t> Sud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005823"/>
                  </a:ext>
                </a:extLst>
              </a:tr>
              <a:tr h="510739">
                <a:tc>
                  <a:txBody>
                    <a:bodyPr/>
                    <a:lstStyle/>
                    <a:p>
                      <a:r>
                        <a:rPr lang="fr-FR" sz="1800" b="1" dirty="0"/>
                        <a:t>Bénéficiaires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800" b="1" i="1" kern="120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12479 </a:t>
                      </a:r>
                      <a:r>
                        <a:rPr lang="fr-FR" sz="1800" b="1" i="1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ménages 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dont</a:t>
                      </a:r>
                      <a:r>
                        <a:rPr lang="fr-FR" sz="1800" b="1" i="1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 8605 femmes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800" b="1" i="1" kern="1200" dirty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67953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8559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777921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bg1"/>
                </a:solidFill>
              </a:rPr>
              <a:t>2. Etat d’avancement des activités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900" y="1269242"/>
            <a:ext cx="11354936" cy="4907721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fr-FR" sz="2400" b="1" dirty="0">
                <a:solidFill>
                  <a:srgbClr val="00B0F0"/>
                </a:solidFill>
              </a:rPr>
              <a:t>Mobilisation communautaire</a:t>
            </a:r>
          </a:p>
          <a:p>
            <a:pPr marL="0" indent="0">
              <a:buNone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846482"/>
              </p:ext>
            </p:extLst>
          </p:nvPr>
        </p:nvGraphicFramePr>
        <p:xfrm>
          <a:off x="313900" y="1932521"/>
          <a:ext cx="11354936" cy="5070876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729551">
                  <a:extLst>
                    <a:ext uri="{9D8B030D-6E8A-4147-A177-3AD203B41FA5}">
                      <a16:colId xmlns:a16="http://schemas.microsoft.com/office/drawing/2014/main" xmlns="" val="1696302688"/>
                    </a:ext>
                  </a:extLst>
                </a:gridCol>
                <a:gridCol w="2483892">
                  <a:extLst>
                    <a:ext uri="{9D8B030D-6E8A-4147-A177-3AD203B41FA5}">
                      <a16:colId xmlns:a16="http://schemas.microsoft.com/office/drawing/2014/main" xmlns="" val="2442382142"/>
                    </a:ext>
                  </a:extLst>
                </a:gridCol>
                <a:gridCol w="6141493">
                  <a:extLst>
                    <a:ext uri="{9D8B030D-6E8A-4147-A177-3AD203B41FA5}">
                      <a16:colId xmlns:a16="http://schemas.microsoft.com/office/drawing/2014/main" xmlns="" val="1478115856"/>
                    </a:ext>
                  </a:extLst>
                </a:gridCol>
              </a:tblGrid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</a:rPr>
                        <a:t>Output </a:t>
                      </a:r>
                      <a:endParaRPr lang="fr-FR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</a:rPr>
                        <a:t>Cible</a:t>
                      </a:r>
                      <a:endParaRPr lang="fr-FR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</a:rPr>
                        <a:t>Réalisation</a:t>
                      </a:r>
                      <a:endParaRPr lang="fr-FR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23699398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/>
                        <a:t>1.1. Structuration des OPs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100 OPs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40 U-</a:t>
                      </a:r>
                      <a:r>
                        <a:rPr lang="fr-FR" dirty="0" err="1"/>
                        <a:t>OPs</a:t>
                      </a:r>
                      <a:endParaRPr lang="fr-FR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4 Coopératives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dirty="0"/>
                        <a:t>100% des </a:t>
                      </a:r>
                      <a:r>
                        <a:rPr lang="fr-FR" dirty="0" err="1"/>
                        <a:t>OPs</a:t>
                      </a:r>
                      <a:r>
                        <a:rPr lang="fr-FR" dirty="0"/>
                        <a:t> diagnostiquées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26 UOP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3 Coopératives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5214481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/>
                        <a:t>1.2. Cohésion sociale et Nutrition</a:t>
                      </a:r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100 CDs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10000 bénéficiaires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400 démonstrations culinaires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4 Campagnes des sensibilisations sur les bonnes pratiques nutritionnelles et hygiène alimentaire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/>
                        <a:t>62 CDs formés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/>
                        <a:t>2500 bénéficiaires formés en nutrition sensitive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/>
                        <a:t>100 démonstrations culinaires atteints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/>
                        <a:t>1 campagne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4858545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/>
                        <a:t>1.3. Alphabétisation</a:t>
                      </a:r>
                      <a:r>
                        <a:rPr lang="fr-FR" baseline="0" dirty="0"/>
                        <a:t> des femmes et </a:t>
                      </a:r>
                      <a:r>
                        <a:rPr lang="fr-FR" baseline="0" dirty="0" err="1"/>
                        <a:t>AGRs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1000 femmes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1000 bénéficiaires d’AGR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1000 femmes analphabètes formées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230 Kits AGR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1910744"/>
                  </a:ext>
                </a:extLst>
              </a:tr>
            </a:tbl>
          </a:graphicData>
        </a:graphic>
      </p:graphicFrame>
      <p:pic>
        <p:nvPicPr>
          <p:cNvPr id="6" name="Image 10" descr="C:\Users\Farhay\Documents\Logo FAO\FAO_logo_Blue_3lines_fr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98"/>
          <a:stretch/>
        </p:blipFill>
        <p:spPr bwMode="auto">
          <a:xfrm>
            <a:off x="11086529" y="6086906"/>
            <a:ext cx="677838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WFPlogo-french-standard-blue.gif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548" b="15858"/>
          <a:stretch/>
        </p:blipFill>
        <p:spPr bwMode="auto">
          <a:xfrm>
            <a:off x="10194876" y="6100553"/>
            <a:ext cx="777922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5362433" y="6287871"/>
            <a:ext cx="2743200" cy="365125"/>
          </a:xfrm>
        </p:spPr>
        <p:txBody>
          <a:bodyPr/>
          <a:lstStyle/>
          <a:p>
            <a:pPr algn="ctr"/>
            <a:fld id="{0E69E404-768F-4634-BCC0-7B8B5A487EE8}" type="slidenum">
              <a:rPr lang="fr-FR" smtClean="0"/>
              <a:pPr algn="ctr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01483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05218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bg1"/>
                </a:solidFill>
              </a:rPr>
              <a:t>2. Etat d’avancement des activités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758" y="1146412"/>
            <a:ext cx="11065042" cy="4907721"/>
          </a:xfrm>
        </p:spPr>
        <p:txBody>
          <a:bodyPr/>
          <a:lstStyle/>
          <a:p>
            <a:pPr marL="355600" indent="-355600">
              <a:buNone/>
            </a:pPr>
            <a:r>
              <a:rPr lang="fr-FR" sz="2400" b="1" dirty="0">
                <a:solidFill>
                  <a:srgbClr val="00B0F0"/>
                </a:solidFill>
              </a:rPr>
              <a:t>2. Amélioration des Moyens de Subsistance – Assistance Alimentaire pour la création d’Actifs communautaires</a:t>
            </a:r>
          </a:p>
          <a:p>
            <a:pPr marL="0" indent="0">
              <a:buNone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40603"/>
              </p:ext>
            </p:extLst>
          </p:nvPr>
        </p:nvGraphicFramePr>
        <p:xfrm>
          <a:off x="288758" y="1970321"/>
          <a:ext cx="11456636" cy="4705116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948771">
                  <a:extLst>
                    <a:ext uri="{9D8B030D-6E8A-4147-A177-3AD203B41FA5}">
                      <a16:colId xmlns:a16="http://schemas.microsoft.com/office/drawing/2014/main" xmlns="" val="1696302688"/>
                    </a:ext>
                  </a:extLst>
                </a:gridCol>
                <a:gridCol w="2494531">
                  <a:extLst>
                    <a:ext uri="{9D8B030D-6E8A-4147-A177-3AD203B41FA5}">
                      <a16:colId xmlns:a16="http://schemas.microsoft.com/office/drawing/2014/main" xmlns="" val="2442382142"/>
                    </a:ext>
                  </a:extLst>
                </a:gridCol>
                <a:gridCol w="6013334">
                  <a:extLst>
                    <a:ext uri="{9D8B030D-6E8A-4147-A177-3AD203B41FA5}">
                      <a16:colId xmlns:a16="http://schemas.microsoft.com/office/drawing/2014/main" xmlns="" val="1478115856"/>
                    </a:ext>
                  </a:extLst>
                </a:gridCol>
              </a:tblGrid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</a:rPr>
                        <a:t>Output </a:t>
                      </a:r>
                      <a:endParaRPr lang="fr-FR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</a:rPr>
                        <a:t>Cible</a:t>
                      </a:r>
                      <a:endParaRPr lang="fr-FR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</a:rPr>
                        <a:t>Réalisation00</a:t>
                      </a:r>
                      <a:endParaRPr lang="fr-FR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23699398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/>
                        <a:t>2.1. Réhabilitation des actifs communautaires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 4 complexes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3 axes routiers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dirty="0"/>
                        <a:t>Planification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dirty="0"/>
                        <a:t>Adjudication en cours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5214481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/>
                        <a:t>2.2. Transfert monétaire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100 pour promotion éducation filles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Constructions  infrastructures communautaires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0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Activités à prioriser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4858545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/>
                        <a:t>2.3. Associations Villageoises d’Epargne et de</a:t>
                      </a:r>
                      <a:r>
                        <a:rPr lang="fr-FR" baseline="0" dirty="0"/>
                        <a:t> Crédit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60 AVEC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0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Activité à prioriser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1910744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/>
                        <a:t>2.4. Vaccination du bétail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3 campagnes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 3000 têtes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 </a:t>
                      </a:r>
                      <a:r>
                        <a:rPr lang="fr-FR" dirty="0" err="1"/>
                        <a:t>capampagne</a:t>
                      </a:r>
                      <a:endParaRPr lang="fr-FR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6744 têtes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44884304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/>
                        <a:t>2.5. Accès au crédit</a:t>
                      </a:r>
                      <a:r>
                        <a:rPr lang="fr-FR" baseline="0" dirty="0"/>
                        <a:t> au niveau des AVEC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60 appuyées en AVEC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0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Activité à prioriser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57719516"/>
                  </a:ext>
                </a:extLst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43065" y="6492875"/>
            <a:ext cx="2743200" cy="365125"/>
          </a:xfrm>
        </p:spPr>
        <p:txBody>
          <a:bodyPr/>
          <a:lstStyle/>
          <a:p>
            <a:pPr algn="ctr"/>
            <a:fld id="{0E69E404-768F-4634-BCC0-7B8B5A487EE8}" type="slidenum">
              <a:rPr lang="fr-FR" smtClean="0"/>
              <a:pPr algn="ctr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62646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82388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bg1"/>
                </a:solidFill>
              </a:rPr>
              <a:t>2. Etat d’avancement des activités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758" y="1269242"/>
            <a:ext cx="11065042" cy="4907721"/>
          </a:xfrm>
        </p:spPr>
        <p:txBody>
          <a:bodyPr/>
          <a:lstStyle/>
          <a:p>
            <a:pPr marL="355600" indent="-355600">
              <a:buNone/>
            </a:pPr>
            <a:r>
              <a:rPr lang="fr-FR" sz="2400" b="1" dirty="0">
                <a:solidFill>
                  <a:srgbClr val="00B0F0"/>
                </a:solidFill>
              </a:rPr>
              <a:t>3. Renforcement des capacités dans la production agricole et la transformation des produits agricoles</a:t>
            </a:r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6" name="Image 10" descr="C:\Users\Farhay\Documents\Logo FAO\FAO_logo_Blue_3lines_fr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98"/>
          <a:stretch/>
        </p:blipFill>
        <p:spPr bwMode="auto">
          <a:xfrm>
            <a:off x="11250305" y="6032314"/>
            <a:ext cx="677838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WFPlogo-french-standard-blue.gif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548" b="15858"/>
          <a:stretch/>
        </p:blipFill>
        <p:spPr bwMode="auto">
          <a:xfrm>
            <a:off x="10358652" y="6045961"/>
            <a:ext cx="777922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4231315" y="6359207"/>
            <a:ext cx="2743200" cy="320675"/>
          </a:xfrm>
        </p:spPr>
        <p:txBody>
          <a:bodyPr/>
          <a:lstStyle/>
          <a:p>
            <a:pPr algn="ctr"/>
            <a:fld id="{0E69E404-768F-4634-BCC0-7B8B5A487EE8}" type="slidenum">
              <a:rPr lang="fr-FR" smtClean="0"/>
              <a:pPr algn="ctr"/>
              <a:t>4</a:t>
            </a:fld>
            <a:endParaRPr lang="fr-FR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CA86239F-6500-497F-BF98-2D9B10C7A3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9777643"/>
              </p:ext>
            </p:extLst>
          </p:nvPr>
        </p:nvGraphicFramePr>
        <p:xfrm>
          <a:off x="784118" y="2151996"/>
          <a:ext cx="10515600" cy="4001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572">
                  <a:extLst>
                    <a:ext uri="{9D8B030D-6E8A-4147-A177-3AD203B41FA5}">
                      <a16:colId xmlns:a16="http://schemas.microsoft.com/office/drawing/2014/main" xmlns="" val="3519145658"/>
                    </a:ext>
                  </a:extLst>
                </a:gridCol>
                <a:gridCol w="1964108">
                  <a:extLst>
                    <a:ext uri="{9D8B030D-6E8A-4147-A177-3AD203B41FA5}">
                      <a16:colId xmlns:a16="http://schemas.microsoft.com/office/drawing/2014/main" xmlns="" val="1581924056"/>
                    </a:ext>
                  </a:extLst>
                </a:gridCol>
                <a:gridCol w="5846920">
                  <a:extLst>
                    <a:ext uri="{9D8B030D-6E8A-4147-A177-3AD203B41FA5}">
                      <a16:colId xmlns:a16="http://schemas.microsoft.com/office/drawing/2014/main" xmlns="" val="701457423"/>
                    </a:ext>
                  </a:extLst>
                </a:gridCol>
              </a:tblGrid>
              <a:tr h="35986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Output 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0717" marR="80717" marT="40358" marB="40358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Cible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0717" marR="80717" marT="40358" marB="40358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Réalisation</a:t>
                      </a:r>
                      <a:endParaRPr lang="en-US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0717" marR="80717" marT="40358" marB="40358"/>
                </a:tc>
                <a:extLst>
                  <a:ext uri="{0D108BD9-81ED-4DB2-BD59-A6C34878D82A}">
                    <a16:rowId xmlns:a16="http://schemas.microsoft.com/office/drawing/2014/main" xmlns="" val="3738663834"/>
                  </a:ext>
                </a:extLst>
              </a:tr>
              <a:tr h="160957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3.1. Accès aux intrants agricoles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0717" marR="80717" marT="40358" marB="40358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10000 ménages ayant accès aux intrants via le projet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100 OP ayant accès aux boutiques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10000 ménages ayant reçu noyaux d’élevage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100 OP ayant reçu appui sur techniques de production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0717" marR="80717" marT="40358" marB="40358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9 478 ménages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endParaRPr lang="fr-FR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91 OP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endParaRPr lang="fr-FR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596 ménages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endParaRPr lang="fr-FR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91 OP appuyées sur techniques de production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0717" marR="80717" marT="40358" marB="40358"/>
                </a:tc>
                <a:extLst>
                  <a:ext uri="{0D108BD9-81ED-4DB2-BD59-A6C34878D82A}">
                    <a16:rowId xmlns:a16="http://schemas.microsoft.com/office/drawing/2014/main" xmlns="" val="4027509933"/>
                  </a:ext>
                </a:extLst>
              </a:tr>
              <a:tr h="23206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3.3. Transformation des produits agricoles</a:t>
                      </a:r>
                      <a:endParaRPr lang="en-US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0717" marR="80717" marT="40358" marB="40358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 UT et 4 abris</a:t>
                      </a:r>
                      <a:endParaRPr lang="en-US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0717" marR="80717" marT="40358" marB="40358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 fournis et mises en fonctionnement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0717" marR="80717" marT="40358" marB="40358"/>
                </a:tc>
                <a:extLst>
                  <a:ext uri="{0D108BD9-81ED-4DB2-BD59-A6C34878D82A}">
                    <a16:rowId xmlns:a16="http://schemas.microsoft.com/office/drawing/2014/main" xmlns="" val="24033429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4934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70069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bg1"/>
                </a:solidFill>
              </a:rPr>
              <a:t>2. Etat d’avancement des activités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758" y="1269242"/>
            <a:ext cx="11065042" cy="4907721"/>
          </a:xfrm>
        </p:spPr>
        <p:txBody>
          <a:bodyPr/>
          <a:lstStyle/>
          <a:p>
            <a:pPr marL="0" indent="0">
              <a:buNone/>
            </a:pPr>
            <a:r>
              <a:rPr lang="fr-FR" sz="2400" b="1" dirty="0">
                <a:solidFill>
                  <a:srgbClr val="00B0F0"/>
                </a:solidFill>
              </a:rPr>
              <a:t>4. Gestion Post-récolte et appui à l’accès aux marchés</a:t>
            </a:r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324779"/>
              </p:ext>
            </p:extLst>
          </p:nvPr>
        </p:nvGraphicFramePr>
        <p:xfrm>
          <a:off x="288758" y="1878514"/>
          <a:ext cx="11742820" cy="2601996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3022431">
                  <a:extLst>
                    <a:ext uri="{9D8B030D-6E8A-4147-A177-3AD203B41FA5}">
                      <a16:colId xmlns:a16="http://schemas.microsoft.com/office/drawing/2014/main" xmlns="" val="1696302688"/>
                    </a:ext>
                  </a:extLst>
                </a:gridCol>
                <a:gridCol w="2420871">
                  <a:extLst>
                    <a:ext uri="{9D8B030D-6E8A-4147-A177-3AD203B41FA5}">
                      <a16:colId xmlns:a16="http://schemas.microsoft.com/office/drawing/2014/main" xmlns="" val="2442382142"/>
                    </a:ext>
                  </a:extLst>
                </a:gridCol>
                <a:gridCol w="6299518">
                  <a:extLst>
                    <a:ext uri="{9D8B030D-6E8A-4147-A177-3AD203B41FA5}">
                      <a16:colId xmlns:a16="http://schemas.microsoft.com/office/drawing/2014/main" xmlns="" val="1478115856"/>
                    </a:ext>
                  </a:extLst>
                </a:gridCol>
              </a:tblGrid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</a:rPr>
                        <a:t>Output </a:t>
                      </a:r>
                      <a:endParaRPr lang="fr-FR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</a:rPr>
                        <a:t>Cible</a:t>
                      </a:r>
                      <a:endParaRPr lang="fr-FR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</a:rPr>
                        <a:t>Réalisation</a:t>
                      </a:r>
                      <a:endParaRPr lang="fr-FR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23699398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/>
                        <a:t>4.1. Renforcement</a:t>
                      </a:r>
                      <a:r>
                        <a:rPr lang="fr-FR" baseline="0" dirty="0"/>
                        <a:t> des capacités en bonne pratique post récolte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/>
                        <a:t>100 OP formées sur gestion post récolte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baseline="0" dirty="0"/>
                        <a:t>0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baseline="0" dirty="0"/>
                        <a:t>Activité à prioriser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5214481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/>
                        <a:t>4.2. Formation sur la commercialisation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80 OP formées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4858545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/>
                        <a:t>4.3. Accès aux marchés et conduite</a:t>
                      </a:r>
                      <a:r>
                        <a:rPr lang="fr-FR" baseline="0" dirty="0"/>
                        <a:t> de la vente groupée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3000 Tonnes par ventes groupées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Avec WFP: 1028 Tonnes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Autres : 78 Tonnes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1910744"/>
                  </a:ext>
                </a:extLst>
              </a:tr>
            </a:tbl>
          </a:graphicData>
        </a:graphic>
      </p:graphicFrame>
      <p:pic>
        <p:nvPicPr>
          <p:cNvPr id="6" name="Image 10" descr="C:\Users\Farhay\Documents\Logo FAO\FAO_logo_Blue_3lines_fr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98"/>
          <a:stretch/>
        </p:blipFill>
        <p:spPr bwMode="auto">
          <a:xfrm>
            <a:off x="11250305" y="6032314"/>
            <a:ext cx="677838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WFPlogo-french-standard-blue.gif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548" b="15858"/>
          <a:stretch/>
        </p:blipFill>
        <p:spPr bwMode="auto">
          <a:xfrm>
            <a:off x="10358652" y="6045961"/>
            <a:ext cx="777922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4161429" y="6421110"/>
            <a:ext cx="2743200" cy="365125"/>
          </a:xfrm>
        </p:spPr>
        <p:txBody>
          <a:bodyPr/>
          <a:lstStyle/>
          <a:p>
            <a:pPr algn="ctr"/>
            <a:fld id="{0E69E404-768F-4634-BCC0-7B8B5A487EE8}" type="slidenum">
              <a:rPr lang="fr-FR" smtClean="0"/>
              <a:pPr algn="ctr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7331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76571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fr-CD" sz="3600" b="1" dirty="0">
                <a:solidFill>
                  <a:schemeClr val="bg1"/>
                </a:solidFill>
              </a:rPr>
              <a:t>3. Défis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758" y="1269242"/>
            <a:ext cx="11065042" cy="4907721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fr-FR" dirty="0"/>
              <a:t>Quelques irrégularités dans le fichier SCOPE</a:t>
            </a:r>
            <a:endParaRPr lang="en-US" dirty="0"/>
          </a:p>
          <a:p>
            <a:pPr lvl="0"/>
            <a:r>
              <a:rPr lang="fr-FR" dirty="0"/>
              <a:t>Inexistence d’un cadre de concertation permanent entre les parties prenantes au projet</a:t>
            </a:r>
            <a:endParaRPr lang="en-US" dirty="0"/>
          </a:p>
          <a:p>
            <a:pPr lvl="0"/>
            <a:r>
              <a:rPr lang="fr-FR" dirty="0"/>
              <a:t>Retard dans la signature des protocoles d’accord avec les partenaires de mise en œuvre</a:t>
            </a:r>
            <a:endParaRPr lang="en-US" dirty="0"/>
          </a:p>
          <a:p>
            <a:pPr lvl="0"/>
            <a:r>
              <a:rPr lang="fr-FR" dirty="0"/>
              <a:t>Procédures administratives du PAM et FAO lourdes: cas de paiement des fournisseurs de vivres</a:t>
            </a:r>
            <a:endParaRPr lang="en-US" dirty="0"/>
          </a:p>
          <a:p>
            <a:pPr lvl="0"/>
            <a:r>
              <a:rPr lang="fr-FR" dirty="0"/>
              <a:t>Délai de mise en œuvre des activités du projet très court en général( Cas reboisement…)</a:t>
            </a:r>
            <a:endParaRPr lang="en-US" dirty="0"/>
          </a:p>
          <a:p>
            <a:pPr lvl="0"/>
            <a:r>
              <a:rPr lang="fr-FR" dirty="0"/>
              <a:t>Manque de visibilité des partenaires étatiques sur terrain (casquettes, gilets, T-shirt, ..)</a:t>
            </a:r>
            <a:endParaRPr lang="en-US" dirty="0"/>
          </a:p>
          <a:p>
            <a:pPr lvl="0"/>
            <a:r>
              <a:rPr lang="fr-FR" dirty="0"/>
              <a:t>Conflits de compétence entre partenaires étatiques </a:t>
            </a:r>
            <a:endParaRPr lang="en-US" dirty="0"/>
          </a:p>
          <a:p>
            <a:pPr lvl="0"/>
            <a:r>
              <a:rPr lang="fr-FR" dirty="0"/>
              <a:t>Inadéquation entre les apports en intrants et les réalités du milieu </a:t>
            </a:r>
            <a:endParaRPr lang="en-US" dirty="0"/>
          </a:p>
          <a:p>
            <a:pPr lvl="0"/>
            <a:r>
              <a:rPr lang="fr-FR" dirty="0"/>
              <a:t>Manque de synchronisation des activités sur terrain</a:t>
            </a:r>
            <a:endParaRPr lang="en-US" dirty="0"/>
          </a:p>
          <a:p>
            <a:pPr lvl="0"/>
            <a:r>
              <a:rPr lang="fr-FR" dirty="0"/>
              <a:t>Interférence et Chevauchement des activités du projet sur terrain</a:t>
            </a:r>
            <a:endParaRPr lang="en-US" dirty="0"/>
          </a:p>
          <a:p>
            <a:r>
              <a:rPr lang="en-US" dirty="0"/>
              <a:t>Retard </a:t>
            </a:r>
            <a:r>
              <a:rPr lang="en-US" dirty="0" err="1"/>
              <a:t>dans</a:t>
            </a:r>
            <a:r>
              <a:rPr lang="en-US" dirty="0"/>
              <a:t> la livraison des </a:t>
            </a:r>
            <a:r>
              <a:rPr lang="en-US" dirty="0" err="1"/>
              <a:t>intrants</a:t>
            </a:r>
            <a:r>
              <a:rPr lang="en-US" dirty="0"/>
              <a:t> </a:t>
            </a:r>
            <a:r>
              <a:rPr lang="en-US" dirty="0" err="1"/>
              <a:t>agricoles</a:t>
            </a:r>
            <a:endParaRPr lang="en-US" dirty="0"/>
          </a:p>
          <a:p>
            <a:r>
              <a:rPr lang="fr-FR" dirty="0"/>
              <a:t>N</a:t>
            </a:r>
            <a:r>
              <a:rPr lang="en-US" dirty="0"/>
              <a:t>on </a:t>
            </a:r>
            <a:r>
              <a:rPr lang="en-US" dirty="0" err="1"/>
              <a:t>prise</a:t>
            </a:r>
            <a:r>
              <a:rPr lang="en-US" dirty="0"/>
              <a:t> en charge des </a:t>
            </a:r>
            <a:r>
              <a:rPr lang="en-US" dirty="0" err="1"/>
              <a:t>cas</a:t>
            </a:r>
            <a:r>
              <a:rPr lang="en-US" dirty="0"/>
              <a:t> de la malnutrition au sein de la </a:t>
            </a:r>
            <a:r>
              <a:rPr lang="en-US" dirty="0" err="1"/>
              <a:t>communauté</a:t>
            </a:r>
            <a:endParaRPr lang="fr-FR" dirty="0"/>
          </a:p>
          <a:p>
            <a:pPr marL="95250" indent="0">
              <a:buNone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10" descr="C:\Users\Farhay\Documents\Logo FAO\FAO_logo_Blue_3lines_fr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98"/>
          <a:stretch/>
        </p:blipFill>
        <p:spPr bwMode="auto">
          <a:xfrm>
            <a:off x="11250305" y="6032314"/>
            <a:ext cx="677838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WFPlogo-french-standard-blue.gif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548" b="15858"/>
          <a:stretch/>
        </p:blipFill>
        <p:spPr bwMode="auto">
          <a:xfrm>
            <a:off x="10358652" y="6045961"/>
            <a:ext cx="777922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403376" y="6357835"/>
            <a:ext cx="2743200" cy="365125"/>
          </a:xfrm>
        </p:spPr>
        <p:txBody>
          <a:bodyPr/>
          <a:lstStyle/>
          <a:p>
            <a:pPr algn="ctr"/>
            <a:fld id="{0E69E404-768F-4634-BCC0-7B8B5A487EE8}" type="slidenum">
              <a:rPr lang="fr-FR" smtClean="0"/>
              <a:pPr algn="ctr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1312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76571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fr-CD" sz="3600" b="1" dirty="0">
                <a:solidFill>
                  <a:schemeClr val="bg1"/>
                </a:solidFill>
              </a:rPr>
              <a:t>4. </a:t>
            </a:r>
            <a:r>
              <a:rPr lang="fr-CD" sz="3600" b="1" dirty="0" err="1">
                <a:solidFill>
                  <a:schemeClr val="bg1"/>
                </a:solidFill>
              </a:rPr>
              <a:t>Pending</a:t>
            </a:r>
            <a:r>
              <a:rPr lang="fr-CD" sz="3600" b="1" dirty="0">
                <a:solidFill>
                  <a:schemeClr val="bg1"/>
                </a:solidFill>
              </a:rPr>
              <a:t>( Contrat, FLA, au niveau de la coordination)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758" y="1269242"/>
            <a:ext cx="11065042" cy="4907721"/>
          </a:xfrm>
        </p:spPr>
        <p:txBody>
          <a:bodyPr/>
          <a:lstStyle/>
          <a:p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85120" y="720971"/>
            <a:ext cx="11065042" cy="59963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GB" dirty="0"/>
          </a:p>
          <a:p>
            <a:r>
              <a:rPr lang="fr-FR" dirty="0"/>
              <a:t>Partenaire de transfert monétaire, drainage des marrais (FAO) ;</a:t>
            </a:r>
          </a:p>
          <a:p>
            <a:r>
              <a:rPr lang="fr-FR" dirty="0"/>
              <a:t>Partenaires de mise en œuvre des AVEC (FAO)</a:t>
            </a:r>
          </a:p>
          <a:p>
            <a:r>
              <a:rPr lang="fr-FR" dirty="0"/>
              <a:t>Formations sur méthodologie CEP (FAO)</a:t>
            </a:r>
          </a:p>
          <a:p>
            <a:r>
              <a:rPr lang="fr-FR" dirty="0"/>
              <a:t> Mise en place des pépinières d’arbres (FAO)</a:t>
            </a:r>
          </a:p>
          <a:p>
            <a:r>
              <a:rPr lang="fr-FR" dirty="0"/>
              <a:t> Relance des formations décentralisées des CD (FAO)</a:t>
            </a:r>
          </a:p>
          <a:p>
            <a:r>
              <a:rPr lang="fr-FR" dirty="0"/>
              <a:t>Partenaires de mise en œuvre des activités post récoltes et de transfert monétaire pour les 100 filles(WFP)</a:t>
            </a:r>
          </a:p>
          <a:p>
            <a:r>
              <a:rPr lang="fr-FR" dirty="0"/>
              <a:t>Kits de structuration et gestion post-récolte (WFP);</a:t>
            </a:r>
          </a:p>
          <a:p>
            <a:r>
              <a:rPr lang="fr-FR" dirty="0"/>
              <a:t>Contractualisation des infrastructures 3 e phase (WFP/FAO)</a:t>
            </a:r>
          </a:p>
          <a:p>
            <a:r>
              <a:rPr lang="fr-FR" dirty="0"/>
              <a:t>SCOPE pour le 21 ménages de gap(WFP/PAM°</a:t>
            </a:r>
          </a:p>
          <a:p>
            <a:endParaRPr lang="fr-FR" dirty="0"/>
          </a:p>
        </p:txBody>
      </p:sp>
      <p:pic>
        <p:nvPicPr>
          <p:cNvPr id="5" name="Image 10" descr="C:\Users\Farhay\Documents\Logo FAO\FAO_logo_Blue_3lines_fr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98"/>
          <a:stretch/>
        </p:blipFill>
        <p:spPr bwMode="auto">
          <a:xfrm>
            <a:off x="11250305" y="6032314"/>
            <a:ext cx="677838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WFPlogo-french-standard-blue.gif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548" b="15858"/>
          <a:stretch/>
        </p:blipFill>
        <p:spPr bwMode="auto">
          <a:xfrm>
            <a:off x="10358652" y="6045961"/>
            <a:ext cx="777922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5417024" y="6526750"/>
            <a:ext cx="2743200" cy="365125"/>
          </a:xfrm>
        </p:spPr>
        <p:txBody>
          <a:bodyPr/>
          <a:lstStyle/>
          <a:p>
            <a:pPr algn="ctr"/>
            <a:fld id="{0E69E404-768F-4634-BCC0-7B8B5A487EE8}" type="slidenum">
              <a:rPr lang="fr-FR" smtClean="0"/>
              <a:pPr algn="ctr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34554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36979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fr-FR" sz="3600" b="1" dirty="0">
                <a:solidFill>
                  <a:schemeClr val="bg1"/>
                </a:solidFill>
              </a:rPr>
              <a:t>5. </a:t>
            </a:r>
            <a:r>
              <a:rPr lang="fr-FR" sz="3600" b="1" dirty="0" err="1">
                <a:solidFill>
                  <a:schemeClr val="bg1"/>
                </a:solidFill>
              </a:rPr>
              <a:t>Next</a:t>
            </a:r>
            <a:r>
              <a:rPr lang="fr-FR" sz="3600" b="1" dirty="0">
                <a:solidFill>
                  <a:schemeClr val="bg1"/>
                </a:solidFill>
              </a:rPr>
              <a:t> </a:t>
            </a:r>
            <a:r>
              <a:rPr lang="fr-FR" sz="3600" b="1" dirty="0" err="1">
                <a:solidFill>
                  <a:schemeClr val="bg1"/>
                </a:solidFill>
              </a:rPr>
              <a:t>steps</a:t>
            </a:r>
            <a:r>
              <a:rPr lang="fr-FR" sz="3600" b="1" dirty="0">
                <a:solidFill>
                  <a:schemeClr val="bg1"/>
                </a:solidFill>
              </a:rPr>
              <a:t> (projection, plan semestriel et préparation </a:t>
            </a:r>
            <a:r>
              <a:rPr lang="fr-FR" sz="3600" b="1" dirty="0" err="1">
                <a:solidFill>
                  <a:schemeClr val="bg1"/>
                </a:solidFill>
              </a:rPr>
              <a:t>next</a:t>
            </a:r>
            <a:r>
              <a:rPr lang="fr-FR" sz="3600" b="1" dirty="0">
                <a:solidFill>
                  <a:schemeClr val="bg1"/>
                </a:solidFill>
              </a:rPr>
              <a:t> </a:t>
            </a:r>
            <a:r>
              <a:rPr lang="fr-FR" sz="3600" b="1" dirty="0" err="1">
                <a:solidFill>
                  <a:schemeClr val="bg1"/>
                </a:solidFill>
              </a:rPr>
              <a:t>year</a:t>
            </a:r>
            <a:r>
              <a:rPr lang="fr-FR" sz="3600" b="1" dirty="0">
                <a:solidFill>
                  <a:schemeClr val="bg1"/>
                </a:solidFill>
              </a:rPr>
              <a:t>)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024" y="1237453"/>
            <a:ext cx="10889775" cy="4721142"/>
          </a:xfrm>
        </p:spPr>
        <p:txBody>
          <a:bodyPr>
            <a:normAutofit fontScale="85000" lnSpcReduction="20000"/>
          </a:bodyPr>
          <a:lstStyle/>
          <a:p>
            <a:r>
              <a:rPr lang="fr-FR" dirty="0"/>
              <a:t>Continuité et suivi des activités;</a:t>
            </a:r>
          </a:p>
          <a:p>
            <a:r>
              <a:rPr lang="fr-FR" dirty="0"/>
              <a:t>Lancement des activités de construction des infrastructures pour la phase III;</a:t>
            </a:r>
          </a:p>
          <a:p>
            <a:r>
              <a:rPr lang="fr-FR" dirty="0"/>
              <a:t>Poursuite des activités d’élevage;</a:t>
            </a:r>
          </a:p>
          <a:p>
            <a:r>
              <a:rPr lang="fr-FR" dirty="0"/>
              <a:t>Drainage des marrais et reboisement;</a:t>
            </a:r>
          </a:p>
          <a:p>
            <a:r>
              <a:rPr lang="fr-FR" dirty="0"/>
              <a:t>Reprise des formations CEP</a:t>
            </a:r>
          </a:p>
          <a:p>
            <a:r>
              <a:rPr lang="fr-FR" dirty="0"/>
              <a:t>Lancement des activités AVEC;</a:t>
            </a:r>
          </a:p>
          <a:p>
            <a:r>
              <a:rPr lang="fr-FR" dirty="0" err="1"/>
              <a:t>Activites</a:t>
            </a:r>
            <a:r>
              <a:rPr lang="fr-FR" dirty="0"/>
              <a:t> FFA et FFT</a:t>
            </a:r>
          </a:p>
          <a:p>
            <a:r>
              <a:rPr lang="fr-FR" dirty="0"/>
              <a:t>Finaliser la sélection du partenaire Post Récolte et lancement de ces activités;</a:t>
            </a:r>
          </a:p>
          <a:p>
            <a:r>
              <a:rPr lang="fr-FR" dirty="0"/>
              <a:t>Lancement des activités de transfert </a:t>
            </a:r>
            <a:r>
              <a:rPr lang="fr-FR" dirty="0" err="1"/>
              <a:t>monetaire</a:t>
            </a:r>
            <a:r>
              <a:rPr lang="fr-FR" dirty="0"/>
              <a:t> pour l pour l’accès à l’éducation et à la nutrition des 100 filles.</a:t>
            </a:r>
          </a:p>
          <a:p>
            <a:r>
              <a:rPr lang="fr-FR" dirty="0"/>
              <a:t>Lancement des activités des AGR pour les 770 ménages restants</a:t>
            </a:r>
          </a:p>
          <a:p>
            <a:r>
              <a:rPr lang="fr-FR" dirty="0"/>
              <a:t>Lancement des activités de la nutrition sensitive pour les 7500 bénéficiaires restants en 2 phases  </a:t>
            </a:r>
          </a:p>
          <a:p>
            <a:endParaRPr lang="fr-FR" dirty="0"/>
          </a:p>
          <a:p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10" descr="C:\Users\Farhay\Documents\Logo FAO\FAO_logo_Blue_3lines_fr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98"/>
          <a:stretch/>
        </p:blipFill>
        <p:spPr bwMode="auto">
          <a:xfrm>
            <a:off x="11250305" y="6032314"/>
            <a:ext cx="677838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WFPlogo-french-standard-blue.gif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548" b="15858"/>
          <a:stretch/>
        </p:blipFill>
        <p:spPr bwMode="auto">
          <a:xfrm>
            <a:off x="10358652" y="6045961"/>
            <a:ext cx="777922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89728" y="6384460"/>
            <a:ext cx="2743200" cy="365125"/>
          </a:xfrm>
        </p:spPr>
        <p:txBody>
          <a:bodyPr/>
          <a:lstStyle/>
          <a:p>
            <a:pPr algn="ctr"/>
            <a:fld id="{0E69E404-768F-4634-BCC0-7B8B5A487EE8}" type="slidenum">
              <a:rPr lang="fr-FR" smtClean="0"/>
              <a:pPr algn="ctr"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0696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FC160F6-3628-4DDC-8722-2156F2CCF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6. Scale-up possible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79AEDE3-E776-4CFF-81D6-C300F228CB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dirty="0"/>
              <a:t>Zones proposées:</a:t>
            </a:r>
          </a:p>
          <a:p>
            <a:pPr marL="0" indent="0">
              <a:buNone/>
            </a:pPr>
            <a:r>
              <a:rPr lang="fr-FR" dirty="0"/>
              <a:t>. Territoire de Rutshuru: groupement de </a:t>
            </a:r>
            <a:r>
              <a:rPr lang="fr-FR" dirty="0" err="1"/>
              <a:t>Busanza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1055E6C-3BD8-4370-AFE2-DCA4A5250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9E404-768F-4634-BCC0-7B8B5A487E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1111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1264</TotalTime>
  <Words>804</Words>
  <Application>Microsoft Office PowerPoint</Application>
  <PresentationFormat>Widescreen</PresentationFormat>
  <Paragraphs>176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1. Résumé du Projet</vt:lpstr>
      <vt:lpstr>2. Etat d’avancement des activités</vt:lpstr>
      <vt:lpstr>2. Etat d’avancement des activités</vt:lpstr>
      <vt:lpstr>2. Etat d’avancement des activités</vt:lpstr>
      <vt:lpstr>2. Etat d’avancement des activités</vt:lpstr>
      <vt:lpstr>3. Défis</vt:lpstr>
      <vt:lpstr>4. Pending( Contrat, FLA, au niveau de la coordination)</vt:lpstr>
      <vt:lpstr>5. Next steps (projection, plan semestriel et préparation next year)</vt:lpstr>
      <vt:lpstr>6. Scale-up possible</vt:lpstr>
    </vt:vector>
  </TitlesOfParts>
  <Company>World Food Programme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Johnson AMENI</dc:creator>
  <cp:lastModifiedBy>Atozou, Baoubadi (ESA)</cp:lastModifiedBy>
  <cp:revision>134</cp:revision>
  <dcterms:created xsi:type="dcterms:W3CDTF">2019-08-16T13:21:20Z</dcterms:created>
  <dcterms:modified xsi:type="dcterms:W3CDTF">2019-09-09T08:36:50Z</dcterms:modified>
</cp:coreProperties>
</file>