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9" r:id="rId4"/>
    <p:sldId id="260" r:id="rId5"/>
    <p:sldId id="261" r:id="rId6"/>
    <p:sldId id="262" r:id="rId7"/>
    <p:sldId id="258" r:id="rId8"/>
    <p:sldId id="274" r:id="rId9"/>
    <p:sldId id="264" r:id="rId10"/>
    <p:sldId id="263" r:id="rId11"/>
    <p:sldId id="265" r:id="rId12"/>
    <p:sldId id="266" r:id="rId13"/>
    <p:sldId id="267" r:id="rId14"/>
    <p:sldId id="269" r:id="rId15"/>
    <p:sldId id="273" r:id="rId16"/>
    <p:sldId id="271" r:id="rId17"/>
    <p:sldId id="272" r:id="rId18"/>
    <p:sldId id="275" r:id="rId19"/>
    <p:sldId id="276" r:id="rId20"/>
    <p:sldId id="270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Graphiques!$C$25</c:f>
              <c:strCache>
                <c:ptCount val="1"/>
                <c:pt idx="0">
                  <c:v>Baseline 2017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cat>
            <c:strRef>
              <c:f>Graphiques!$B$26:$B$49</c:f>
              <c:strCache>
                <c:ptCount val="24"/>
                <c:pt idx="0">
                  <c:v>Inondation</c:v>
                </c:pt>
                <c:pt idx="1">
                  <c:v>Sécheresse</c:v>
                </c:pt>
                <c:pt idx="2">
                  <c:v>Pathologies végétales</c:v>
                </c:pt>
                <c:pt idx="3">
                  <c:v>Mort du bétail</c:v>
                </c:pt>
                <c:pt idx="4">
                  <c:v>Faillite d'entreprise</c:v>
                </c:pt>
                <c:pt idx="5">
                  <c:v>Hausse du prix des produits alimentaires</c:v>
                </c:pt>
                <c:pt idx="6">
                  <c:v>Prix élevés des intrants</c:v>
                </c:pt>
                <c:pt idx="7">
                  <c:v>Grave pénurie d'eau</c:v>
                </c:pt>
                <c:pt idx="8">
                  <c:v>Mauvaises récoltes</c:v>
                </c:pt>
                <c:pt idx="9">
                  <c:v>Perte de terres</c:v>
                </c:pt>
                <c:pt idx="10">
                  <c:v>Accident</c:v>
                </c:pt>
                <c:pt idx="11">
                  <c:v>Maladie grave</c:v>
                </c:pt>
                <c:pt idx="12">
                  <c:v>Affrontements</c:v>
                </c:pt>
                <c:pt idx="13">
                  <c:v>Décès du principal soutien de la famille</c:v>
                </c:pt>
                <c:pt idx="14">
                  <c:v>Incapacité de rembourser un prêt</c:v>
                </c:pt>
                <c:pt idx="15">
                  <c:v>Déplacement</c:v>
                </c:pt>
                <c:pt idx="16">
                  <c:v>Orage</c:v>
                </c:pt>
                <c:pt idx="17">
                  <c:v>Dégâts aux productions stockées</c:v>
                </c:pt>
                <c:pt idx="18">
                  <c:v>La perte d'emploi / pas de salaire</c:v>
                </c:pt>
                <c:pt idx="19">
                  <c:v>Crise communautaire / politique</c:v>
                </c:pt>
                <c:pt idx="20">
                  <c:v>Incendie</c:v>
                </c:pt>
                <c:pt idx="21">
                  <c:v>Mauvaise saison de pêche</c:v>
                </c:pt>
                <c:pt idx="22">
                  <c:v>Perte d'engins de pêche</c:v>
                </c:pt>
                <c:pt idx="23">
                  <c:v>Autres (précisez)</c:v>
                </c:pt>
              </c:strCache>
            </c:strRef>
          </c:cat>
          <c:val>
            <c:numRef>
              <c:f>Graphiques!$C$26:$C$49</c:f>
              <c:numCache>
                <c:formatCode>0.000</c:formatCode>
                <c:ptCount val="24"/>
                <c:pt idx="0">
                  <c:v>2.3400000000000001E-3</c:v>
                </c:pt>
                <c:pt idx="1">
                  <c:v>0.183</c:v>
                </c:pt>
                <c:pt idx="2">
                  <c:v>1.17E-3</c:v>
                </c:pt>
                <c:pt idx="3">
                  <c:v>2.9299999999999999E-3</c:v>
                </c:pt>
                <c:pt idx="4">
                  <c:v>1.7600000000000001E-3</c:v>
                </c:pt>
                <c:pt idx="5">
                  <c:v>3.5700000000000003E-2</c:v>
                </c:pt>
                <c:pt idx="6">
                  <c:v>3.5100000000000001E-3</c:v>
                </c:pt>
                <c:pt idx="7">
                  <c:v>1.7600000000000001E-3</c:v>
                </c:pt>
                <c:pt idx="8">
                  <c:v>2.52E-2</c:v>
                </c:pt>
                <c:pt idx="9">
                  <c:v>7.62E-3</c:v>
                </c:pt>
                <c:pt idx="10">
                  <c:v>3.5100000000000001E-3</c:v>
                </c:pt>
                <c:pt idx="11">
                  <c:v>0.16600000000000001</c:v>
                </c:pt>
                <c:pt idx="12">
                  <c:v>3.5099999999999999E-2</c:v>
                </c:pt>
                <c:pt idx="13">
                  <c:v>1.29E-2</c:v>
                </c:pt>
                <c:pt idx="14">
                  <c:v>6.4400000000000004E-3</c:v>
                </c:pt>
                <c:pt idx="15">
                  <c:v>2.52E-2</c:v>
                </c:pt>
                <c:pt idx="16">
                  <c:v>5.8600000000000004E-4</c:v>
                </c:pt>
                <c:pt idx="17">
                  <c:v>1.17E-3</c:v>
                </c:pt>
                <c:pt idx="18">
                  <c:v>4.1000000000000003E-3</c:v>
                </c:pt>
                <c:pt idx="19">
                  <c:v>3.5100000000000001E-3</c:v>
                </c:pt>
                <c:pt idx="20">
                  <c:v>3.5100000000000001E-3</c:v>
                </c:pt>
                <c:pt idx="21">
                  <c:v>2.9299999999999999E-3</c:v>
                </c:pt>
                <c:pt idx="22">
                  <c:v>1.17E-3</c:v>
                </c:pt>
                <c:pt idx="23">
                  <c:v>5.8599999999999999E-2</c:v>
                </c:pt>
              </c:numCache>
            </c:numRef>
          </c:val>
        </c:ser>
        <c:ser>
          <c:idx val="1"/>
          <c:order val="1"/>
          <c:tx>
            <c:strRef>
              <c:f>Graphiques!$D$25</c:f>
              <c:strCache>
                <c:ptCount val="1"/>
                <c:pt idx="0">
                  <c:v>Mi-parcours 2019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cat>
            <c:strRef>
              <c:f>Graphiques!$B$26:$B$49</c:f>
              <c:strCache>
                <c:ptCount val="24"/>
                <c:pt idx="0">
                  <c:v>Inondation</c:v>
                </c:pt>
                <c:pt idx="1">
                  <c:v>Sécheresse</c:v>
                </c:pt>
                <c:pt idx="2">
                  <c:v>Pathologies végétales</c:v>
                </c:pt>
                <c:pt idx="3">
                  <c:v>Mort du bétail</c:v>
                </c:pt>
                <c:pt idx="4">
                  <c:v>Faillite d'entreprise</c:v>
                </c:pt>
                <c:pt idx="5">
                  <c:v>Hausse du prix des produits alimentaires</c:v>
                </c:pt>
                <c:pt idx="6">
                  <c:v>Prix élevés des intrants</c:v>
                </c:pt>
                <c:pt idx="7">
                  <c:v>Grave pénurie d'eau</c:v>
                </c:pt>
                <c:pt idx="8">
                  <c:v>Mauvaises récoltes</c:v>
                </c:pt>
                <c:pt idx="9">
                  <c:v>Perte de terres</c:v>
                </c:pt>
                <c:pt idx="10">
                  <c:v>Accident</c:v>
                </c:pt>
                <c:pt idx="11">
                  <c:v>Maladie grave</c:v>
                </c:pt>
                <c:pt idx="12">
                  <c:v>Affrontements</c:v>
                </c:pt>
                <c:pt idx="13">
                  <c:v>Décès du principal soutien de la famille</c:v>
                </c:pt>
                <c:pt idx="14">
                  <c:v>Incapacité de rembourser un prêt</c:v>
                </c:pt>
                <c:pt idx="15">
                  <c:v>Déplacement</c:v>
                </c:pt>
                <c:pt idx="16">
                  <c:v>Orage</c:v>
                </c:pt>
                <c:pt idx="17">
                  <c:v>Dégâts aux productions stockées</c:v>
                </c:pt>
                <c:pt idx="18">
                  <c:v>La perte d'emploi / pas de salaire</c:v>
                </c:pt>
                <c:pt idx="19">
                  <c:v>Crise communautaire / politique</c:v>
                </c:pt>
                <c:pt idx="20">
                  <c:v>Incendie</c:v>
                </c:pt>
                <c:pt idx="21">
                  <c:v>Mauvaise saison de pêche</c:v>
                </c:pt>
                <c:pt idx="22">
                  <c:v>Perte d'engins de pêche</c:v>
                </c:pt>
                <c:pt idx="23">
                  <c:v>Autres (précisez)</c:v>
                </c:pt>
              </c:strCache>
            </c:strRef>
          </c:cat>
          <c:val>
            <c:numRef>
              <c:f>Graphiques!$D$26:$D$49</c:f>
              <c:numCache>
                <c:formatCode>0.000</c:formatCode>
                <c:ptCount val="24"/>
                <c:pt idx="0">
                  <c:v>5.2299999999999999E-2</c:v>
                </c:pt>
                <c:pt idx="1">
                  <c:v>0.16900000000000001</c:v>
                </c:pt>
                <c:pt idx="2">
                  <c:v>5.4800000000000001E-2</c:v>
                </c:pt>
                <c:pt idx="3">
                  <c:v>3.9600000000000003E-2</c:v>
                </c:pt>
                <c:pt idx="4">
                  <c:v>5.4799999999999996E-3</c:v>
                </c:pt>
                <c:pt idx="5">
                  <c:v>0.22800000000000001</c:v>
                </c:pt>
                <c:pt idx="6">
                  <c:v>7.1199999999999999E-2</c:v>
                </c:pt>
                <c:pt idx="7">
                  <c:v>4.1399999999999999E-2</c:v>
                </c:pt>
                <c:pt idx="8">
                  <c:v>0.53300000000000003</c:v>
                </c:pt>
                <c:pt idx="9">
                  <c:v>3.2899999999999999E-2</c:v>
                </c:pt>
                <c:pt idx="10">
                  <c:v>5.7799999999999997E-2</c:v>
                </c:pt>
                <c:pt idx="11">
                  <c:v>0.62</c:v>
                </c:pt>
                <c:pt idx="12">
                  <c:v>0.129</c:v>
                </c:pt>
                <c:pt idx="13">
                  <c:v>0.10199999999999999</c:v>
                </c:pt>
                <c:pt idx="14">
                  <c:v>0.23400000000000001</c:v>
                </c:pt>
                <c:pt idx="15">
                  <c:v>6.0299999999999999E-2</c:v>
                </c:pt>
                <c:pt idx="16">
                  <c:v>6.0899999999999999E-3</c:v>
                </c:pt>
                <c:pt idx="17">
                  <c:v>2.1899999999999999E-2</c:v>
                </c:pt>
                <c:pt idx="18">
                  <c:v>2.98E-2</c:v>
                </c:pt>
                <c:pt idx="19">
                  <c:v>7.2400000000000006E-2</c:v>
                </c:pt>
                <c:pt idx="20">
                  <c:v>6.0899999999999999E-3</c:v>
                </c:pt>
                <c:pt idx="21">
                  <c:v>1.0999999999999999E-2</c:v>
                </c:pt>
                <c:pt idx="22">
                  <c:v>1.03E-2</c:v>
                </c:pt>
                <c:pt idx="23">
                  <c:v>0.17599999999999999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77504432"/>
        <c:axId val="377504824"/>
      </c:barChart>
      <c:catAx>
        <c:axId val="377504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77504824"/>
        <c:crosses val="autoZero"/>
        <c:auto val="1"/>
        <c:lblAlgn val="ctr"/>
        <c:lblOffset val="100"/>
        <c:noMultiLvlLbl val="0"/>
      </c:catAx>
      <c:valAx>
        <c:axId val="3775048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377504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Conflit!$C$1:$C$2</c:f>
              <c:strCache>
                <c:ptCount val="2"/>
                <c:pt idx="0">
                  <c:v>Non Bénéficiaire</c:v>
                </c:pt>
                <c:pt idx="1">
                  <c:v>Impliqué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Conflit!$B$3:$B$17</c:f>
              <c:strCache>
                <c:ptCount val="15"/>
                <c:pt idx="0">
                  <c:v>Litiges fonciers</c:v>
                </c:pt>
                <c:pt idx="1">
                  <c:v>Conflits de bétail</c:v>
                </c:pt>
                <c:pt idx="2">
                  <c:v>Conflits d'accès à l'eau</c:v>
                </c:pt>
                <c:pt idx="3">
                  <c:v>Conflit coutumier interne À  la communauté</c:v>
                </c:pt>
                <c:pt idx="4">
                  <c:v>Conflit coutumier externe à la communauté</c:v>
                </c:pt>
                <c:pt idx="5">
                  <c:v>Conflit basé sur la différence communautaire</c:v>
                </c:pt>
                <c:pt idx="6">
                  <c:v>Conflit entre déplacés et communauté hôte</c:v>
                </c:pt>
                <c:pt idx="7">
                  <c:v>Conflit entre éleveurs et agriculteurs</c:v>
                </c:pt>
                <c:pt idx="8">
                  <c:v>Conflit d'accès à un pâturage communautaire</c:v>
                </c:pt>
                <c:pt idx="9">
                  <c:v>conflit d'accès à un autre asset communautaire (entrepot, école, hopital, etc.)</c:v>
                </c:pt>
                <c:pt idx="10">
                  <c:v>Rumeurs</c:v>
                </c:pt>
                <c:pt idx="11">
                  <c:v>Mépris ethniques</c:v>
                </c:pt>
                <c:pt idx="12">
                  <c:v>Conflits ethniques</c:v>
                </c:pt>
                <c:pt idx="13">
                  <c:v>Conflit armé ou combats entre groupes</c:v>
                </c:pt>
                <c:pt idx="14">
                  <c:v>banditisme et/ou activité criminelle</c:v>
                </c:pt>
              </c:strCache>
            </c:strRef>
          </c:cat>
          <c:val>
            <c:numRef>
              <c:f>Conflit!$C$3:$C$17</c:f>
              <c:numCache>
                <c:formatCode>0.000</c:formatCode>
                <c:ptCount val="15"/>
                <c:pt idx="0">
                  <c:v>0.112</c:v>
                </c:pt>
                <c:pt idx="1">
                  <c:v>2.5399999999999999E-2</c:v>
                </c:pt>
                <c:pt idx="2">
                  <c:v>3.85E-2</c:v>
                </c:pt>
                <c:pt idx="3">
                  <c:v>8.4700000000000001E-3</c:v>
                </c:pt>
                <c:pt idx="4">
                  <c:v>1.5399999999999999E-3</c:v>
                </c:pt>
                <c:pt idx="5">
                  <c:v>1.6199999999999999E-2</c:v>
                </c:pt>
                <c:pt idx="6">
                  <c:v>1.77E-2</c:v>
                </c:pt>
                <c:pt idx="7">
                  <c:v>5.3100000000000001E-2</c:v>
                </c:pt>
                <c:pt idx="8">
                  <c:v>7.7000000000000002E-3</c:v>
                </c:pt>
                <c:pt idx="9">
                  <c:v>5.3899999999999998E-3</c:v>
                </c:pt>
                <c:pt idx="10">
                  <c:v>4.3900000000000002E-2</c:v>
                </c:pt>
                <c:pt idx="11">
                  <c:v>0.02</c:v>
                </c:pt>
                <c:pt idx="12">
                  <c:v>3.0800000000000001E-2</c:v>
                </c:pt>
                <c:pt idx="13">
                  <c:v>6.3100000000000003E-2</c:v>
                </c:pt>
                <c:pt idx="14">
                  <c:v>8.0799999999999997E-2</c:v>
                </c:pt>
              </c:numCache>
            </c:numRef>
          </c:val>
        </c:ser>
        <c:ser>
          <c:idx val="1"/>
          <c:order val="1"/>
          <c:tx>
            <c:strRef>
              <c:f>Conflit!$D$1:$D$2</c:f>
              <c:strCache>
                <c:ptCount val="2"/>
                <c:pt idx="0">
                  <c:v>Non Bénéficiaire</c:v>
                </c:pt>
                <c:pt idx="1">
                  <c:v>Témoin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Conflit!$B$3:$B$17</c:f>
              <c:strCache>
                <c:ptCount val="15"/>
                <c:pt idx="0">
                  <c:v>Litiges fonciers</c:v>
                </c:pt>
                <c:pt idx="1">
                  <c:v>Conflits de bétail</c:v>
                </c:pt>
                <c:pt idx="2">
                  <c:v>Conflits d'accès à l'eau</c:v>
                </c:pt>
                <c:pt idx="3">
                  <c:v>Conflit coutumier interne À  la communauté</c:v>
                </c:pt>
                <c:pt idx="4">
                  <c:v>Conflit coutumier externe à la communauté</c:v>
                </c:pt>
                <c:pt idx="5">
                  <c:v>Conflit basé sur la différence communautaire</c:v>
                </c:pt>
                <c:pt idx="6">
                  <c:v>Conflit entre déplacés et communauté hôte</c:v>
                </c:pt>
                <c:pt idx="7">
                  <c:v>Conflit entre éleveurs et agriculteurs</c:v>
                </c:pt>
                <c:pt idx="8">
                  <c:v>Conflit d'accès à un pâturage communautaire</c:v>
                </c:pt>
                <c:pt idx="9">
                  <c:v>conflit d'accès à un autre asset communautaire (entrepot, école, hopital, etc.)</c:v>
                </c:pt>
                <c:pt idx="10">
                  <c:v>Rumeurs</c:v>
                </c:pt>
                <c:pt idx="11">
                  <c:v>Mépris ethniques</c:v>
                </c:pt>
                <c:pt idx="12">
                  <c:v>Conflits ethniques</c:v>
                </c:pt>
                <c:pt idx="13">
                  <c:v>Conflit armé ou combats entre groupes</c:v>
                </c:pt>
                <c:pt idx="14">
                  <c:v>banditisme et/ou activité criminelle</c:v>
                </c:pt>
              </c:strCache>
            </c:strRef>
          </c:cat>
          <c:val>
            <c:numRef>
              <c:f>Conflit!$D$3:$D$17</c:f>
              <c:numCache>
                <c:formatCode>0.000</c:formatCode>
                <c:ptCount val="15"/>
                <c:pt idx="0">
                  <c:v>0.13</c:v>
                </c:pt>
                <c:pt idx="1">
                  <c:v>5.3100000000000001E-2</c:v>
                </c:pt>
                <c:pt idx="2">
                  <c:v>3.9300000000000002E-2</c:v>
                </c:pt>
                <c:pt idx="3">
                  <c:v>2.3099999999999999E-2</c:v>
                </c:pt>
                <c:pt idx="4">
                  <c:v>0.02</c:v>
                </c:pt>
                <c:pt idx="5">
                  <c:v>3.0800000000000001E-2</c:v>
                </c:pt>
                <c:pt idx="6">
                  <c:v>1.15E-2</c:v>
                </c:pt>
                <c:pt idx="7">
                  <c:v>9.5500000000000002E-2</c:v>
                </c:pt>
                <c:pt idx="8">
                  <c:v>1.15E-2</c:v>
                </c:pt>
                <c:pt idx="9">
                  <c:v>5.3899999999999998E-3</c:v>
                </c:pt>
                <c:pt idx="10">
                  <c:v>0.04</c:v>
                </c:pt>
                <c:pt idx="11">
                  <c:v>3.3099999999999997E-2</c:v>
                </c:pt>
                <c:pt idx="12">
                  <c:v>4.6199999999999998E-2</c:v>
                </c:pt>
                <c:pt idx="13">
                  <c:v>0.113</c:v>
                </c:pt>
                <c:pt idx="14">
                  <c:v>0.15</c:v>
                </c:pt>
              </c:numCache>
            </c:numRef>
          </c:val>
        </c:ser>
        <c:ser>
          <c:idx val="2"/>
          <c:order val="2"/>
          <c:tx>
            <c:strRef>
              <c:f>Conflit!$E$1:$E$2</c:f>
              <c:strCache>
                <c:ptCount val="2"/>
                <c:pt idx="0">
                  <c:v>Bénéficiaire</c:v>
                </c:pt>
                <c:pt idx="1">
                  <c:v>Impliqué</c:v>
                </c:pt>
              </c:strCache>
            </c:strRef>
          </c:tx>
          <c:spPr>
            <a:solidFill>
              <a:schemeClr val="tx1"/>
            </a:solidFill>
            <a:ln>
              <a:solidFill>
                <a:schemeClr val="accent1"/>
              </a:solidFill>
            </a:ln>
            <a:effectLst/>
          </c:spPr>
          <c:invertIfNegative val="0"/>
          <c:cat>
            <c:strRef>
              <c:f>Conflit!$B$3:$B$17</c:f>
              <c:strCache>
                <c:ptCount val="15"/>
                <c:pt idx="0">
                  <c:v>Litiges fonciers</c:v>
                </c:pt>
                <c:pt idx="1">
                  <c:v>Conflits de bétail</c:v>
                </c:pt>
                <c:pt idx="2">
                  <c:v>Conflits d'accès à l'eau</c:v>
                </c:pt>
                <c:pt idx="3">
                  <c:v>Conflit coutumier interne À  la communauté</c:v>
                </c:pt>
                <c:pt idx="4">
                  <c:v>Conflit coutumier externe à la communauté</c:v>
                </c:pt>
                <c:pt idx="5">
                  <c:v>Conflit basé sur la différence communautaire</c:v>
                </c:pt>
                <c:pt idx="6">
                  <c:v>Conflit entre déplacés et communauté hôte</c:v>
                </c:pt>
                <c:pt idx="7">
                  <c:v>Conflit entre éleveurs et agriculteurs</c:v>
                </c:pt>
                <c:pt idx="8">
                  <c:v>Conflit d'accès à un pâturage communautaire</c:v>
                </c:pt>
                <c:pt idx="9">
                  <c:v>conflit d'accès à un autre asset communautaire (entrepot, école, hopital, etc.)</c:v>
                </c:pt>
                <c:pt idx="10">
                  <c:v>Rumeurs</c:v>
                </c:pt>
                <c:pt idx="11">
                  <c:v>Mépris ethniques</c:v>
                </c:pt>
                <c:pt idx="12">
                  <c:v>Conflits ethniques</c:v>
                </c:pt>
                <c:pt idx="13">
                  <c:v>Conflit armé ou combats entre groupes</c:v>
                </c:pt>
                <c:pt idx="14">
                  <c:v>banditisme et/ou activité criminelle</c:v>
                </c:pt>
              </c:strCache>
            </c:strRef>
          </c:cat>
          <c:val>
            <c:numRef>
              <c:f>Conflit!$E$3:$E$17</c:f>
              <c:numCache>
                <c:formatCode>0.000</c:formatCode>
                <c:ptCount val="15"/>
                <c:pt idx="0">
                  <c:v>0.16200000000000001</c:v>
                </c:pt>
                <c:pt idx="1">
                  <c:v>5.21E-2</c:v>
                </c:pt>
                <c:pt idx="2">
                  <c:v>5.4800000000000001E-2</c:v>
                </c:pt>
                <c:pt idx="3">
                  <c:v>8.2199999999999999E-3</c:v>
                </c:pt>
                <c:pt idx="4">
                  <c:v>0</c:v>
                </c:pt>
                <c:pt idx="5">
                  <c:v>1.37E-2</c:v>
                </c:pt>
                <c:pt idx="6">
                  <c:v>0</c:v>
                </c:pt>
                <c:pt idx="7">
                  <c:v>0.14000000000000001</c:v>
                </c:pt>
                <c:pt idx="8">
                  <c:v>1.37E-2</c:v>
                </c:pt>
                <c:pt idx="9">
                  <c:v>0</c:v>
                </c:pt>
                <c:pt idx="10">
                  <c:v>6.5799999999999997E-2</c:v>
                </c:pt>
                <c:pt idx="11">
                  <c:v>2.1899999999999999E-2</c:v>
                </c:pt>
                <c:pt idx="12">
                  <c:v>1.0999999999999999E-2</c:v>
                </c:pt>
                <c:pt idx="13">
                  <c:v>1.0999999999999999E-2</c:v>
                </c:pt>
                <c:pt idx="14">
                  <c:v>7.6700000000000004E-2</c:v>
                </c:pt>
              </c:numCache>
            </c:numRef>
          </c:val>
        </c:ser>
        <c:ser>
          <c:idx val="3"/>
          <c:order val="3"/>
          <c:tx>
            <c:strRef>
              <c:f>Conflit!$F$1:$F$2</c:f>
              <c:strCache>
                <c:ptCount val="2"/>
                <c:pt idx="0">
                  <c:v>Bénéficiaire</c:v>
                </c:pt>
                <c:pt idx="1">
                  <c:v>Témoin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Conflit!$B$3:$B$17</c:f>
              <c:strCache>
                <c:ptCount val="15"/>
                <c:pt idx="0">
                  <c:v>Litiges fonciers</c:v>
                </c:pt>
                <c:pt idx="1">
                  <c:v>Conflits de bétail</c:v>
                </c:pt>
                <c:pt idx="2">
                  <c:v>Conflits d'accès à l'eau</c:v>
                </c:pt>
                <c:pt idx="3">
                  <c:v>Conflit coutumier interne À  la communauté</c:v>
                </c:pt>
                <c:pt idx="4">
                  <c:v>Conflit coutumier externe à la communauté</c:v>
                </c:pt>
                <c:pt idx="5">
                  <c:v>Conflit basé sur la différence communautaire</c:v>
                </c:pt>
                <c:pt idx="6">
                  <c:v>Conflit entre déplacés et communauté hôte</c:v>
                </c:pt>
                <c:pt idx="7">
                  <c:v>Conflit entre éleveurs et agriculteurs</c:v>
                </c:pt>
                <c:pt idx="8">
                  <c:v>Conflit d'accès à un pâturage communautaire</c:v>
                </c:pt>
                <c:pt idx="9">
                  <c:v>conflit d'accès à un autre asset communautaire (entrepot, école, hopital, etc.)</c:v>
                </c:pt>
                <c:pt idx="10">
                  <c:v>Rumeurs</c:v>
                </c:pt>
                <c:pt idx="11">
                  <c:v>Mépris ethniques</c:v>
                </c:pt>
                <c:pt idx="12">
                  <c:v>Conflits ethniques</c:v>
                </c:pt>
                <c:pt idx="13">
                  <c:v>Conflit armé ou combats entre groupes</c:v>
                </c:pt>
                <c:pt idx="14">
                  <c:v>banditisme et/ou activité criminelle</c:v>
                </c:pt>
              </c:strCache>
            </c:strRef>
          </c:cat>
          <c:val>
            <c:numRef>
              <c:f>Conflit!$F$3:$F$17</c:f>
              <c:numCache>
                <c:formatCode>0.000</c:formatCode>
                <c:ptCount val="15"/>
                <c:pt idx="0">
                  <c:v>0.16700000000000001</c:v>
                </c:pt>
                <c:pt idx="1">
                  <c:v>6.5799999999999997E-2</c:v>
                </c:pt>
                <c:pt idx="2">
                  <c:v>9.8599999999999993E-2</c:v>
                </c:pt>
                <c:pt idx="3">
                  <c:v>2.47E-2</c:v>
                </c:pt>
                <c:pt idx="4">
                  <c:v>1.0999999999999999E-2</c:v>
                </c:pt>
                <c:pt idx="5">
                  <c:v>3.0099999999999998E-2</c:v>
                </c:pt>
                <c:pt idx="6">
                  <c:v>8.2199999999999999E-3</c:v>
                </c:pt>
                <c:pt idx="7">
                  <c:v>0.16200000000000001</c:v>
                </c:pt>
                <c:pt idx="8">
                  <c:v>4.3799999999999999E-2</c:v>
                </c:pt>
                <c:pt idx="9">
                  <c:v>8.2199999999999999E-3</c:v>
                </c:pt>
                <c:pt idx="10">
                  <c:v>7.9500000000000001E-2</c:v>
                </c:pt>
                <c:pt idx="11">
                  <c:v>3.0099999999999998E-2</c:v>
                </c:pt>
                <c:pt idx="12">
                  <c:v>3.56E-2</c:v>
                </c:pt>
                <c:pt idx="13">
                  <c:v>5.7500000000000002E-2</c:v>
                </c:pt>
                <c:pt idx="14">
                  <c:v>0.14499999999999999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04704128"/>
        <c:axId val="504703736"/>
      </c:barChart>
      <c:catAx>
        <c:axId val="5047041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04703736"/>
        <c:crosses val="autoZero"/>
        <c:auto val="1"/>
        <c:lblAlgn val="ctr"/>
        <c:lblOffset val="100"/>
        <c:noMultiLvlLbl val="0"/>
      </c:catAx>
      <c:valAx>
        <c:axId val="5047037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504704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807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45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631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937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403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058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160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28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920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750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409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538A4-0DE4-467D-A874-C8163F76BA40}" type="datetimeFigureOut">
              <a:rPr lang="en-US" smtClean="0"/>
              <a:t>9/10/2019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28A90-F780-46CA-8C82-C4F08EC72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98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baoubadi.atozou@fao.org" TargetMode="External"/><Relationship Id="rId2" Type="http://schemas.openxmlformats.org/officeDocument/2006/relationships/hyperlink" Target="mailto:FAO-RIMA@fao.or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9903" y="612251"/>
            <a:ext cx="9144000" cy="564542"/>
          </a:xfrm>
        </p:spPr>
        <p:txBody>
          <a:bodyPr>
            <a:noAutofit/>
          </a:bodyPr>
          <a:lstStyle/>
          <a:p>
            <a:r>
              <a:rPr lang="en-US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Évaluation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d’Impact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</a:t>
            </a:r>
            <a:r>
              <a:rPr lang="en-US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Mi-parcours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 CIDA </a:t>
            </a:r>
            <a:r>
              <a:rPr lang="en-US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RDC</a:t>
            </a:r>
            <a:endParaRPr lang="en-US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9903" y="1049572"/>
            <a:ext cx="9144000" cy="5716988"/>
          </a:xfrm>
        </p:spPr>
        <p:txBody>
          <a:bodyPr>
            <a:normAutofit/>
          </a:bodyPr>
          <a:lstStyle/>
          <a:p>
            <a:endParaRPr lang="fr-FR" i="1" dirty="0" smtClean="0"/>
          </a:p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 des agences des Nations Unies basées à Rome pour renforcer la résilience des moyens de subsistance dans des situations de crise prolongées</a:t>
            </a:r>
          </a:p>
          <a:p>
            <a:endParaRPr lang="fr-F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Nord-Kivu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République Démocratique du Congo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RIMA-Team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Baoubadi Atozou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086529" y="6086906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359355" y="6086905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10492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61" y="222002"/>
            <a:ext cx="10515600" cy="469762"/>
          </a:xfrm>
          <a:solidFill>
            <a:schemeClr val="accent1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Objectif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Global du Programme 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CIDA et de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l’Étude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978010"/>
            <a:ext cx="10691191" cy="5198953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programme 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debuté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mars 2017 pour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durée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cinq ans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secteur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d’intervention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Moyens 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Subsistance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écurité alimentaire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Nutrition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griculture durable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programme vise à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améliorer durablement la </a:t>
            </a:r>
            <a:r>
              <a:rPr lang="fr-FR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sécurité alimentaire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à renforcer la </a:t>
            </a:r>
            <a:r>
              <a:rPr lang="fr-FR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capacité de </a:t>
            </a:r>
            <a:r>
              <a:rPr lang="fr-FR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résilience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aux </a:t>
            </a:r>
            <a:r>
              <a:rPr lang="fr-FR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chocs et aux facteurs de stress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 hommes, des femmes, des garçons et des filles, ainsi que des membres des ménages en situation d'insécurité alimentaire dans les régions touchées par des crises prolongées 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Notamment en RDC en mettant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l'accent 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 </a:t>
            </a:r>
            <a:r>
              <a:rPr lang="fr-F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femmes et les enfants 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vulnérables</a:t>
            </a:r>
          </a:p>
          <a:p>
            <a:pPr algn="just"/>
            <a:r>
              <a:rPr lang="fr-FR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présente étude porte sur l’évaluation </a:t>
            </a:r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mi-parcours </a:t>
            </a:r>
            <a:r>
              <a:rPr lang="fr-FR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 l’impact du programme sur le niveau de résilience des ménages afin d’informer </a:t>
            </a:r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spécialistes de conception de programme et de suivi-évaluation des aspects clés nécessitant d’actions pour maximiser l’augmentation de la résilience des ménages à l’insécurité </a:t>
            </a:r>
            <a:r>
              <a:rPr lang="fr-FR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alimentaire et les autres </a:t>
            </a:r>
            <a:r>
              <a:rPr lang="fr-FR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outcomes</a:t>
            </a:r>
            <a:r>
              <a:rPr lang="fr-FR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projet.</a:t>
            </a:r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190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777921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Etat </a:t>
            </a:r>
            <a:r>
              <a:rPr lang="fr-FR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d’avancement des </a:t>
            </a:r>
            <a:r>
              <a:rPr lang="fr-F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activités (Mise en œuvre)</a:t>
            </a:r>
            <a:endParaRPr lang="fr-FR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900" y="1269242"/>
            <a:ext cx="11354936" cy="4907721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fr-FR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Mobilisation communautaire</a:t>
            </a:r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512114"/>
              </p:ext>
            </p:extLst>
          </p:nvPr>
        </p:nvGraphicFramePr>
        <p:xfrm>
          <a:off x="409431" y="1787124"/>
          <a:ext cx="11354936" cy="507087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729551">
                  <a:extLst>
                    <a:ext uri="{9D8B030D-6E8A-4147-A177-3AD203B41FA5}">
                      <a16:colId xmlns:a16="http://schemas.microsoft.com/office/drawing/2014/main" xmlns="" val="1696302688"/>
                    </a:ext>
                  </a:extLst>
                </a:gridCol>
                <a:gridCol w="2483892">
                  <a:extLst>
                    <a:ext uri="{9D8B030D-6E8A-4147-A177-3AD203B41FA5}">
                      <a16:colId xmlns:a16="http://schemas.microsoft.com/office/drawing/2014/main" xmlns="" val="2442382142"/>
                    </a:ext>
                  </a:extLst>
                </a:gridCol>
                <a:gridCol w="6141493">
                  <a:extLst>
                    <a:ext uri="{9D8B030D-6E8A-4147-A177-3AD203B41FA5}">
                      <a16:colId xmlns:a16="http://schemas.microsoft.com/office/drawing/2014/main" xmlns="" val="1478115856"/>
                    </a:ext>
                  </a:extLst>
                </a:gridCol>
              </a:tblGrid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Output 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Cible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Réalisation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3699398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 Structuration des OPs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U-</a:t>
                      </a:r>
                      <a:r>
                        <a:rPr lang="fr-FR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OPs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Coopératives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 des </a:t>
                      </a:r>
                      <a:r>
                        <a:rPr lang="fr-FR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OPs</a:t>
                      </a: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diagnostiquées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UOP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Coopératives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5214481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 Cohésion sociale et Nutrition</a:t>
                      </a:r>
                    </a:p>
                    <a:p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CDs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10000 bénéficiaires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 démonstrations culinaires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Campagnes des sensibilisations sur les bonnes pratiques nutritionnelles et hygiène alimentaire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CDs formés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 bénéficiaires formés en nutrition sensitive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démonstrations culinaires atteints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campagne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4858545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1.3. Alphabétisation</a:t>
                      </a: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des femmes et </a:t>
                      </a:r>
                      <a:r>
                        <a:rPr lang="fr-FR" baseline="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AGRs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 femmes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 bénéficiaires d’AGR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 femmes analphabètes formées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 Kits AGR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910744"/>
                  </a:ext>
                </a:extLst>
              </a:tr>
            </a:tbl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5362433" y="6287871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477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05218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Etat </a:t>
            </a:r>
            <a:r>
              <a:rPr lang="fr-FR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d’avancement des activités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146412"/>
            <a:ext cx="11065042" cy="4907721"/>
          </a:xfrm>
        </p:spPr>
        <p:txBody>
          <a:bodyPr/>
          <a:lstStyle/>
          <a:p>
            <a:pPr marL="355600" indent="-355600">
              <a:buNone/>
            </a:pPr>
            <a:r>
              <a:rPr lang="fr-FR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Amélioration des Moyens de Subsistance – Assistance Alimentaire pour la création d’Actifs communautaires</a:t>
            </a:r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363610"/>
              </p:ext>
            </p:extLst>
          </p:nvPr>
        </p:nvGraphicFramePr>
        <p:xfrm>
          <a:off x="288758" y="1970321"/>
          <a:ext cx="11456636" cy="470511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948771">
                  <a:extLst>
                    <a:ext uri="{9D8B030D-6E8A-4147-A177-3AD203B41FA5}">
                      <a16:colId xmlns:a16="http://schemas.microsoft.com/office/drawing/2014/main" xmlns="" val="1696302688"/>
                    </a:ext>
                  </a:extLst>
                </a:gridCol>
                <a:gridCol w="2494531">
                  <a:extLst>
                    <a:ext uri="{9D8B030D-6E8A-4147-A177-3AD203B41FA5}">
                      <a16:colId xmlns:a16="http://schemas.microsoft.com/office/drawing/2014/main" xmlns="" val="2442382142"/>
                    </a:ext>
                  </a:extLst>
                </a:gridCol>
                <a:gridCol w="6013334">
                  <a:extLst>
                    <a:ext uri="{9D8B030D-6E8A-4147-A177-3AD203B41FA5}">
                      <a16:colId xmlns:a16="http://schemas.microsoft.com/office/drawing/2014/main" xmlns="" val="1478115856"/>
                    </a:ext>
                  </a:extLst>
                </a:gridCol>
              </a:tblGrid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Output 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Cible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Réalisation00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3699398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2.1. Réhabilitation des actifs communautaires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 complexes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axes routiers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Planification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Adjudication en cours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5214481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2.2. Transfert monétaire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pour promotion éducation filles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Constructions  infrastructures communautaires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Activités à prioriser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4858545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2.3. Associations Villageoises d’Epargne et de</a:t>
                      </a: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Crédit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AVEC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Activité à prioriser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910744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2.4. Vaccination du bétail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campagnes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3000 têtes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fr-FR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capampagne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6744 têtes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4884304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2.5. Accès au crédit</a:t>
                      </a: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au niveau des AVEC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appuyées en AVEC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Activité à prioriser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7719516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43065" y="6492875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458139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2388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Etat </a:t>
            </a:r>
            <a:r>
              <a:rPr lang="fr-FR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d’avancement des activités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269242"/>
            <a:ext cx="11065042" cy="4907721"/>
          </a:xfrm>
        </p:spPr>
        <p:txBody>
          <a:bodyPr/>
          <a:lstStyle/>
          <a:p>
            <a:pPr marL="355600" indent="-355600">
              <a:buNone/>
            </a:pPr>
            <a:r>
              <a:rPr lang="fr-FR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Renforcement des capacités dans la production agricole et la transformation des produits agricoles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4231315" y="6359207"/>
            <a:ext cx="2743200" cy="32067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5</a:t>
            </a:fld>
            <a:endParaRPr lang="fr-FR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CA86239F-6500-497F-BF98-2D9B10C7A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07977"/>
              </p:ext>
            </p:extLst>
          </p:nvPr>
        </p:nvGraphicFramePr>
        <p:xfrm>
          <a:off x="784118" y="2151996"/>
          <a:ext cx="10515600" cy="39914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572">
                  <a:extLst>
                    <a:ext uri="{9D8B030D-6E8A-4147-A177-3AD203B41FA5}">
                      <a16:colId xmlns:a16="http://schemas.microsoft.com/office/drawing/2014/main" xmlns="" val="3519145658"/>
                    </a:ext>
                  </a:extLst>
                </a:gridCol>
                <a:gridCol w="1964108">
                  <a:extLst>
                    <a:ext uri="{9D8B030D-6E8A-4147-A177-3AD203B41FA5}">
                      <a16:colId xmlns:a16="http://schemas.microsoft.com/office/drawing/2014/main" xmlns="" val="1581924056"/>
                    </a:ext>
                  </a:extLst>
                </a:gridCol>
                <a:gridCol w="5846920">
                  <a:extLst>
                    <a:ext uri="{9D8B030D-6E8A-4147-A177-3AD203B41FA5}">
                      <a16:colId xmlns:a16="http://schemas.microsoft.com/office/drawing/2014/main" xmlns="" val="701457423"/>
                    </a:ext>
                  </a:extLst>
                </a:gridCol>
              </a:tblGrid>
              <a:tr h="35986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Output 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Cible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Réalisation</a:t>
                      </a:r>
                      <a:endParaRPr lang="en-US" sz="1400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extLst>
                  <a:ext uri="{0D108BD9-81ED-4DB2-BD59-A6C34878D82A}">
                    <a16:rowId xmlns:a16="http://schemas.microsoft.com/office/drawing/2014/main" xmlns="" val="3738663834"/>
                  </a:ext>
                </a:extLst>
              </a:tr>
              <a:tr h="160957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3.1. Accès aux intrants agricoles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10000 ménages ayant accès aux intrants via le projet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100 OP ayant accès aux boutiques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10000 ménages ayant reçu noyaux d’élevage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 OP ayant reçu appui sur techniques de production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9 478 ménages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endParaRPr lang="fr-FR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91 OP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endParaRPr lang="fr-FR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596 ménages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endParaRPr lang="fr-FR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91 OP appuyées sur techniques de production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extLst>
                  <a:ext uri="{0D108BD9-81ED-4DB2-BD59-A6C34878D82A}">
                    <a16:rowId xmlns:a16="http://schemas.microsoft.com/office/drawing/2014/main" xmlns="" val="4027509933"/>
                  </a:ext>
                </a:extLst>
              </a:tr>
              <a:tr h="23206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fr-FR" sz="1400" kern="12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3.3. Transformation des produits agricoles</a:t>
                      </a:r>
                      <a:endParaRPr lang="en-US" sz="1400" kern="12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UT et 4 abris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fr-FR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 fournis et mises en fonctionnement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80717" marR="80717" marT="40358" marB="40358"/>
                </a:tc>
                <a:extLst>
                  <a:ext uri="{0D108BD9-81ED-4DB2-BD59-A6C34878D82A}">
                    <a16:rowId xmlns:a16="http://schemas.microsoft.com/office/drawing/2014/main" xmlns="" val="2403342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7314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70069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Etat </a:t>
            </a:r>
            <a:r>
              <a:rPr lang="fr-FR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d’avancement des activités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8758" y="1269242"/>
            <a:ext cx="11065042" cy="4907721"/>
          </a:xfrm>
        </p:spPr>
        <p:txBody>
          <a:bodyPr/>
          <a:lstStyle/>
          <a:p>
            <a:pPr marL="0" indent="0">
              <a:buNone/>
            </a:pPr>
            <a:r>
              <a:rPr lang="fr-FR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Gestion Post-récolte et appui à l’accès aux marchés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457200" indent="-457200">
              <a:buAutoNum type="arabicPeriod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474573"/>
              </p:ext>
            </p:extLst>
          </p:nvPr>
        </p:nvGraphicFramePr>
        <p:xfrm>
          <a:off x="288758" y="1878514"/>
          <a:ext cx="11742820" cy="260199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022431">
                  <a:extLst>
                    <a:ext uri="{9D8B030D-6E8A-4147-A177-3AD203B41FA5}">
                      <a16:colId xmlns:a16="http://schemas.microsoft.com/office/drawing/2014/main" xmlns="" val="1696302688"/>
                    </a:ext>
                  </a:extLst>
                </a:gridCol>
                <a:gridCol w="2420871">
                  <a:extLst>
                    <a:ext uri="{9D8B030D-6E8A-4147-A177-3AD203B41FA5}">
                      <a16:colId xmlns:a16="http://schemas.microsoft.com/office/drawing/2014/main" xmlns="" val="2442382142"/>
                    </a:ext>
                  </a:extLst>
                </a:gridCol>
                <a:gridCol w="6299518">
                  <a:extLst>
                    <a:ext uri="{9D8B030D-6E8A-4147-A177-3AD203B41FA5}">
                      <a16:colId xmlns:a16="http://schemas.microsoft.com/office/drawing/2014/main" xmlns="" val="1478115856"/>
                    </a:ext>
                  </a:extLst>
                </a:gridCol>
              </a:tblGrid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Output 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Cible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Réalisation</a:t>
                      </a:r>
                      <a:endParaRPr lang="fr-FR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23699398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4.1. Renforcement</a:t>
                      </a: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des capacités en bonne pratique post récolte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OP formées sur gestion post récolte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Activité à prioriser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5214481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4.2. Formation sur la commercialisation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 OP formées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4858545"/>
                  </a:ext>
                </a:extLst>
              </a:tr>
              <a:tr h="407436">
                <a:tc>
                  <a:txBody>
                    <a:bodyPr/>
                    <a:lstStyle/>
                    <a:p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4.3. Accès aux marchés et conduite</a:t>
                      </a:r>
                      <a:r>
                        <a:rPr lang="fr-FR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 la vente groupée</a:t>
                      </a:r>
                      <a:endParaRPr lang="fr-FR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3000 Tonnes par ventes groupées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Avec WFP: 1028 Tonnes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fr-FR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Autres : 78 Tonnes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910744"/>
                  </a:ext>
                </a:extLst>
              </a:tr>
            </a:tbl>
          </a:graphicData>
        </a:graphic>
      </p:graphicFrame>
      <p:pic>
        <p:nvPicPr>
          <p:cNvPr id="6" name="Image 10" descr="C:\Users\Farhay\Documents\Logo FAO\FAO_logo_Blue_3lines_fr.jpg"/>
          <p:cNvPicPr/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250305" y="6032314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WFPlogo-french-standard-blue.gif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10358652" y="6045961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4161429" y="6421110"/>
            <a:ext cx="2743200" cy="365125"/>
          </a:xfrm>
        </p:spPr>
        <p:txBody>
          <a:bodyPr/>
          <a:lstStyle/>
          <a:p>
            <a:pPr algn="ctr"/>
            <a:fld id="{0E69E404-768F-4634-BCC0-7B8B5A487EE8}" type="slidenum">
              <a:rPr lang="fr-FR" smtClean="0"/>
              <a:pPr algn="ctr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7985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Méthodes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d’évaluation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08598"/>
            <a:ext cx="10515600" cy="51524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La base de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l’étude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référence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collectées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Juillet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2017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1724 ménages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enquêtés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Six zones de santé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Rutchuru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trois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Masisi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La base de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l’enquête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mi-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parcours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Collectées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Juillet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Août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2019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Six zones de santé de </a:t>
            </a:r>
            <a:r>
              <a:rPr lang="fr-F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Rutchuru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trois de </a:t>
            </a:r>
            <a:r>
              <a:rPr lang="fr-FR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Masisi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1643 ménages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enquêtés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buFont typeface="Wingdings" panose="05000000000000000000" pitchFamily="2" charset="2"/>
              <a:buChar char="v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933 ménages de baseline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retrouvés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504 ménages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remplaçants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206 nouveaux ménages</a:t>
            </a:r>
          </a:p>
          <a:p>
            <a:pPr marL="0" indent="0">
              <a:buNone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ü"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92119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Méthodes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d’évaluation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66120"/>
            <a:ext cx="10515600" cy="55949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Caractéristiques</a:t>
            </a: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socio-</a:t>
            </a:r>
            <a:r>
              <a:rPr lang="en-US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démographiques</a:t>
            </a: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5176" y="1507523"/>
            <a:ext cx="7202279" cy="37564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200" y="1458097"/>
            <a:ext cx="3610232" cy="38058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rgbClr val="0070C0"/>
              </a:solidFill>
            </a:endParaRPr>
          </a:p>
          <a:p>
            <a:pPr algn="ctr"/>
            <a:endParaRPr lang="en-US" dirty="0">
              <a:solidFill>
                <a:srgbClr val="0070C0"/>
              </a:solidFill>
            </a:endParaRPr>
          </a:p>
          <a:p>
            <a:pPr algn="ctr"/>
            <a:endParaRPr lang="en-US" dirty="0" smtClean="0">
              <a:solidFill>
                <a:srgbClr val="0070C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86% des ménages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enquêtés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l’étude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référence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ceux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enquêtés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mi-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parcours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dirigés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les hommes.</a:t>
            </a:r>
          </a:p>
          <a:p>
            <a:pPr algn="just"/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Près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72% des ménages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l’agiculture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principal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moyen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subsistance</a:t>
            </a: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moyenne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ménage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l’enquête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reference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constitué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7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personnes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7,4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personnes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après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deux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enquête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mi-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parcours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284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Méthodes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d’évaluation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08598"/>
            <a:ext cx="10515600" cy="5152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Méthodes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d’analyse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L’approche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RIMA (</a:t>
            </a:r>
            <a:r>
              <a:rPr lang="en-US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Resilience Index Measurement and Analysis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utilisée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pour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(RCI) des ménages à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l’insécurité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alimentaire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modèles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économétriques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Propensity Score Matching (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méthode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appariément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combine avec la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méthode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Différnce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Différence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évaluer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sur les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différents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indicateurs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d’outcomes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39207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63326"/>
            <a:ext cx="10515600" cy="54136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 du programme: RCI, SCA et SDA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hausse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significative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</a:p>
          <a:p>
            <a:pPr marL="0" indent="0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(RCI)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 ménages de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4,5 points </a:t>
            </a: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augmentation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significative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Score de consummation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alimentaire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(SCA) DE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1,85 points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programme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n’a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d’effet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significatif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le score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diversité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alimentaire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(SCA)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5200" y="1148237"/>
            <a:ext cx="4305948" cy="25881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50504" y="1295811"/>
            <a:ext cx="5510254" cy="488115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330152"/>
              </p:ext>
            </p:extLst>
          </p:nvPr>
        </p:nvGraphicFramePr>
        <p:xfrm>
          <a:off x="1237752" y="1359673"/>
          <a:ext cx="3657601" cy="771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0026"/>
                <a:gridCol w="902525"/>
                <a:gridCol w="902525"/>
                <a:gridCol w="902525"/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RCI</a:t>
                      </a:r>
                      <a:endParaRPr lang="en-US" sz="1100" b="1" i="0" u="none" strike="noStrike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SCA</a:t>
                      </a:r>
                      <a:endParaRPr lang="en-US" sz="1100" b="1" i="0" u="none" strike="noStrike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SDA</a:t>
                      </a:r>
                      <a:endParaRPr lang="en-US" sz="1100" b="1" i="0" u="none" strike="noStrike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Temps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12.567***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2.018***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1.390***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Traitement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-0.901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-0.553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0.178**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ATT</a:t>
                      </a:r>
                      <a:endParaRPr lang="en-US" sz="11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4.506***</a:t>
                      </a:r>
                      <a:endParaRPr lang="en-US" sz="12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1.851*</a:t>
                      </a:r>
                      <a:endParaRPr lang="en-US" sz="12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0.14</a:t>
                      </a:r>
                      <a:endParaRPr lang="en-US" sz="12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03082"/>
            <a:ext cx="10515600" cy="537388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 sur les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différents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RCI: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L’amélioration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niveau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s’est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faite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à travers le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pilier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Accès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 Service de Base (ABS). 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stade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Le programme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n’a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d’effet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significatif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Actifs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(AST), Filets de Protection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Sociale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(SSN) et la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d’Adaptation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(AC)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712188"/>
              </p:ext>
            </p:extLst>
          </p:nvPr>
        </p:nvGraphicFramePr>
        <p:xfrm>
          <a:off x="3483450" y="1623302"/>
          <a:ext cx="4533900" cy="781050"/>
        </p:xfrm>
        <a:graphic>
          <a:graphicData uri="http://schemas.openxmlformats.org/drawingml/2006/table">
            <a:tbl>
              <a:tblPr/>
              <a:tblGrid>
                <a:gridCol w="950503"/>
                <a:gridCol w="902978"/>
                <a:gridCol w="902978"/>
                <a:gridCol w="902978"/>
                <a:gridCol w="874463"/>
              </a:tblGrid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SSN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Temps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16.451***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2.446***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14.433***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14.168***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Traitement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-0.443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5.851***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-1.326***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3.971***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4.613***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-1.245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51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03082"/>
            <a:ext cx="10515600" cy="537388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 sur les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différentes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variables des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 programme a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amélioré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bénéficiaires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marché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bétails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Comaprer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au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contrôle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la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richesse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bénéficiares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s’est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nettement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améliorée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Cependant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le programme a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négatif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significatif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richesse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selon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avoirs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équipement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L’effet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sur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 credit et la diversifications des sources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revenus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À travers,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l’amelioration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marché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le programme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amélioré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significativement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bénéficiaires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à la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terre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Moyenne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augmentation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d’un hectare.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499765"/>
              </p:ext>
            </p:extLst>
          </p:nvPr>
        </p:nvGraphicFramePr>
        <p:xfrm>
          <a:off x="1637969" y="1319916"/>
          <a:ext cx="7243635" cy="1353598"/>
        </p:xfrm>
        <a:graphic>
          <a:graphicData uri="http://schemas.openxmlformats.org/drawingml/2006/table">
            <a:tbl>
              <a:tblPr/>
              <a:tblGrid>
                <a:gridCol w="978010"/>
                <a:gridCol w="919417"/>
                <a:gridCol w="763744"/>
                <a:gridCol w="763744"/>
                <a:gridCol w="763744"/>
                <a:gridCol w="763744"/>
                <a:gridCol w="763744"/>
                <a:gridCol w="763744"/>
                <a:gridCol w="763744"/>
              </a:tblGrid>
              <a:tr h="5804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Distance to market (inv)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Wealth Index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Indice de richesse agricole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Accès à la terre (ha)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Participation aux associations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Accès au crédit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Nombre de source de revenu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7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Temps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-0.040***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0.029***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0.079***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0.185***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0.903***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0.249***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0.532***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7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Traitement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-0.028***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0.028**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0.027***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0.048**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-0.091***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0.020*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0.028**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-0.032***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0.989*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0.063*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665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03082"/>
            <a:ext cx="10515600" cy="537388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 sur les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différentes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variables des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quasi-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sur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diversification des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spéculations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aux formations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techniques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s’est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significativement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amélioré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à travers le programme. 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Cependant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malgré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effets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positifs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sur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à la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terre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aux formations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techniques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marché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le programme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d’effet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significatif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la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quantité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production par ménages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céréales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légumineuses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L’effet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négatif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la production des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tubercules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(manioc,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pomme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terre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se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justifie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 le fait que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speculations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moins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produites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 nature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zones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d’interventions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8411925"/>
              </p:ext>
            </p:extLst>
          </p:nvPr>
        </p:nvGraphicFramePr>
        <p:xfrm>
          <a:off x="2071535" y="1309901"/>
          <a:ext cx="6045200" cy="1057275"/>
        </p:xfrm>
        <a:graphic>
          <a:graphicData uri="http://schemas.openxmlformats.org/drawingml/2006/table">
            <a:tbl>
              <a:tblPr/>
              <a:tblGrid>
                <a:gridCol w="826938"/>
                <a:gridCol w="950503"/>
                <a:gridCol w="902978"/>
                <a:gridCol w="902978"/>
                <a:gridCol w="902978"/>
                <a:gridCol w="874463"/>
                <a:gridCol w="684362"/>
              </a:tblGrid>
              <a:tr h="48577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Nombre de cultures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Formation en techniques agricoles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Céréale en Kg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Production legumineuse en Kg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Production Tubercules (Kg)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Stratégies d'adaptation (inv)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Temps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0.534***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0.051***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16.483***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3.38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22.474***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-0.002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Traitement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0.328***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0.021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14.664**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25.835***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-8.267*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</a:rPr>
                        <a:t>0.003*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ATT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0.06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0.047*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-8.32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-8.388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-21.930**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-0.004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007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03082"/>
            <a:ext cx="10515600" cy="5373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Points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d’analyse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approfondir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Évaluation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utilisant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uniquement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retrouvés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présente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mêmes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tendance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les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l’échantillon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global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Désaggreger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sur la production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 speculation (production du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oja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et Haricot par hectare)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 rapport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Explorer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comparant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uniquement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bénéficiaires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aux ménages des trois zones de santé de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Rutshuru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diapositives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suivantes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présentent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complémentaires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l’analyse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sur les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effets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chocs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l’analyse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la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zone de santé,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l’analyse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la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subjective et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quelques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statistiques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sur les modules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Ébola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le </a:t>
            </a:r>
            <a:r>
              <a:rPr lang="en-US" sz="2200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conflit</a:t>
            </a:r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l’impact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6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Association 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RCI avec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82708" y="704066"/>
            <a:ext cx="7231516" cy="52601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704066"/>
            <a:ext cx="3165389" cy="52601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rgbClr val="0070C0"/>
              </a:solidFill>
            </a:endParaRPr>
          </a:p>
          <a:p>
            <a:pPr algn="ctr"/>
            <a:endParaRPr lang="en-US" dirty="0">
              <a:solidFill>
                <a:srgbClr val="0070C0"/>
              </a:solidFill>
            </a:endParaRPr>
          </a:p>
          <a:p>
            <a:pPr algn="ctr"/>
            <a:endParaRPr lang="en-US" dirty="0" smtClean="0">
              <a:solidFill>
                <a:srgbClr val="0070C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AST, AC et ABS 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respectivement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plus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importants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la construction de la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ménages;</a:t>
            </a:r>
          </a:p>
          <a:p>
            <a:pPr algn="just"/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stratégies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court et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moyens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termes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doivent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prioriser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développement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actifs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productifs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des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capacités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d’adaptation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promouvoir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aux services de base des ménages.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67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87507" y="815546"/>
            <a:ext cx="7508616" cy="5461686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Association des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indicateurs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815546"/>
            <a:ext cx="3492843" cy="54616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rgbClr val="0070C0"/>
              </a:solidFill>
            </a:endParaRPr>
          </a:p>
          <a:p>
            <a:pPr algn="ctr"/>
            <a:endParaRPr lang="en-US" dirty="0">
              <a:solidFill>
                <a:srgbClr val="0070C0"/>
              </a:solidFill>
            </a:endParaRPr>
          </a:p>
          <a:p>
            <a:pPr algn="ctr"/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aspects les plus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importants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pour la construction des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court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terme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n-US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AST: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richesse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richesse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le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nombre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bétail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TLU)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niveau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d’education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le ratio de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dépendance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la diversification des cultures et des sources de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revenue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ABS: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marché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hôpital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transport public et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école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SSN: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credit, le social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ainsi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que les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transferts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formels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73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79270" y="815546"/>
            <a:ext cx="7474840" cy="5437118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Association des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leurs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indicateurs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815546"/>
            <a:ext cx="3492843" cy="54616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rgbClr val="0070C0"/>
              </a:solidFill>
            </a:endParaRPr>
          </a:p>
          <a:p>
            <a:pPr algn="ctr"/>
            <a:endParaRPr lang="en-US" dirty="0">
              <a:solidFill>
                <a:srgbClr val="0070C0"/>
              </a:solidFill>
            </a:endParaRPr>
          </a:p>
          <a:p>
            <a:pPr algn="ctr"/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aspects les plus </a:t>
            </a:r>
            <a:r>
              <a:rPr lang="en-US" sz="16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importants</a:t>
            </a: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pour la construction des </a:t>
            </a:r>
            <a:r>
              <a:rPr lang="en-US" sz="16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court </a:t>
            </a:r>
            <a:r>
              <a:rPr lang="en-US" sz="16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terme</a:t>
            </a: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n-US" sz="16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ABS: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indicateurs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importants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l’électricité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défis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long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terme</a:t>
            </a: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AST: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ndice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richesse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ombre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tête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bétail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(TLU).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Améliorer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aux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équipements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agricoles</a:t>
            </a: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SSN: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credit, aux actions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sociales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compter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sur les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proches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et aux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transferts</a:t>
            </a: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AC: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iversité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 cultures,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l’education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la reduction du ratio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dépendance</a:t>
            </a: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62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31931" y="881448"/>
            <a:ext cx="7701146" cy="560173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Contribution de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chaque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RCI par zone de santé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1" y="815546"/>
            <a:ext cx="2802924" cy="56676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Actif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(AST)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loin le plus important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toutes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zones de santé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Suivi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de:</a:t>
            </a:r>
          </a:p>
          <a:p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d’Adaptation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(AC)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zones de santé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Rutshuru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Rwangubal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Kirotshe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Masisi</a:t>
            </a: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d’Adaptation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(AC) et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Accès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aux Services de Base (ABS)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zones de santé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Mweso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Kibirizi</a:t>
            </a: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d’Adaptation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(AC) et 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Filets de Protection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(SSN)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zones de santé de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Binza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Birambizo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05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84272" y="864973"/>
            <a:ext cx="7565243" cy="5502876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Contribution de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chaque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RCI par zone de santé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1" y="815546"/>
            <a:ext cx="2802924" cy="56676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pilier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Actif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(AST) se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revèle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plus important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toutes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zones de santé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construction du RCI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Suivi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de:</a:t>
            </a:r>
          </a:p>
          <a:p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d’Adaptation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(AC) et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aux Services de Bases (ABS) et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ceci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toutes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zones de santé.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plus les Filets de Protection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(SSN) se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revèle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necessaire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à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Birambizo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Rwanguba</a:t>
            </a:r>
            <a:r>
              <a:rPr 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Mwesso</a:t>
            </a:r>
            <a:endPara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8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Statistiques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sur les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chocs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déclarés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les ménages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280353"/>
              </p:ext>
            </p:extLst>
          </p:nvPr>
        </p:nvGraphicFramePr>
        <p:xfrm>
          <a:off x="838200" y="803275"/>
          <a:ext cx="10515600" cy="5373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1412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2490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Effets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chocs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déclarés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sur le RCI, SCA, SDA et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dépences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alimentaire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1853080"/>
              </p:ext>
            </p:extLst>
          </p:nvPr>
        </p:nvGraphicFramePr>
        <p:xfrm>
          <a:off x="838199" y="755365"/>
          <a:ext cx="10515603" cy="57328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19307"/>
                <a:gridCol w="884340"/>
                <a:gridCol w="884340"/>
                <a:gridCol w="884340"/>
                <a:gridCol w="996891"/>
                <a:gridCol w="884340"/>
                <a:gridCol w="884340"/>
                <a:gridCol w="884340"/>
                <a:gridCol w="1093365"/>
              </a:tblGrid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Baseline 2017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Mi-parcours</a:t>
                      </a:r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92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Variables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RCI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Dépenses</a:t>
                      </a:r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alimentaire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RCI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Dépenses</a:t>
                      </a:r>
                      <a:r>
                        <a:rPr lang="en-US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alimentaire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Inondation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-8.405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-7.751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-0.511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-2.778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1.552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0.038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0.229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-1.087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 err="1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Sécheresse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-2.140**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-1.786**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-0.246***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0.942**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-1.289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-2.230**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-0.081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-1.156**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Pathologies végétales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-7.098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-6.377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-2.061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-1.035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-0.196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0.052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Mort du bétail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-4.952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-4.209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0.388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-0.817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4.545***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2.146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0.427***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2.762***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Hausse du prix des produits alimentaires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-5.376***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-4.917***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-0.297*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-1.668*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1.024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1.645**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0.087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1.309***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Prix </a:t>
                      </a:r>
                      <a:r>
                        <a:rPr lang="en-US" sz="1000" b="1" u="none" strike="noStrike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élevé</a:t>
                      </a:r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des </a:t>
                      </a:r>
                      <a:r>
                        <a:rPr lang="en-US" sz="1000" b="1" u="none" strike="noStrike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intrants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-15.628***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-14.298***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-1.144**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-2.41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1.549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3.217**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0.007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1.049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Grave </a:t>
                      </a:r>
                      <a:r>
                        <a:rPr lang="en-US" sz="1000" b="1" u="none" strike="noStrike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pénurie</a:t>
                      </a:r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="1" u="none" strike="noStrike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d'eau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-13.877*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-12.109*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-0.06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-2.105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0.782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0.042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0.139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Mauvaises récoltes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2.599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2.472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-0.046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-0.137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1.025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0.485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0.066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Perte de terres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-13.641***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-12.211***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-0.739**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-4.946***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-1.803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-0.273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-0.202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-0.567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Maladie grave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-2.861***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-2.462***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-0.344***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-1.001**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-2.397***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-1.662***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-0.201***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-0.152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Affrontements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-0.745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-0.848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-0.493***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-1.301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-0.914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-2.394**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0.019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-0.287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Incapacité de rembourser un prêt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-7.274*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-6.460*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-0.605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-1.278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-1.255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-0.711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-0.104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0.974**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Déplacement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-2.502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-0.204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-2.242**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-4.061***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-4.976***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-0.265*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-1.440**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 perte d'emploi / pas de salaire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8.181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6.954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0.117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4.158*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0.766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-0.382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0.103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3.243***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Crise communautaire / politique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-12.011**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-10.213**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-0.516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-4.202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1.338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-2.134*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0.275**</a:t>
                      </a:r>
                      <a:endParaRPr lang="en-US" sz="1000" b="1" i="0" u="none" strike="noStrike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1.520**</a:t>
                      </a:r>
                      <a:endParaRPr lang="en-US" sz="1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Autres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1.956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2.051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-0.162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0.482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2.389***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2.425***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0.202**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0.062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Incendie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-5.616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-4.703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-0.014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-0.494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-3.632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-3.486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-0.242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-3.227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Constant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32.300***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29.281***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3.649***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5.778***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38.072***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27.497***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4.701***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5.027***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Observations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F-stat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9.549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9.193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8.774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14.136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10.123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8.656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7.844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10.381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Prob &gt; F-stat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R-sqaured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0.145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0.207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0.118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0.108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23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Adjusted R-squared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0.124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0.193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0.104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0.094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0.125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658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26588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Statistiques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descriptives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sur les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différents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conflits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Mi-parcours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5445686"/>
              </p:ext>
            </p:extLst>
          </p:nvPr>
        </p:nvGraphicFramePr>
        <p:xfrm>
          <a:off x="838200" y="700074"/>
          <a:ext cx="10515600" cy="6018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8053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26588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 1/2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739471"/>
            <a:ext cx="10515600" cy="5923722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programme 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un impact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positif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significatif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l’indice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capacité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résilience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 et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leur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sécurité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alimentaire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AST, AC et ABS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plus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piliers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la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contruction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RCI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toutes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zones de santé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L’effet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la production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différentes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speculations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aladies graves,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écheresse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Mauvaise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récolte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la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hausse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prix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produits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alimentaires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chocs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plus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réccurents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declares par les ménages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Chocs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à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ffets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négatifs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significatifs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indicateurs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bien-être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Pertes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terres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maladie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grave,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déplacement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sécheresse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communautaire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affrontement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hausse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prix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intrants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conflit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foncier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conflits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entre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éleveurs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agriculteurs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les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activités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criminelles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plus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fréquent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aussi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zones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d’intervention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contrôle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88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26588"/>
            <a:ext cx="10515600" cy="437955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 2/2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739471"/>
            <a:ext cx="10515600" cy="592372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L’équipe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suivi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évaluation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mettre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suivi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activités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sur le terrain, le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suivi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activités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partenaires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oeuvre du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pour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maximixer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 production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bénéficiaires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Renforcer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aux ménages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intrants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améliorés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équipements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leurs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nouvelles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techniques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faire le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suivi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leurs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applications; et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soutenir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leur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activités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d’élevage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Promouvoir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l’accès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crédit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la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marché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collective de la production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agricole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d’inciter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renforcement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investissement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ménages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l’agriculture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plus de details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seront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fournis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 rapport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notamment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 decomposition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sexe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chef de ménages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7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637"/>
            <a:ext cx="10515600" cy="595432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C’est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 point des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résultats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preliminaires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l’évaluation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à mi-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parcours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programme CIDA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RDC.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Cette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presentation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accompagnée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d’un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fichier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statistiques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descriptives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ctr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 analyses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additionnelles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seront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réalisées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pour completer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cette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évaluation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Toutes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suggestions et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remarques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bienvenues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MERCI</a:t>
            </a:r>
          </a:p>
          <a:p>
            <a:pPr marL="0" indent="0" algn="ctr"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Équipe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RIMA</a:t>
            </a:r>
          </a:p>
          <a:p>
            <a:pPr marL="0" indent="0" algn="ctr"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FAO-RIMA@fao.org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Contact: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Baoubadi Atozou</a:t>
            </a:r>
          </a:p>
          <a:p>
            <a:pPr marL="0" indent="0" algn="ctr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baoubadi.atozou@fao.org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0" descr="C:\Users\Farhay\Documents\Logo FAO\FAO_logo_Blue_3lines_fr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598"/>
          <a:stretch/>
        </p:blipFill>
        <p:spPr bwMode="auto">
          <a:xfrm>
            <a:off x="11086529" y="6086906"/>
            <a:ext cx="677838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WFPlogo-french-standard-blue.gif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548" b="15858"/>
          <a:stretch/>
        </p:blipFill>
        <p:spPr bwMode="auto">
          <a:xfrm>
            <a:off x="359355" y="6086905"/>
            <a:ext cx="777922" cy="6769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94284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2590</Words>
  <Application>Microsoft Office PowerPoint</Application>
  <PresentationFormat>Widescreen</PresentationFormat>
  <Paragraphs>626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Wingdings</vt:lpstr>
      <vt:lpstr>Office Theme</vt:lpstr>
      <vt:lpstr>Évaluation d’Impact à Mi-parcours du Programme CIDA en RDC</vt:lpstr>
      <vt:lpstr>Objectif Global du Programme CIDA et de l’Étude</vt:lpstr>
      <vt:lpstr>Etat d’avancement des activités (Mise en œuvre)</vt:lpstr>
      <vt:lpstr>Etat d’avancement des activités</vt:lpstr>
      <vt:lpstr>Etat d’avancement des activités</vt:lpstr>
      <vt:lpstr>Etat d’avancement des activités</vt:lpstr>
      <vt:lpstr>Données et Méthodes d’évaluation</vt:lpstr>
      <vt:lpstr>Données et Méthodes d’évaluation</vt:lpstr>
      <vt:lpstr>Données et Méthodes d’évaluation</vt:lpstr>
      <vt:lpstr>Résultats Preliminaires de l’impact du programme</vt:lpstr>
      <vt:lpstr>Résultats Preliminaires de l’impact du programme</vt:lpstr>
      <vt:lpstr>Résultats Preliminaires de l’impact du programme</vt:lpstr>
      <vt:lpstr>Résultats Preliminaires de l’impact du programme</vt:lpstr>
      <vt:lpstr>Résultats Preliminaires de l’impact du programme</vt:lpstr>
      <vt:lpstr>Association de RCI avec ses piliers</vt:lpstr>
      <vt:lpstr>Association des piliers avec leurs indicateurs</vt:lpstr>
      <vt:lpstr>Association des piliers avec leurs indicateurs</vt:lpstr>
      <vt:lpstr>Contribution de chaque pilier au RCI par zone de santé</vt:lpstr>
      <vt:lpstr>Contribution de chaque pilier au RCI par zone de santé</vt:lpstr>
      <vt:lpstr>Statistiques sur les chocs déclarés par les ménages</vt:lpstr>
      <vt:lpstr>Effets des chocs déclarés sur le RCI, SCA, SDA et dépences alimentaire</vt:lpstr>
      <vt:lpstr>Statistiques descriptives sur les différents conflits (Mi-parcours)</vt:lpstr>
      <vt:lpstr>Conclusion 1/2</vt:lpstr>
      <vt:lpstr>Conclusion 2/2</vt:lpstr>
      <vt:lpstr>PowerPoint Presentation</vt:lpstr>
    </vt:vector>
  </TitlesOfParts>
  <Company>FAO of the UN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Évaluation d’Impact à mi-parcours du</dc:title>
  <dc:creator>Atozou, Baoubadi (ESA)</dc:creator>
  <cp:lastModifiedBy>Atozou, Baoubadi (ESA)</cp:lastModifiedBy>
  <cp:revision>103</cp:revision>
  <dcterms:created xsi:type="dcterms:W3CDTF">2019-09-09T09:34:23Z</dcterms:created>
  <dcterms:modified xsi:type="dcterms:W3CDTF">2019-09-10T15:26:15Z</dcterms:modified>
</cp:coreProperties>
</file>