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heme/themeOverride1.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5"/>
    <p:sldMasterId id="2147483684" r:id="rId6"/>
    <p:sldMasterId id="2147483686" r:id="rId7"/>
    <p:sldMasterId id="2147483672" r:id="rId8"/>
  </p:sldMasterIdLst>
  <p:notesMasterIdLst>
    <p:notesMasterId r:id="rId97"/>
  </p:notesMasterIdLst>
  <p:handoutMasterIdLst>
    <p:handoutMasterId r:id="rId98"/>
  </p:handoutMasterIdLst>
  <p:sldIdLst>
    <p:sldId id="378" r:id="rId9"/>
    <p:sldId id="423" r:id="rId10"/>
    <p:sldId id="424" r:id="rId11"/>
    <p:sldId id="425" r:id="rId12"/>
    <p:sldId id="426" r:id="rId13"/>
    <p:sldId id="427" r:id="rId14"/>
    <p:sldId id="431" r:id="rId15"/>
    <p:sldId id="709" r:id="rId16"/>
    <p:sldId id="433" r:id="rId17"/>
    <p:sldId id="435" r:id="rId18"/>
    <p:sldId id="436" r:id="rId19"/>
    <p:sldId id="437" r:id="rId20"/>
    <p:sldId id="705" r:id="rId21"/>
    <p:sldId id="438" r:id="rId22"/>
    <p:sldId id="439" r:id="rId23"/>
    <p:sldId id="667" r:id="rId24"/>
    <p:sldId id="650" r:id="rId25"/>
    <p:sldId id="668" r:id="rId26"/>
    <p:sldId id="652" r:id="rId27"/>
    <p:sldId id="442" r:id="rId28"/>
    <p:sldId id="443" r:id="rId29"/>
    <p:sldId id="444" r:id="rId30"/>
    <p:sldId id="445" r:id="rId31"/>
    <p:sldId id="446" r:id="rId32"/>
    <p:sldId id="710" r:id="rId33"/>
    <p:sldId id="648" r:id="rId34"/>
    <p:sldId id="447" r:id="rId35"/>
    <p:sldId id="448" r:id="rId36"/>
    <p:sldId id="449" r:id="rId37"/>
    <p:sldId id="450" r:id="rId38"/>
    <p:sldId id="711" r:id="rId39"/>
    <p:sldId id="452" r:id="rId40"/>
    <p:sldId id="453" r:id="rId41"/>
    <p:sldId id="706" r:id="rId42"/>
    <p:sldId id="636" r:id="rId43"/>
    <p:sldId id="455" r:id="rId44"/>
    <p:sldId id="647" r:id="rId45"/>
    <p:sldId id="456" r:id="rId46"/>
    <p:sldId id="457" r:id="rId47"/>
    <p:sldId id="458" r:id="rId48"/>
    <p:sldId id="653" r:id="rId49"/>
    <p:sldId id="654" r:id="rId50"/>
    <p:sldId id="655" r:id="rId51"/>
    <p:sldId id="459" r:id="rId52"/>
    <p:sldId id="460" r:id="rId53"/>
    <p:sldId id="461" r:id="rId54"/>
    <p:sldId id="462" r:id="rId55"/>
    <p:sldId id="637" r:id="rId56"/>
    <p:sldId id="463" r:id="rId57"/>
    <p:sldId id="464" r:id="rId58"/>
    <p:sldId id="465" r:id="rId59"/>
    <p:sldId id="466" r:id="rId60"/>
    <p:sldId id="467" r:id="rId61"/>
    <p:sldId id="669" r:id="rId62"/>
    <p:sldId id="670" r:id="rId63"/>
    <p:sldId id="671" r:id="rId64"/>
    <p:sldId id="672" r:id="rId65"/>
    <p:sldId id="673" r:id="rId66"/>
    <p:sldId id="700" r:id="rId67"/>
    <p:sldId id="704" r:id="rId68"/>
    <p:sldId id="701" r:id="rId69"/>
    <p:sldId id="702" r:id="rId70"/>
    <p:sldId id="703" r:id="rId71"/>
    <p:sldId id="675" r:id="rId72"/>
    <p:sldId id="676" r:id="rId73"/>
    <p:sldId id="693" r:id="rId74"/>
    <p:sldId id="694" r:id="rId75"/>
    <p:sldId id="707" r:id="rId76"/>
    <p:sldId id="695" r:id="rId77"/>
    <p:sldId id="708" r:id="rId78"/>
    <p:sldId id="696" r:id="rId79"/>
    <p:sldId id="680" r:id="rId80"/>
    <p:sldId id="682" r:id="rId81"/>
    <p:sldId id="683" r:id="rId82"/>
    <p:sldId id="684" r:id="rId83"/>
    <p:sldId id="685" r:id="rId84"/>
    <p:sldId id="686" r:id="rId85"/>
    <p:sldId id="687" r:id="rId86"/>
    <p:sldId id="688" r:id="rId87"/>
    <p:sldId id="689" r:id="rId88"/>
    <p:sldId id="690" r:id="rId89"/>
    <p:sldId id="691" r:id="rId90"/>
    <p:sldId id="692" r:id="rId91"/>
    <p:sldId id="475" r:id="rId92"/>
    <p:sldId id="697" r:id="rId93"/>
    <p:sldId id="699" r:id="rId94"/>
    <p:sldId id="698" r:id="rId95"/>
    <p:sldId id="358" r:id="rId96"/>
  </p:sldIdLst>
  <p:sldSz cx="9144000" cy="6858000" type="screen4x3"/>
  <p:notesSz cx="6794500" cy="99314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li, Chiara (ESS)" initials="BC(" lastIdx="1" clrIdx="0">
    <p:extLst>
      <p:ext uri="{19B8F6BF-5375-455C-9EA6-DF929625EA0E}">
        <p15:presenceInfo xmlns:p15="http://schemas.microsoft.com/office/powerpoint/2012/main" userId="S-1-5-21-2107199734-1002509562-578033828-67681" providerId="AD"/>
      </p:ext>
    </p:extLst>
  </p:cmAuthor>
  <p:cmAuthor id="2" name="Foroni, Andrea (ESSD)" initials="FA(" lastIdx="1" clrIdx="1">
    <p:extLst>
      <p:ext uri="{19B8F6BF-5375-455C-9EA6-DF929625EA0E}">
        <p15:presenceInfo xmlns:p15="http://schemas.microsoft.com/office/powerpoint/2012/main" userId="S-1-5-21-2107199734-1002509562-578033828-90531" providerId="AD"/>
      </p:ext>
    </p:extLst>
  </p:cmAuthor>
  <p:cmAuthor id="3" name="Behitsa, John (ESSD)" initials="BJ(" lastIdx="1" clrIdx="2">
    <p:extLst>
      <p:ext uri="{19B8F6BF-5375-455C-9EA6-DF929625EA0E}">
        <p15:presenceInfo xmlns:p15="http://schemas.microsoft.com/office/powerpoint/2012/main" userId="S-1-5-21-2107199734-1002509562-578033828-96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D4A"/>
    <a:srgbClr val="F2F0D7"/>
    <a:srgbClr val="C9BD97"/>
    <a:srgbClr val="E87930"/>
    <a:srgbClr val="91AB3D"/>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3737" autoAdjust="0"/>
  </p:normalViewPr>
  <p:slideViewPr>
    <p:cSldViewPr>
      <p:cViewPr varScale="1">
        <p:scale>
          <a:sx n="97" d="100"/>
          <a:sy n="97" d="100"/>
        </p:scale>
        <p:origin x="288" y="96"/>
      </p:cViewPr>
      <p:guideLst>
        <p:guide orient="horz" pos="2160"/>
        <p:guide pos="2880"/>
      </p:guideLst>
    </p:cSldViewPr>
  </p:slideViewPr>
  <p:outlineViewPr>
    <p:cViewPr>
      <p:scale>
        <a:sx n="33" d="100"/>
        <a:sy n="33" d="100"/>
      </p:scale>
      <p:origin x="0" y="-6336"/>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2" d="100"/>
          <a:sy n="82" d="100"/>
        </p:scale>
        <p:origin x="397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7" Type="http://schemas.openxmlformats.org/officeDocument/2006/relationships/slideMaster" Target="slideMasters/slideMaster3.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95" cy="49759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350" y="0"/>
            <a:ext cx="2944595" cy="497597"/>
          </a:xfrm>
          <a:prstGeom prst="rect">
            <a:avLst/>
          </a:prstGeom>
        </p:spPr>
        <p:txBody>
          <a:bodyPr vert="horz" lIns="91440" tIns="45720" rIns="91440" bIns="45720" rtlCol="0"/>
          <a:lstStyle>
            <a:lvl1pPr algn="r">
              <a:defRPr sz="1200"/>
            </a:lvl1pPr>
          </a:lstStyle>
          <a:p>
            <a:fld id="{8E1FD265-A6DF-44E2-8654-CE9F59340E2A}" type="datetimeFigureOut">
              <a:rPr lang="en-GB" smtClean="0"/>
              <a:t>08/01/2019</a:t>
            </a:fld>
            <a:endParaRPr lang="en-GB"/>
          </a:p>
        </p:txBody>
      </p:sp>
      <p:sp>
        <p:nvSpPr>
          <p:cNvPr id="4" name="Footer Placeholder 3"/>
          <p:cNvSpPr>
            <a:spLocks noGrp="1"/>
          </p:cNvSpPr>
          <p:nvPr>
            <p:ph type="ftr" sz="quarter" idx="2"/>
          </p:nvPr>
        </p:nvSpPr>
        <p:spPr>
          <a:xfrm>
            <a:off x="0" y="9433805"/>
            <a:ext cx="2944595" cy="49759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350" y="9433805"/>
            <a:ext cx="2944595" cy="497595"/>
          </a:xfrm>
          <a:prstGeom prst="rect">
            <a:avLst/>
          </a:prstGeom>
        </p:spPr>
        <p:txBody>
          <a:bodyPr vert="horz" lIns="91440" tIns="45720" rIns="91440" bIns="45720" rtlCol="0" anchor="b"/>
          <a:lstStyle>
            <a:lvl1pPr algn="r">
              <a:defRPr sz="1200"/>
            </a:lvl1pPr>
          </a:lstStyle>
          <a:p>
            <a:fld id="{5B8A22D8-2A3C-41D5-8222-14110FEE14C7}" type="slidenum">
              <a:rPr lang="en-GB" smtClean="0"/>
              <a:t>‹#›</a:t>
            </a:fld>
            <a:endParaRPr lang="en-GB"/>
          </a:p>
        </p:txBody>
      </p:sp>
    </p:spTree>
    <p:extLst>
      <p:ext uri="{BB962C8B-B14F-4D97-AF65-F5344CB8AC3E}">
        <p14:creationId xmlns:p14="http://schemas.microsoft.com/office/powerpoint/2010/main" val="327940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4283" cy="496570"/>
          </a:xfrm>
          <a:prstGeom prst="rect">
            <a:avLst/>
          </a:prstGeom>
        </p:spPr>
        <p:txBody>
          <a:bodyPr vert="horz" lIns="92309" tIns="46154" rIns="92309" bIns="46154" rtlCol="0"/>
          <a:lstStyle>
            <a:lvl1pPr algn="l">
              <a:defRPr sz="1200">
                <a:latin typeface="Helvetica Neue"/>
              </a:defRPr>
            </a:lvl1pPr>
          </a:lstStyle>
          <a:p>
            <a:endParaRPr lang="en-GB" dirty="0"/>
          </a:p>
        </p:txBody>
      </p:sp>
      <p:sp>
        <p:nvSpPr>
          <p:cNvPr id="3" name="Marcador de Posição da Data 2"/>
          <p:cNvSpPr>
            <a:spLocks noGrp="1"/>
          </p:cNvSpPr>
          <p:nvPr>
            <p:ph type="dt" idx="1"/>
          </p:nvPr>
        </p:nvSpPr>
        <p:spPr>
          <a:xfrm>
            <a:off x="3848644" y="0"/>
            <a:ext cx="2944283" cy="496570"/>
          </a:xfrm>
          <a:prstGeom prst="rect">
            <a:avLst/>
          </a:prstGeom>
        </p:spPr>
        <p:txBody>
          <a:bodyPr vert="horz" lIns="92309" tIns="46154" rIns="92309" bIns="46154" rtlCol="0"/>
          <a:lstStyle>
            <a:lvl1pPr algn="r">
              <a:defRPr sz="1200">
                <a:latin typeface="Helvetica Neue"/>
              </a:defRPr>
            </a:lvl1pPr>
          </a:lstStyle>
          <a:p>
            <a:fld id="{9BB3BC78-1BD7-40C1-8A97-5A123A2841EC}" type="datetimeFigureOut">
              <a:rPr lang="en-GB" smtClean="0"/>
              <a:pPr/>
              <a:t>08/01/2019</a:t>
            </a:fld>
            <a:endParaRPr lang="en-GB" dirty="0"/>
          </a:p>
        </p:txBody>
      </p:sp>
      <p:sp>
        <p:nvSpPr>
          <p:cNvPr id="4" name="Marcador de Posição da Imagem do Diapositivo 3"/>
          <p:cNvSpPr>
            <a:spLocks noGrp="1" noRot="1" noChangeAspect="1"/>
          </p:cNvSpPr>
          <p:nvPr>
            <p:ph type="sldImg" idx="2"/>
          </p:nvPr>
        </p:nvSpPr>
        <p:spPr>
          <a:xfrm>
            <a:off x="914400" y="746125"/>
            <a:ext cx="4965700" cy="3724275"/>
          </a:xfrm>
          <a:prstGeom prst="rect">
            <a:avLst/>
          </a:prstGeom>
          <a:noFill/>
          <a:ln w="12700">
            <a:solidFill>
              <a:prstClr val="black"/>
            </a:solidFill>
          </a:ln>
        </p:spPr>
        <p:txBody>
          <a:bodyPr vert="horz" lIns="92309" tIns="46154" rIns="92309" bIns="46154" rtlCol="0" anchor="ctr"/>
          <a:lstStyle/>
          <a:p>
            <a:endParaRPr lang="en-GB" dirty="0"/>
          </a:p>
        </p:txBody>
      </p:sp>
      <p:sp>
        <p:nvSpPr>
          <p:cNvPr id="5" name="Marcador de Posição de Notas 4"/>
          <p:cNvSpPr>
            <a:spLocks noGrp="1"/>
          </p:cNvSpPr>
          <p:nvPr>
            <p:ph type="body" sz="quarter" idx="3"/>
          </p:nvPr>
        </p:nvSpPr>
        <p:spPr>
          <a:xfrm>
            <a:off x="679450" y="4717415"/>
            <a:ext cx="5435600" cy="4469130"/>
          </a:xfrm>
          <a:prstGeom prst="rect">
            <a:avLst/>
          </a:prstGeom>
        </p:spPr>
        <p:txBody>
          <a:bodyPr vert="horz" lIns="92309" tIns="46154" rIns="92309" bIns="46154" rtlCol="0"/>
          <a:lstStyle/>
          <a:p>
            <a:pPr lvl="0"/>
            <a:r>
              <a:rPr lang="pt-PT" dirty="0"/>
              <a:t>Clique para editar os estilos</a:t>
            </a:r>
          </a:p>
          <a:p>
            <a:pPr lvl="1"/>
            <a:r>
              <a:rPr lang="pt-PT" dirty="0"/>
              <a:t>Segundo nível</a:t>
            </a:r>
          </a:p>
          <a:p>
            <a:pPr lvl="2"/>
            <a:r>
              <a:rPr lang="pt-PT" dirty="0"/>
              <a:t>Terceiro nível</a:t>
            </a:r>
          </a:p>
          <a:p>
            <a:pPr lvl="3"/>
            <a:r>
              <a:rPr lang="pt-PT" dirty="0"/>
              <a:t>Quarto nível</a:t>
            </a:r>
          </a:p>
          <a:p>
            <a:pPr lvl="4"/>
            <a:r>
              <a:rPr lang="pt-PT" dirty="0"/>
              <a:t>Quinto nível</a:t>
            </a:r>
            <a:endParaRPr lang="en-GB" dirty="0"/>
          </a:p>
        </p:txBody>
      </p:sp>
      <p:sp>
        <p:nvSpPr>
          <p:cNvPr id="6" name="Marcador de Posição do Rodapé 5"/>
          <p:cNvSpPr>
            <a:spLocks noGrp="1"/>
          </p:cNvSpPr>
          <p:nvPr>
            <p:ph type="ftr" sz="quarter" idx="4"/>
          </p:nvPr>
        </p:nvSpPr>
        <p:spPr>
          <a:xfrm>
            <a:off x="0" y="9433107"/>
            <a:ext cx="2944283" cy="496570"/>
          </a:xfrm>
          <a:prstGeom prst="rect">
            <a:avLst/>
          </a:prstGeom>
        </p:spPr>
        <p:txBody>
          <a:bodyPr vert="horz" lIns="92309" tIns="46154" rIns="92309" bIns="46154" rtlCol="0" anchor="b"/>
          <a:lstStyle>
            <a:lvl1pPr algn="l">
              <a:defRPr sz="1200">
                <a:latin typeface="Helvetica Neue"/>
              </a:defRPr>
            </a:lvl1pPr>
          </a:lstStyle>
          <a:p>
            <a:endParaRPr lang="en-GB" dirty="0"/>
          </a:p>
        </p:txBody>
      </p:sp>
      <p:sp>
        <p:nvSpPr>
          <p:cNvPr id="7" name="Marcador de Posição do Número do Diapositivo 6"/>
          <p:cNvSpPr>
            <a:spLocks noGrp="1"/>
          </p:cNvSpPr>
          <p:nvPr>
            <p:ph type="sldNum" sz="quarter" idx="5"/>
          </p:nvPr>
        </p:nvSpPr>
        <p:spPr>
          <a:xfrm>
            <a:off x="3848644" y="9433107"/>
            <a:ext cx="2944283" cy="496570"/>
          </a:xfrm>
          <a:prstGeom prst="rect">
            <a:avLst/>
          </a:prstGeom>
        </p:spPr>
        <p:txBody>
          <a:bodyPr vert="horz" lIns="92309" tIns="46154" rIns="92309" bIns="46154" rtlCol="0" anchor="b"/>
          <a:lstStyle>
            <a:lvl1pPr algn="r">
              <a:defRPr sz="1200">
                <a:latin typeface="Helvetica Neue"/>
              </a:defRPr>
            </a:lvl1pPr>
          </a:lstStyle>
          <a:p>
            <a:fld id="{36F07669-DB70-474D-84F7-6C1E082499FB}" type="slidenum">
              <a:rPr lang="en-GB" smtClean="0"/>
              <a:pPr/>
              <a:t>‹#›</a:t>
            </a:fld>
            <a:endParaRPr lang="en-GB" dirty="0"/>
          </a:p>
        </p:txBody>
      </p:sp>
    </p:spTree>
    <p:extLst>
      <p:ext uri="{BB962C8B-B14F-4D97-AF65-F5344CB8AC3E}">
        <p14:creationId xmlns:p14="http://schemas.microsoft.com/office/powerpoint/2010/main" val="3960662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Neue"/>
        <a:ea typeface="+mn-ea"/>
        <a:cs typeface="+mn-cs"/>
      </a:defRPr>
    </a:lvl1pPr>
    <a:lvl2pPr marL="457200" algn="l" defTabSz="914400" rtl="0" eaLnBrk="1" latinLnBrk="0" hangingPunct="1">
      <a:defRPr sz="1200" kern="1200">
        <a:solidFill>
          <a:schemeClr val="tx1"/>
        </a:solidFill>
        <a:latin typeface="Helvetica Neue"/>
        <a:ea typeface="+mn-ea"/>
        <a:cs typeface="+mn-cs"/>
      </a:defRPr>
    </a:lvl2pPr>
    <a:lvl3pPr marL="914400" algn="l" defTabSz="914400" rtl="0" eaLnBrk="1" latinLnBrk="0" hangingPunct="1">
      <a:defRPr sz="1200" kern="1200">
        <a:solidFill>
          <a:schemeClr val="tx1"/>
        </a:solidFill>
        <a:latin typeface="Helvetica Neue"/>
        <a:ea typeface="+mn-ea"/>
        <a:cs typeface="+mn-cs"/>
      </a:defRPr>
    </a:lvl3pPr>
    <a:lvl4pPr marL="1371600" algn="l" defTabSz="914400" rtl="0" eaLnBrk="1" latinLnBrk="0" hangingPunct="1">
      <a:defRPr sz="1200" kern="1200">
        <a:solidFill>
          <a:schemeClr val="tx1"/>
        </a:solidFill>
        <a:latin typeface="Helvetica Neue"/>
        <a:ea typeface="+mn-ea"/>
        <a:cs typeface="+mn-cs"/>
      </a:defRPr>
    </a:lvl4pPr>
    <a:lvl5pPr marL="1828800" algn="l" defTabSz="914400" rtl="0" eaLnBrk="1" latinLnBrk="0" hangingPunct="1">
      <a:defRPr sz="1200" kern="1200">
        <a:solidFill>
          <a:schemeClr val="tx1"/>
        </a:solidFill>
        <a:latin typeface="Helvetica Neue"/>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a:t>
            </a:fld>
            <a:endParaRPr lang="en-GB" dirty="0"/>
          </a:p>
        </p:txBody>
      </p:sp>
    </p:spTree>
    <p:extLst>
      <p:ext uri="{BB962C8B-B14F-4D97-AF65-F5344CB8AC3E}">
        <p14:creationId xmlns:p14="http://schemas.microsoft.com/office/powerpoint/2010/main" val="52486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a:t>
            </a:fld>
            <a:endParaRPr lang="en-GB" dirty="0"/>
          </a:p>
        </p:txBody>
      </p:sp>
    </p:spTree>
    <p:extLst>
      <p:ext uri="{BB962C8B-B14F-4D97-AF65-F5344CB8AC3E}">
        <p14:creationId xmlns:p14="http://schemas.microsoft.com/office/powerpoint/2010/main" val="2947969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a:t>
            </a:fld>
            <a:endParaRPr lang="en-GB" dirty="0"/>
          </a:p>
        </p:txBody>
      </p:sp>
    </p:spTree>
    <p:extLst>
      <p:ext uri="{BB962C8B-B14F-4D97-AF65-F5344CB8AC3E}">
        <p14:creationId xmlns:p14="http://schemas.microsoft.com/office/powerpoint/2010/main" val="3080950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14</a:t>
            </a:fld>
            <a:endParaRPr lang="en-GB" dirty="0"/>
          </a:p>
        </p:txBody>
      </p:sp>
    </p:spTree>
    <p:extLst>
      <p:ext uri="{BB962C8B-B14F-4D97-AF65-F5344CB8AC3E}">
        <p14:creationId xmlns:p14="http://schemas.microsoft.com/office/powerpoint/2010/main" val="2972149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15</a:t>
            </a:fld>
            <a:endParaRPr lang="en-GB" dirty="0"/>
          </a:p>
        </p:txBody>
      </p:sp>
    </p:spTree>
    <p:extLst>
      <p:ext uri="{BB962C8B-B14F-4D97-AF65-F5344CB8AC3E}">
        <p14:creationId xmlns:p14="http://schemas.microsoft.com/office/powerpoint/2010/main" val="258806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16</a:t>
            </a:fld>
            <a:endParaRPr lang="en-GB" dirty="0"/>
          </a:p>
        </p:txBody>
      </p:sp>
    </p:spTree>
    <p:extLst>
      <p:ext uri="{BB962C8B-B14F-4D97-AF65-F5344CB8AC3E}">
        <p14:creationId xmlns:p14="http://schemas.microsoft.com/office/powerpoint/2010/main" val="1839213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17</a:t>
            </a:fld>
            <a:endParaRPr lang="en-GB" dirty="0"/>
          </a:p>
        </p:txBody>
      </p:sp>
    </p:spTree>
    <p:extLst>
      <p:ext uri="{BB962C8B-B14F-4D97-AF65-F5344CB8AC3E}">
        <p14:creationId xmlns:p14="http://schemas.microsoft.com/office/powerpoint/2010/main" val="4041324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18</a:t>
            </a:fld>
            <a:endParaRPr lang="en-GB" dirty="0"/>
          </a:p>
        </p:txBody>
      </p:sp>
    </p:spTree>
    <p:extLst>
      <p:ext uri="{BB962C8B-B14F-4D97-AF65-F5344CB8AC3E}">
        <p14:creationId xmlns:p14="http://schemas.microsoft.com/office/powerpoint/2010/main" val="1763292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19</a:t>
            </a:fld>
            <a:endParaRPr lang="en-GB" dirty="0"/>
          </a:p>
        </p:txBody>
      </p:sp>
    </p:spTree>
    <p:extLst>
      <p:ext uri="{BB962C8B-B14F-4D97-AF65-F5344CB8AC3E}">
        <p14:creationId xmlns:p14="http://schemas.microsoft.com/office/powerpoint/2010/main" val="3585033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20</a:t>
            </a:fld>
            <a:endParaRPr lang="en-GB" dirty="0"/>
          </a:p>
        </p:txBody>
      </p:sp>
    </p:spTree>
    <p:extLst>
      <p:ext uri="{BB962C8B-B14F-4D97-AF65-F5344CB8AC3E}">
        <p14:creationId xmlns:p14="http://schemas.microsoft.com/office/powerpoint/2010/main" val="658580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21</a:t>
            </a:fld>
            <a:endParaRPr lang="en-GB" dirty="0"/>
          </a:p>
        </p:txBody>
      </p:sp>
    </p:spTree>
    <p:extLst>
      <p:ext uri="{BB962C8B-B14F-4D97-AF65-F5344CB8AC3E}">
        <p14:creationId xmlns:p14="http://schemas.microsoft.com/office/powerpoint/2010/main" val="139015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a:t>
            </a:fld>
            <a:endParaRPr lang="en-GB" dirty="0"/>
          </a:p>
        </p:txBody>
      </p:sp>
    </p:spTree>
    <p:extLst>
      <p:ext uri="{BB962C8B-B14F-4D97-AF65-F5344CB8AC3E}">
        <p14:creationId xmlns:p14="http://schemas.microsoft.com/office/powerpoint/2010/main" val="722111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22</a:t>
            </a:fld>
            <a:endParaRPr lang="en-GB" dirty="0"/>
          </a:p>
        </p:txBody>
      </p:sp>
    </p:spTree>
    <p:extLst>
      <p:ext uri="{BB962C8B-B14F-4D97-AF65-F5344CB8AC3E}">
        <p14:creationId xmlns:p14="http://schemas.microsoft.com/office/powerpoint/2010/main" val="1637595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23</a:t>
            </a:fld>
            <a:endParaRPr lang="en-GB" dirty="0"/>
          </a:p>
        </p:txBody>
      </p:sp>
    </p:spTree>
    <p:extLst>
      <p:ext uri="{BB962C8B-B14F-4D97-AF65-F5344CB8AC3E}">
        <p14:creationId xmlns:p14="http://schemas.microsoft.com/office/powerpoint/2010/main" val="1532468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24</a:t>
            </a:fld>
            <a:endParaRPr lang="en-GB" dirty="0"/>
          </a:p>
        </p:txBody>
      </p:sp>
    </p:spTree>
    <p:extLst>
      <p:ext uri="{BB962C8B-B14F-4D97-AF65-F5344CB8AC3E}">
        <p14:creationId xmlns:p14="http://schemas.microsoft.com/office/powerpoint/2010/main" val="1186694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25</a:t>
            </a:fld>
            <a:endParaRPr lang="en-GB" dirty="0"/>
          </a:p>
        </p:txBody>
      </p:sp>
    </p:spTree>
    <p:extLst>
      <p:ext uri="{BB962C8B-B14F-4D97-AF65-F5344CB8AC3E}">
        <p14:creationId xmlns:p14="http://schemas.microsoft.com/office/powerpoint/2010/main" val="1102400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26</a:t>
            </a:fld>
            <a:endParaRPr lang="en-GB" dirty="0"/>
          </a:p>
        </p:txBody>
      </p:sp>
    </p:spTree>
    <p:extLst>
      <p:ext uri="{BB962C8B-B14F-4D97-AF65-F5344CB8AC3E}">
        <p14:creationId xmlns:p14="http://schemas.microsoft.com/office/powerpoint/2010/main" val="3547649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27</a:t>
            </a:fld>
            <a:endParaRPr lang="en-GB" dirty="0"/>
          </a:p>
        </p:txBody>
      </p:sp>
    </p:spTree>
    <p:extLst>
      <p:ext uri="{BB962C8B-B14F-4D97-AF65-F5344CB8AC3E}">
        <p14:creationId xmlns:p14="http://schemas.microsoft.com/office/powerpoint/2010/main" val="3888849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28</a:t>
            </a:fld>
            <a:endParaRPr lang="en-GB" dirty="0"/>
          </a:p>
        </p:txBody>
      </p:sp>
    </p:spTree>
    <p:extLst>
      <p:ext uri="{BB962C8B-B14F-4D97-AF65-F5344CB8AC3E}">
        <p14:creationId xmlns:p14="http://schemas.microsoft.com/office/powerpoint/2010/main" val="4277218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29</a:t>
            </a:fld>
            <a:endParaRPr lang="en-GB" dirty="0"/>
          </a:p>
        </p:txBody>
      </p:sp>
    </p:spTree>
    <p:extLst>
      <p:ext uri="{BB962C8B-B14F-4D97-AF65-F5344CB8AC3E}">
        <p14:creationId xmlns:p14="http://schemas.microsoft.com/office/powerpoint/2010/main" val="3858579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30</a:t>
            </a:fld>
            <a:endParaRPr lang="en-GB" dirty="0"/>
          </a:p>
        </p:txBody>
      </p:sp>
    </p:spTree>
    <p:extLst>
      <p:ext uri="{BB962C8B-B14F-4D97-AF65-F5344CB8AC3E}">
        <p14:creationId xmlns:p14="http://schemas.microsoft.com/office/powerpoint/2010/main" val="2548152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31</a:t>
            </a:fld>
            <a:endParaRPr lang="en-GB" dirty="0"/>
          </a:p>
        </p:txBody>
      </p:sp>
    </p:spTree>
    <p:extLst>
      <p:ext uri="{BB962C8B-B14F-4D97-AF65-F5344CB8AC3E}">
        <p14:creationId xmlns:p14="http://schemas.microsoft.com/office/powerpoint/2010/main" val="568680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a:t>
            </a:fld>
            <a:endParaRPr lang="en-GB" dirty="0"/>
          </a:p>
        </p:txBody>
      </p:sp>
    </p:spTree>
    <p:extLst>
      <p:ext uri="{BB962C8B-B14F-4D97-AF65-F5344CB8AC3E}">
        <p14:creationId xmlns:p14="http://schemas.microsoft.com/office/powerpoint/2010/main" val="373164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32</a:t>
            </a:fld>
            <a:endParaRPr lang="en-GB" dirty="0"/>
          </a:p>
        </p:txBody>
      </p:sp>
    </p:spTree>
    <p:extLst>
      <p:ext uri="{BB962C8B-B14F-4D97-AF65-F5344CB8AC3E}">
        <p14:creationId xmlns:p14="http://schemas.microsoft.com/office/powerpoint/2010/main" val="3192063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33</a:t>
            </a:fld>
            <a:endParaRPr lang="en-GB" dirty="0"/>
          </a:p>
        </p:txBody>
      </p:sp>
    </p:spTree>
    <p:extLst>
      <p:ext uri="{BB962C8B-B14F-4D97-AF65-F5344CB8AC3E}">
        <p14:creationId xmlns:p14="http://schemas.microsoft.com/office/powerpoint/2010/main" val="39416084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34</a:t>
            </a:fld>
            <a:endParaRPr lang="en-GB" dirty="0"/>
          </a:p>
        </p:txBody>
      </p:sp>
    </p:spTree>
    <p:extLst>
      <p:ext uri="{BB962C8B-B14F-4D97-AF65-F5344CB8AC3E}">
        <p14:creationId xmlns:p14="http://schemas.microsoft.com/office/powerpoint/2010/main" val="9406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35</a:t>
            </a:fld>
            <a:endParaRPr lang="en-GB" dirty="0"/>
          </a:p>
        </p:txBody>
      </p:sp>
    </p:spTree>
    <p:extLst>
      <p:ext uri="{BB962C8B-B14F-4D97-AF65-F5344CB8AC3E}">
        <p14:creationId xmlns:p14="http://schemas.microsoft.com/office/powerpoint/2010/main" val="1898886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36</a:t>
            </a:fld>
            <a:endParaRPr lang="en-GB" dirty="0"/>
          </a:p>
        </p:txBody>
      </p:sp>
    </p:spTree>
    <p:extLst>
      <p:ext uri="{BB962C8B-B14F-4D97-AF65-F5344CB8AC3E}">
        <p14:creationId xmlns:p14="http://schemas.microsoft.com/office/powerpoint/2010/main" val="13373318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37</a:t>
            </a:fld>
            <a:endParaRPr lang="en-GB" dirty="0"/>
          </a:p>
        </p:txBody>
      </p:sp>
    </p:spTree>
    <p:extLst>
      <p:ext uri="{BB962C8B-B14F-4D97-AF65-F5344CB8AC3E}">
        <p14:creationId xmlns:p14="http://schemas.microsoft.com/office/powerpoint/2010/main" val="41777047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38</a:t>
            </a:fld>
            <a:endParaRPr lang="en-GB" dirty="0"/>
          </a:p>
        </p:txBody>
      </p:sp>
    </p:spTree>
    <p:extLst>
      <p:ext uri="{BB962C8B-B14F-4D97-AF65-F5344CB8AC3E}">
        <p14:creationId xmlns:p14="http://schemas.microsoft.com/office/powerpoint/2010/main" val="28569944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39</a:t>
            </a:fld>
            <a:endParaRPr lang="en-GB" dirty="0"/>
          </a:p>
        </p:txBody>
      </p:sp>
    </p:spTree>
    <p:extLst>
      <p:ext uri="{BB962C8B-B14F-4D97-AF65-F5344CB8AC3E}">
        <p14:creationId xmlns:p14="http://schemas.microsoft.com/office/powerpoint/2010/main" val="38735686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40</a:t>
            </a:fld>
            <a:endParaRPr lang="en-GB" dirty="0"/>
          </a:p>
        </p:txBody>
      </p:sp>
    </p:spTree>
    <p:extLst>
      <p:ext uri="{BB962C8B-B14F-4D97-AF65-F5344CB8AC3E}">
        <p14:creationId xmlns:p14="http://schemas.microsoft.com/office/powerpoint/2010/main" val="15831132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41</a:t>
            </a:fld>
            <a:endParaRPr lang="en-GB" dirty="0"/>
          </a:p>
        </p:txBody>
      </p:sp>
    </p:spTree>
    <p:extLst>
      <p:ext uri="{BB962C8B-B14F-4D97-AF65-F5344CB8AC3E}">
        <p14:creationId xmlns:p14="http://schemas.microsoft.com/office/powerpoint/2010/main" val="211173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a:t>
            </a:fld>
            <a:endParaRPr lang="en-GB" dirty="0"/>
          </a:p>
        </p:txBody>
      </p:sp>
    </p:spTree>
    <p:extLst>
      <p:ext uri="{BB962C8B-B14F-4D97-AF65-F5344CB8AC3E}">
        <p14:creationId xmlns:p14="http://schemas.microsoft.com/office/powerpoint/2010/main" val="1932476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42</a:t>
            </a:fld>
            <a:endParaRPr lang="en-GB" dirty="0"/>
          </a:p>
        </p:txBody>
      </p:sp>
    </p:spTree>
    <p:extLst>
      <p:ext uri="{BB962C8B-B14F-4D97-AF65-F5344CB8AC3E}">
        <p14:creationId xmlns:p14="http://schemas.microsoft.com/office/powerpoint/2010/main" val="23022481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43</a:t>
            </a:fld>
            <a:endParaRPr lang="en-GB" dirty="0"/>
          </a:p>
        </p:txBody>
      </p:sp>
    </p:spTree>
    <p:extLst>
      <p:ext uri="{BB962C8B-B14F-4D97-AF65-F5344CB8AC3E}">
        <p14:creationId xmlns:p14="http://schemas.microsoft.com/office/powerpoint/2010/main" val="3891676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44</a:t>
            </a:fld>
            <a:endParaRPr lang="en-GB" dirty="0"/>
          </a:p>
        </p:txBody>
      </p:sp>
    </p:spTree>
    <p:extLst>
      <p:ext uri="{BB962C8B-B14F-4D97-AF65-F5344CB8AC3E}">
        <p14:creationId xmlns:p14="http://schemas.microsoft.com/office/powerpoint/2010/main" val="26586146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45</a:t>
            </a:fld>
            <a:endParaRPr lang="en-GB" dirty="0"/>
          </a:p>
        </p:txBody>
      </p:sp>
    </p:spTree>
    <p:extLst>
      <p:ext uri="{BB962C8B-B14F-4D97-AF65-F5344CB8AC3E}">
        <p14:creationId xmlns:p14="http://schemas.microsoft.com/office/powerpoint/2010/main" val="9432574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46</a:t>
            </a:fld>
            <a:endParaRPr lang="en-GB" dirty="0"/>
          </a:p>
        </p:txBody>
      </p:sp>
    </p:spTree>
    <p:extLst>
      <p:ext uri="{BB962C8B-B14F-4D97-AF65-F5344CB8AC3E}">
        <p14:creationId xmlns:p14="http://schemas.microsoft.com/office/powerpoint/2010/main" val="24018960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47</a:t>
            </a:fld>
            <a:endParaRPr lang="en-GB" dirty="0"/>
          </a:p>
        </p:txBody>
      </p:sp>
    </p:spTree>
    <p:extLst>
      <p:ext uri="{BB962C8B-B14F-4D97-AF65-F5344CB8AC3E}">
        <p14:creationId xmlns:p14="http://schemas.microsoft.com/office/powerpoint/2010/main" val="18739829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48</a:t>
            </a:fld>
            <a:endParaRPr lang="en-GB" dirty="0"/>
          </a:p>
        </p:txBody>
      </p:sp>
    </p:spTree>
    <p:extLst>
      <p:ext uri="{BB962C8B-B14F-4D97-AF65-F5344CB8AC3E}">
        <p14:creationId xmlns:p14="http://schemas.microsoft.com/office/powerpoint/2010/main" val="42508838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49</a:t>
            </a:fld>
            <a:endParaRPr lang="en-GB" dirty="0"/>
          </a:p>
        </p:txBody>
      </p:sp>
    </p:spTree>
    <p:extLst>
      <p:ext uri="{BB962C8B-B14F-4D97-AF65-F5344CB8AC3E}">
        <p14:creationId xmlns:p14="http://schemas.microsoft.com/office/powerpoint/2010/main" val="892270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50</a:t>
            </a:fld>
            <a:endParaRPr lang="en-GB" dirty="0"/>
          </a:p>
        </p:txBody>
      </p:sp>
    </p:spTree>
    <p:extLst>
      <p:ext uri="{BB962C8B-B14F-4D97-AF65-F5344CB8AC3E}">
        <p14:creationId xmlns:p14="http://schemas.microsoft.com/office/powerpoint/2010/main" val="34114492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51</a:t>
            </a:fld>
            <a:endParaRPr lang="en-GB" dirty="0"/>
          </a:p>
        </p:txBody>
      </p:sp>
    </p:spTree>
    <p:extLst>
      <p:ext uri="{BB962C8B-B14F-4D97-AF65-F5344CB8AC3E}">
        <p14:creationId xmlns:p14="http://schemas.microsoft.com/office/powerpoint/2010/main" val="787393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a:t>
            </a:fld>
            <a:endParaRPr lang="en-GB" dirty="0"/>
          </a:p>
        </p:txBody>
      </p:sp>
    </p:spTree>
    <p:extLst>
      <p:ext uri="{BB962C8B-B14F-4D97-AF65-F5344CB8AC3E}">
        <p14:creationId xmlns:p14="http://schemas.microsoft.com/office/powerpoint/2010/main" val="40649659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52</a:t>
            </a:fld>
            <a:endParaRPr lang="en-GB" dirty="0"/>
          </a:p>
        </p:txBody>
      </p:sp>
    </p:spTree>
    <p:extLst>
      <p:ext uri="{BB962C8B-B14F-4D97-AF65-F5344CB8AC3E}">
        <p14:creationId xmlns:p14="http://schemas.microsoft.com/office/powerpoint/2010/main" val="2924269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53</a:t>
            </a:fld>
            <a:endParaRPr lang="en-GB" dirty="0"/>
          </a:p>
        </p:txBody>
      </p:sp>
    </p:spTree>
    <p:extLst>
      <p:ext uri="{BB962C8B-B14F-4D97-AF65-F5344CB8AC3E}">
        <p14:creationId xmlns:p14="http://schemas.microsoft.com/office/powerpoint/2010/main" val="6009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54</a:t>
            </a:fld>
            <a:endParaRPr lang="en-GB" dirty="0"/>
          </a:p>
        </p:txBody>
      </p:sp>
    </p:spTree>
    <p:extLst>
      <p:ext uri="{BB962C8B-B14F-4D97-AF65-F5344CB8AC3E}">
        <p14:creationId xmlns:p14="http://schemas.microsoft.com/office/powerpoint/2010/main" val="887753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55</a:t>
            </a:fld>
            <a:endParaRPr lang="en-GB" dirty="0"/>
          </a:p>
        </p:txBody>
      </p:sp>
    </p:spTree>
    <p:extLst>
      <p:ext uri="{BB962C8B-B14F-4D97-AF65-F5344CB8AC3E}">
        <p14:creationId xmlns:p14="http://schemas.microsoft.com/office/powerpoint/2010/main" val="32304980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56</a:t>
            </a:fld>
            <a:endParaRPr lang="en-GB" dirty="0"/>
          </a:p>
        </p:txBody>
      </p:sp>
    </p:spTree>
    <p:extLst>
      <p:ext uri="{BB962C8B-B14F-4D97-AF65-F5344CB8AC3E}">
        <p14:creationId xmlns:p14="http://schemas.microsoft.com/office/powerpoint/2010/main" val="2070836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57</a:t>
            </a:fld>
            <a:endParaRPr lang="en-GB" dirty="0"/>
          </a:p>
        </p:txBody>
      </p:sp>
    </p:spTree>
    <p:extLst>
      <p:ext uri="{BB962C8B-B14F-4D97-AF65-F5344CB8AC3E}">
        <p14:creationId xmlns:p14="http://schemas.microsoft.com/office/powerpoint/2010/main" val="25655324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58</a:t>
            </a:fld>
            <a:endParaRPr lang="en-GB" dirty="0"/>
          </a:p>
        </p:txBody>
      </p:sp>
    </p:spTree>
    <p:extLst>
      <p:ext uri="{BB962C8B-B14F-4D97-AF65-F5344CB8AC3E}">
        <p14:creationId xmlns:p14="http://schemas.microsoft.com/office/powerpoint/2010/main" val="25437861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59</a:t>
            </a:fld>
            <a:endParaRPr lang="en-GB" dirty="0"/>
          </a:p>
        </p:txBody>
      </p:sp>
    </p:spTree>
    <p:extLst>
      <p:ext uri="{BB962C8B-B14F-4D97-AF65-F5344CB8AC3E}">
        <p14:creationId xmlns:p14="http://schemas.microsoft.com/office/powerpoint/2010/main" val="33494441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60</a:t>
            </a:fld>
            <a:endParaRPr lang="en-GB" dirty="0"/>
          </a:p>
        </p:txBody>
      </p:sp>
    </p:spTree>
    <p:extLst>
      <p:ext uri="{BB962C8B-B14F-4D97-AF65-F5344CB8AC3E}">
        <p14:creationId xmlns:p14="http://schemas.microsoft.com/office/powerpoint/2010/main" val="35042720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61</a:t>
            </a:fld>
            <a:endParaRPr lang="en-GB" dirty="0"/>
          </a:p>
        </p:txBody>
      </p:sp>
    </p:spTree>
    <p:extLst>
      <p:ext uri="{BB962C8B-B14F-4D97-AF65-F5344CB8AC3E}">
        <p14:creationId xmlns:p14="http://schemas.microsoft.com/office/powerpoint/2010/main" val="448431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a:t>
            </a:fld>
            <a:endParaRPr lang="en-GB" dirty="0"/>
          </a:p>
        </p:txBody>
      </p:sp>
    </p:spTree>
    <p:extLst>
      <p:ext uri="{BB962C8B-B14F-4D97-AF65-F5344CB8AC3E}">
        <p14:creationId xmlns:p14="http://schemas.microsoft.com/office/powerpoint/2010/main" val="5627554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62</a:t>
            </a:fld>
            <a:endParaRPr lang="en-GB" dirty="0"/>
          </a:p>
        </p:txBody>
      </p:sp>
    </p:spTree>
    <p:extLst>
      <p:ext uri="{BB962C8B-B14F-4D97-AF65-F5344CB8AC3E}">
        <p14:creationId xmlns:p14="http://schemas.microsoft.com/office/powerpoint/2010/main" val="6904717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63</a:t>
            </a:fld>
            <a:endParaRPr lang="en-GB" dirty="0"/>
          </a:p>
        </p:txBody>
      </p:sp>
    </p:spTree>
    <p:extLst>
      <p:ext uri="{BB962C8B-B14F-4D97-AF65-F5344CB8AC3E}">
        <p14:creationId xmlns:p14="http://schemas.microsoft.com/office/powerpoint/2010/main" val="16125878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64</a:t>
            </a:fld>
            <a:endParaRPr lang="en-GB" dirty="0"/>
          </a:p>
        </p:txBody>
      </p:sp>
    </p:spTree>
    <p:extLst>
      <p:ext uri="{BB962C8B-B14F-4D97-AF65-F5344CB8AC3E}">
        <p14:creationId xmlns:p14="http://schemas.microsoft.com/office/powerpoint/2010/main" val="18803462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65</a:t>
            </a:fld>
            <a:endParaRPr lang="en-GB" dirty="0"/>
          </a:p>
        </p:txBody>
      </p:sp>
    </p:spTree>
    <p:extLst>
      <p:ext uri="{BB962C8B-B14F-4D97-AF65-F5344CB8AC3E}">
        <p14:creationId xmlns:p14="http://schemas.microsoft.com/office/powerpoint/2010/main" val="40589429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66</a:t>
            </a:fld>
            <a:endParaRPr lang="en-GB" dirty="0"/>
          </a:p>
        </p:txBody>
      </p:sp>
    </p:spTree>
    <p:extLst>
      <p:ext uri="{BB962C8B-B14F-4D97-AF65-F5344CB8AC3E}">
        <p14:creationId xmlns:p14="http://schemas.microsoft.com/office/powerpoint/2010/main" val="29953686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67</a:t>
            </a:fld>
            <a:endParaRPr lang="en-GB" dirty="0"/>
          </a:p>
        </p:txBody>
      </p:sp>
    </p:spTree>
    <p:extLst>
      <p:ext uri="{BB962C8B-B14F-4D97-AF65-F5344CB8AC3E}">
        <p14:creationId xmlns:p14="http://schemas.microsoft.com/office/powerpoint/2010/main" val="39220827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68</a:t>
            </a:fld>
            <a:endParaRPr lang="en-GB" dirty="0"/>
          </a:p>
        </p:txBody>
      </p:sp>
    </p:spTree>
    <p:extLst>
      <p:ext uri="{BB962C8B-B14F-4D97-AF65-F5344CB8AC3E}">
        <p14:creationId xmlns:p14="http://schemas.microsoft.com/office/powerpoint/2010/main" val="2179714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69</a:t>
            </a:fld>
            <a:endParaRPr lang="en-GB" dirty="0"/>
          </a:p>
        </p:txBody>
      </p:sp>
    </p:spTree>
    <p:extLst>
      <p:ext uri="{BB962C8B-B14F-4D97-AF65-F5344CB8AC3E}">
        <p14:creationId xmlns:p14="http://schemas.microsoft.com/office/powerpoint/2010/main" val="17752945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70</a:t>
            </a:fld>
            <a:endParaRPr lang="en-GB" dirty="0"/>
          </a:p>
        </p:txBody>
      </p:sp>
    </p:spTree>
    <p:extLst>
      <p:ext uri="{BB962C8B-B14F-4D97-AF65-F5344CB8AC3E}">
        <p14:creationId xmlns:p14="http://schemas.microsoft.com/office/powerpoint/2010/main" val="17986744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71</a:t>
            </a:fld>
            <a:endParaRPr lang="en-GB" dirty="0"/>
          </a:p>
        </p:txBody>
      </p:sp>
    </p:spTree>
    <p:extLst>
      <p:ext uri="{BB962C8B-B14F-4D97-AF65-F5344CB8AC3E}">
        <p14:creationId xmlns:p14="http://schemas.microsoft.com/office/powerpoint/2010/main" val="2186836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a:t>
            </a:fld>
            <a:endParaRPr lang="en-GB" dirty="0"/>
          </a:p>
        </p:txBody>
      </p:sp>
    </p:spTree>
    <p:extLst>
      <p:ext uri="{BB962C8B-B14F-4D97-AF65-F5344CB8AC3E}">
        <p14:creationId xmlns:p14="http://schemas.microsoft.com/office/powerpoint/2010/main" val="29985735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72</a:t>
            </a:fld>
            <a:endParaRPr lang="en-GB" dirty="0"/>
          </a:p>
        </p:txBody>
      </p:sp>
    </p:spTree>
    <p:extLst>
      <p:ext uri="{BB962C8B-B14F-4D97-AF65-F5344CB8AC3E}">
        <p14:creationId xmlns:p14="http://schemas.microsoft.com/office/powerpoint/2010/main" val="17545747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75</a:t>
            </a:fld>
            <a:endParaRPr lang="en-GB" dirty="0"/>
          </a:p>
        </p:txBody>
      </p:sp>
    </p:spTree>
    <p:extLst>
      <p:ext uri="{BB962C8B-B14F-4D97-AF65-F5344CB8AC3E}">
        <p14:creationId xmlns:p14="http://schemas.microsoft.com/office/powerpoint/2010/main" val="1477444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76</a:t>
            </a:fld>
            <a:endParaRPr lang="en-GB" dirty="0"/>
          </a:p>
        </p:txBody>
      </p:sp>
    </p:spTree>
    <p:extLst>
      <p:ext uri="{BB962C8B-B14F-4D97-AF65-F5344CB8AC3E}">
        <p14:creationId xmlns:p14="http://schemas.microsoft.com/office/powerpoint/2010/main" val="8230462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77</a:t>
            </a:fld>
            <a:endParaRPr lang="en-GB" dirty="0"/>
          </a:p>
        </p:txBody>
      </p:sp>
    </p:spTree>
    <p:extLst>
      <p:ext uri="{BB962C8B-B14F-4D97-AF65-F5344CB8AC3E}">
        <p14:creationId xmlns:p14="http://schemas.microsoft.com/office/powerpoint/2010/main" val="36029124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84</a:t>
            </a:fld>
            <a:endParaRPr lang="en-GB" dirty="0"/>
          </a:p>
        </p:txBody>
      </p:sp>
    </p:spTree>
    <p:extLst>
      <p:ext uri="{BB962C8B-B14F-4D97-AF65-F5344CB8AC3E}">
        <p14:creationId xmlns:p14="http://schemas.microsoft.com/office/powerpoint/2010/main" val="16367925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85</a:t>
            </a:fld>
            <a:endParaRPr lang="en-GB" dirty="0"/>
          </a:p>
        </p:txBody>
      </p:sp>
    </p:spTree>
    <p:extLst>
      <p:ext uri="{BB962C8B-B14F-4D97-AF65-F5344CB8AC3E}">
        <p14:creationId xmlns:p14="http://schemas.microsoft.com/office/powerpoint/2010/main" val="13551726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86</a:t>
            </a:fld>
            <a:endParaRPr lang="en-GB" dirty="0"/>
          </a:p>
        </p:txBody>
      </p:sp>
    </p:spTree>
    <p:extLst>
      <p:ext uri="{BB962C8B-B14F-4D97-AF65-F5344CB8AC3E}">
        <p14:creationId xmlns:p14="http://schemas.microsoft.com/office/powerpoint/2010/main" val="27592382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87</a:t>
            </a:fld>
            <a:endParaRPr lang="en-GB" dirty="0"/>
          </a:p>
        </p:txBody>
      </p:sp>
    </p:spTree>
    <p:extLst>
      <p:ext uri="{BB962C8B-B14F-4D97-AF65-F5344CB8AC3E}">
        <p14:creationId xmlns:p14="http://schemas.microsoft.com/office/powerpoint/2010/main" val="31956337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88</a:t>
            </a:fld>
            <a:endParaRPr lang="en-GB" dirty="0"/>
          </a:p>
        </p:txBody>
      </p:sp>
    </p:spTree>
    <p:extLst>
      <p:ext uri="{BB962C8B-B14F-4D97-AF65-F5344CB8AC3E}">
        <p14:creationId xmlns:p14="http://schemas.microsoft.com/office/powerpoint/2010/main" val="4240465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a:t>
            </a:fld>
            <a:endParaRPr lang="en-GB" dirty="0"/>
          </a:p>
        </p:txBody>
      </p:sp>
    </p:spTree>
    <p:extLst>
      <p:ext uri="{BB962C8B-B14F-4D97-AF65-F5344CB8AC3E}">
        <p14:creationId xmlns:p14="http://schemas.microsoft.com/office/powerpoint/2010/main" val="1604848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a:t>
            </a:fld>
            <a:endParaRPr lang="en-GB" dirty="0"/>
          </a:p>
        </p:txBody>
      </p:sp>
    </p:spTree>
    <p:extLst>
      <p:ext uri="{BB962C8B-B14F-4D97-AF65-F5344CB8AC3E}">
        <p14:creationId xmlns:p14="http://schemas.microsoft.com/office/powerpoint/2010/main" val="2441789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5536" y="2708920"/>
            <a:ext cx="3456012" cy="1223665"/>
          </a:xfrm>
          <a:prstGeom prst="rect">
            <a:avLst/>
          </a:prstGeom>
        </p:spPr>
        <p:txBody>
          <a:bodyPr vert="horz"/>
          <a:lstStyle>
            <a:lvl1pPr marL="0" indent="0">
              <a:buNone/>
              <a:defRPr b="0" i="0" baseline="0">
                <a:solidFill>
                  <a:srgbClr val="E87930"/>
                </a:solidFill>
                <a:latin typeface="HelveticaNeueLT Std Med Cn"/>
                <a:cs typeface="HelveticaNeueLT Std Med Cn"/>
              </a:defRPr>
            </a:lvl1pPr>
          </a:lstStyle>
          <a:p>
            <a:pPr lvl="0"/>
            <a:r>
              <a:rPr lang="it-IT" dirty="0"/>
              <a:t>Click to </a:t>
            </a:r>
            <a:r>
              <a:rPr lang="it-IT" dirty="0" err="1"/>
              <a:t>edit</a:t>
            </a:r>
            <a:endParaRPr lang="it-IT" dirty="0"/>
          </a:p>
        </p:txBody>
      </p:sp>
      <p:sp>
        <p:nvSpPr>
          <p:cNvPr id="7" name="Text Placeholder 4"/>
          <p:cNvSpPr>
            <a:spLocks noGrp="1"/>
          </p:cNvSpPr>
          <p:nvPr>
            <p:ph type="body" sz="quarter" idx="11" hasCustomPrompt="1"/>
          </p:nvPr>
        </p:nvSpPr>
        <p:spPr>
          <a:xfrm>
            <a:off x="395536" y="4365104"/>
            <a:ext cx="5832648" cy="360040"/>
          </a:xfrm>
          <a:prstGeom prst="rect">
            <a:avLst/>
          </a:prstGeom>
        </p:spPr>
        <p:txBody>
          <a:bodyPr vert="horz"/>
          <a:lstStyle>
            <a:lvl1pPr marL="0" indent="0">
              <a:buNone/>
              <a:defRPr sz="2200" b="0" i="0">
                <a:solidFill>
                  <a:srgbClr val="4C4D4A"/>
                </a:solidFill>
                <a:latin typeface="HelveticaNeueLT Std Bold"/>
                <a:cs typeface="HelveticaNeueLT Std Bold"/>
              </a:defRPr>
            </a:lvl1pPr>
          </a:lstStyle>
          <a:p>
            <a:pPr lvl="0"/>
            <a:r>
              <a:rPr lang="it-IT" dirty="0"/>
              <a:t>SUBTITLE</a:t>
            </a:r>
          </a:p>
        </p:txBody>
      </p:sp>
      <p:sp>
        <p:nvSpPr>
          <p:cNvPr id="9" name="Text Placeholder 4"/>
          <p:cNvSpPr>
            <a:spLocks noGrp="1"/>
          </p:cNvSpPr>
          <p:nvPr>
            <p:ph type="body" sz="quarter" idx="12" hasCustomPrompt="1"/>
          </p:nvPr>
        </p:nvSpPr>
        <p:spPr>
          <a:xfrm>
            <a:off x="395536" y="4797152"/>
            <a:ext cx="8136904" cy="1080120"/>
          </a:xfrm>
          <a:prstGeom prst="rect">
            <a:avLst/>
          </a:prstGeom>
        </p:spPr>
        <p:txBody>
          <a:bodyPr vert="horz"/>
          <a:lstStyle>
            <a:lvl1pPr marL="0" indent="0">
              <a:buNone/>
              <a:defRPr sz="4400" b="0" i="0" baseline="0">
                <a:solidFill>
                  <a:srgbClr val="4C4D4A"/>
                </a:solidFill>
                <a:latin typeface="HelveticaNeueLT Std Med"/>
                <a:cs typeface="HelveticaNeueLT Std Med"/>
              </a:defRPr>
            </a:lvl1pPr>
          </a:lstStyle>
          <a:p>
            <a:pPr lvl="0"/>
            <a:r>
              <a:rPr lang="it-IT" dirty="0"/>
              <a:t>Presentation </a:t>
            </a:r>
            <a:r>
              <a:rPr lang="it-IT" dirty="0" err="1"/>
              <a:t>title</a:t>
            </a:r>
            <a:endParaRPr lang="it-IT" dirty="0"/>
          </a:p>
        </p:txBody>
      </p:sp>
      <p:sp>
        <p:nvSpPr>
          <p:cNvPr id="10" name="Text Placeholder 4"/>
          <p:cNvSpPr>
            <a:spLocks noGrp="1"/>
          </p:cNvSpPr>
          <p:nvPr>
            <p:ph type="body" sz="quarter" idx="13" hasCustomPrompt="1"/>
          </p:nvPr>
        </p:nvSpPr>
        <p:spPr>
          <a:xfrm>
            <a:off x="395536" y="6093296"/>
            <a:ext cx="309634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5004048" y="6093296"/>
            <a:ext cx="3528392"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15728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92989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7"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8"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31739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1437F6-8BD7-4719-91A9-56AEA9C60560}" type="datetime1">
              <a:rPr lang="en-GB" smtClean="0"/>
              <a:t>08/01/2019</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lang="en-GB"/>
              <a:t>Partnership on Women’s Work and Employment - Technical Working Group Meeting</a:t>
            </a: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F102995A-374A-4D9A-AF85-D7E657E68F7F}" type="slidenum">
              <a:rPr lang="en-GB" smtClean="0"/>
              <a:t>‹#›</a:t>
            </a:fld>
            <a:endParaRPr lang="en-GB"/>
          </a:p>
        </p:txBody>
      </p:sp>
    </p:spTree>
    <p:extLst>
      <p:ext uri="{BB962C8B-B14F-4D97-AF65-F5344CB8AC3E}">
        <p14:creationId xmlns:p14="http://schemas.microsoft.com/office/powerpoint/2010/main" val="48967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413804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395536" y="1988840"/>
            <a:ext cx="3456012" cy="1223665"/>
          </a:xfrm>
          <a:prstGeom prst="rect">
            <a:avLst/>
          </a:prstGeom>
        </p:spPr>
        <p:txBody>
          <a:bodyPr vert="horz"/>
          <a:lstStyle>
            <a:lvl1pPr marL="0" indent="0">
              <a:buNone/>
              <a:defRPr b="0" i="0">
                <a:solidFill>
                  <a:srgbClr val="E87930"/>
                </a:solidFill>
                <a:latin typeface="HelveticaNeueLT Std Med Cn"/>
                <a:cs typeface="HelveticaNeueLT Std Med Cn"/>
              </a:defRPr>
            </a:lvl1pPr>
          </a:lstStyle>
          <a:p>
            <a:pPr lvl="0"/>
            <a:r>
              <a:rPr lang="it-IT" dirty="0"/>
              <a:t>Click to </a:t>
            </a:r>
            <a:r>
              <a:rPr lang="it-IT" dirty="0" err="1"/>
              <a:t>edit</a:t>
            </a:r>
            <a:r>
              <a:rPr lang="it-IT" dirty="0"/>
              <a:t> Presentation </a:t>
            </a:r>
            <a:r>
              <a:rPr lang="it-IT" dirty="0" err="1"/>
              <a:t>title</a:t>
            </a:r>
            <a:endParaRPr lang="it-IT" dirty="0"/>
          </a:p>
        </p:txBody>
      </p:sp>
      <p:sp>
        <p:nvSpPr>
          <p:cNvPr id="9" name="Text Placeholder 4"/>
          <p:cNvSpPr>
            <a:spLocks noGrp="1"/>
          </p:cNvSpPr>
          <p:nvPr>
            <p:ph type="body" sz="quarter" idx="12" hasCustomPrompt="1"/>
          </p:nvPr>
        </p:nvSpPr>
        <p:spPr>
          <a:xfrm>
            <a:off x="0" y="3429000"/>
            <a:ext cx="9144000" cy="2448272"/>
          </a:xfrm>
          <a:prstGeom prst="rect">
            <a:avLst/>
          </a:prstGeom>
        </p:spPr>
        <p:txBody>
          <a:bodyPr vert="horz"/>
          <a:lstStyle>
            <a:lvl1pPr marL="0" indent="0" algn="ctr">
              <a:buNone/>
              <a:defRPr sz="7200" b="0" i="0">
                <a:solidFill>
                  <a:srgbClr val="F2F0D7"/>
                </a:solidFill>
                <a:latin typeface="HelveticaNeueLT Std"/>
                <a:cs typeface="HelveticaNeueLT Std"/>
              </a:defRPr>
            </a:lvl1pPr>
          </a:lstStyle>
          <a:p>
            <a:pPr lvl="0"/>
            <a:r>
              <a:rPr lang="it-IT" dirty="0"/>
              <a:t>Click to </a:t>
            </a:r>
            <a:r>
              <a:rPr lang="it-IT" dirty="0" err="1"/>
              <a:t>edit</a:t>
            </a:r>
            <a:r>
              <a:rPr lang="it-IT" dirty="0"/>
              <a:t> </a:t>
            </a:r>
            <a:br>
              <a:rPr lang="it-IT" dirty="0"/>
            </a:br>
            <a:r>
              <a:rPr lang="it-IT" dirty="0" err="1"/>
              <a:t>Thank</a:t>
            </a:r>
            <a:r>
              <a:rPr lang="it-IT" dirty="0"/>
              <a:t> </a:t>
            </a:r>
            <a:r>
              <a:rPr lang="it-IT" dirty="0" err="1"/>
              <a:t>You</a:t>
            </a:r>
            <a:endParaRPr lang="it-IT" dirty="0"/>
          </a:p>
        </p:txBody>
      </p:sp>
      <p:sp>
        <p:nvSpPr>
          <p:cNvPr id="10" name="Text Placeholder 4"/>
          <p:cNvSpPr>
            <a:spLocks noGrp="1"/>
          </p:cNvSpPr>
          <p:nvPr>
            <p:ph type="body" sz="quarter" idx="13" hasCustomPrompt="1"/>
          </p:nvPr>
        </p:nvSpPr>
        <p:spPr>
          <a:xfrm>
            <a:off x="395536" y="6093296"/>
            <a:ext cx="381642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788024" y="6093296"/>
            <a:ext cx="3744416"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3639109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1740869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17" name="Rectangle 16"/>
          <p:cNvSpPr/>
          <p:nvPr userDrawn="1"/>
        </p:nvSpPr>
        <p:spPr>
          <a:xfrm flipH="1">
            <a:off x="0" y="5805264"/>
            <a:ext cx="9144000" cy="1052736"/>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owerpointbackgrou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pic>
        <p:nvPicPr>
          <p:cNvPr id="1026" name="Picture 2" descr="C:\Users\defalco\Desktop\Logos\Global strategy  logo colou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538" y="260649"/>
            <a:ext cx="1398904" cy="1296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75277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9" name="Rectangle 8"/>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Título 4"/>
          <p:cNvSpPr txBox="1">
            <a:spLocks/>
          </p:cNvSpPr>
          <p:nvPr userDrawn="1"/>
        </p:nvSpPr>
        <p:spPr>
          <a:xfrm>
            <a:off x="323528" y="3501008"/>
            <a:ext cx="5472608" cy="64807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b="0" i="0" dirty="0">
              <a:solidFill>
                <a:srgbClr val="4C4D4A"/>
              </a:solidFill>
              <a:latin typeface="HelveticaNeueLT Std Med"/>
              <a:cs typeface="HelveticaNeueLT Std Med"/>
            </a:endParaRPr>
          </a:p>
        </p:txBody>
      </p:sp>
      <p:pic>
        <p:nvPicPr>
          <p:cNvPr id="8" name="Picture 7"/>
          <p:cNvPicPr>
            <a:picLocks noChangeAspect="1"/>
          </p:cNvPicPr>
          <p:nvPr userDrawn="1"/>
        </p:nvPicPr>
        <p:blipFill>
          <a:blip r:embed="rId3"/>
          <a:stretch>
            <a:fillRect/>
          </a:stretch>
        </p:blipFill>
        <p:spPr>
          <a:xfrm>
            <a:off x="395536" y="476672"/>
            <a:ext cx="1368152" cy="1247433"/>
          </a:xfrm>
          <a:prstGeom prst="rect">
            <a:avLst/>
          </a:prstGeom>
        </p:spPr>
      </p:pic>
      <p:pic>
        <p:nvPicPr>
          <p:cNvPr id="6" name="Picture 5" descr="powerpointbackground.png"/>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spTree>
    <p:extLst>
      <p:ext uri="{BB962C8B-B14F-4D97-AF65-F5344CB8AC3E}">
        <p14:creationId xmlns:p14="http://schemas.microsoft.com/office/powerpoint/2010/main" val="3644334129"/>
      </p:ext>
    </p:extLst>
  </p:cSld>
  <p:clrMap bg1="lt1" tx1="dk1" bg2="lt2" tx2="dk2" accent1="accent1" accent2="accent2" accent3="accent3" accent4="accent4" accent5="accent5" accent6="accent6" hlink="hlink" folHlink="folHlink"/>
  <p:sldLayoutIdLst>
    <p:sldLayoutId id="214748368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50" name="Picture 2" descr="C:\Users\defalco\Desktop\Logos\Global strategy  logo colour.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7723" y="188642"/>
            <a:ext cx="1369942" cy="126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875460"/>
      </p:ext>
    </p:extLst>
  </p:cSld>
  <p:clrMap bg1="lt1" tx1="dk1" bg2="lt2" tx2="dk2" accent1="accent1" accent2="accent2" accent3="accent3" accent4="accent4" accent5="accent5" accent6="accent6" hlink="hlink" folHlink="folHlink"/>
  <p:sldLayoutIdLst>
    <p:sldLayoutId id="2147483693" r:id="rId1"/>
    <p:sldLayoutId id="2147483695" r:id="rId2"/>
    <p:sldLayoutId id="2147483696"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4"/>
          <a:stretch>
            <a:fillRect/>
          </a:stretch>
        </p:blipFill>
        <p:spPr>
          <a:xfrm>
            <a:off x="395536" y="476672"/>
            <a:ext cx="1368152" cy="1247433"/>
          </a:xfrm>
          <a:prstGeom prst="rect">
            <a:avLst/>
          </a:prstGeom>
        </p:spPr>
      </p:pic>
      <p:pic>
        <p:nvPicPr>
          <p:cNvPr id="5" name="Picture 4" descr="powerpointbackground.png"/>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716016" y="-114273"/>
            <a:ext cx="4521897" cy="3759297"/>
          </a:xfrm>
          <a:prstGeom prst="rect">
            <a:avLst/>
          </a:prstGeom>
        </p:spPr>
      </p:pic>
      <p:sp>
        <p:nvSpPr>
          <p:cNvPr id="6" name="Rectangle 5"/>
          <p:cNvSpPr/>
          <p:nvPr userDrawn="1"/>
        </p:nvSpPr>
        <p:spPr>
          <a:xfrm>
            <a:off x="-180528" y="3454582"/>
            <a:ext cx="9577064" cy="3574818"/>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a:lstStyle/>
          <a:p>
            <a:endParaRPr lang="en-US"/>
          </a:p>
        </p:txBody>
      </p:sp>
    </p:spTree>
    <p:extLst>
      <p:ext uri="{BB962C8B-B14F-4D97-AF65-F5344CB8AC3E}">
        <p14:creationId xmlns:p14="http://schemas.microsoft.com/office/powerpoint/2010/main" val="3961106985"/>
      </p:ext>
    </p:extLst>
  </p:cSld>
  <p:clrMap bg1="lt1" tx1="dk1" bg2="lt2" tx2="dk2" accent1="accent1" accent2="accent2" accent3="accent3" accent4="accent4" accent5="accent5" accent6="accent6" hlink="hlink" folHlink="folHlink"/>
  <p:sldLayoutIdLst>
    <p:sldLayoutId id="2147483673" r:id="rId1"/>
    <p:sldLayoutId id="2147483697"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en.wikipedia.org/wiki/Animal"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hyperlink" Target="https://en.wikipedia.org/wiki/Food"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8" Type="http://schemas.openxmlformats.org/officeDocument/2006/relationships/hyperlink" Target="https://en.wikipedia.org/wiki/Wood" TargetMode="External"/><Relationship Id="rId13" Type="http://schemas.openxmlformats.org/officeDocument/2006/relationships/hyperlink" Target="https://en.wikipedia.org/wiki/Construction" TargetMode="External"/><Relationship Id="rId3" Type="http://schemas.openxmlformats.org/officeDocument/2006/relationships/hyperlink" Target="https://en.wikipedia.org/wiki/Forestry" TargetMode="External"/><Relationship Id="rId7" Type="http://schemas.openxmlformats.org/officeDocument/2006/relationships/hyperlink" Target="https://en.wikipedia.org/wiki/Livestock" TargetMode="External"/><Relationship Id="rId12" Type="http://schemas.openxmlformats.org/officeDocument/2006/relationships/hyperlink" Target="https://en.wikipedia.org/wiki/Charcoal" TargetMode="External"/><Relationship Id="rId2" Type="http://schemas.openxmlformats.org/officeDocument/2006/relationships/notesSlide" Target="../notesSlides/notesSlide69.xml"/><Relationship Id="rId16" Type="http://schemas.openxmlformats.org/officeDocument/2006/relationships/hyperlink" Target="https://en.wikipedia.org/wiki/Non-timber_forest_product" TargetMode="External"/><Relationship Id="rId1" Type="http://schemas.openxmlformats.org/officeDocument/2006/relationships/slideLayout" Target="../slideLayouts/slideLayout4.xml"/><Relationship Id="rId6" Type="http://schemas.openxmlformats.org/officeDocument/2006/relationships/hyperlink" Target="https://en.wikipedia.org/wiki/Fodder" TargetMode="External"/><Relationship Id="rId11" Type="http://schemas.openxmlformats.org/officeDocument/2006/relationships/hyperlink" Target="https://en.wikipedia.org/wiki/Firewood" TargetMode="External"/><Relationship Id="rId5" Type="http://schemas.openxmlformats.org/officeDocument/2006/relationships/hyperlink" Target="https://en.wikipedia.org/wiki/Paper" TargetMode="External"/><Relationship Id="rId15" Type="http://schemas.openxmlformats.org/officeDocument/2006/relationships/hyperlink" Target="https://en.wikipedia.org/wiki/Wood_pulp" TargetMode="External"/><Relationship Id="rId10" Type="http://schemas.openxmlformats.org/officeDocument/2006/relationships/hyperlink" Target="https://en.wikipedia.org/wiki/Wood_fuel" TargetMode="External"/><Relationship Id="rId4" Type="http://schemas.openxmlformats.org/officeDocument/2006/relationships/hyperlink" Target="https://en.wikipedia.org/wiki/Lumber" TargetMode="External"/><Relationship Id="rId9" Type="http://schemas.openxmlformats.org/officeDocument/2006/relationships/hyperlink" Target="https://en.wikipedia.org/wiki/Product_(business)" TargetMode="External"/><Relationship Id="rId14" Type="http://schemas.openxmlformats.org/officeDocument/2006/relationships/hyperlink" Target="https://en.wikipedia.org/wiki/Building"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hyperlink" Target="http://ec.europa.eu/eurostat/statistics-explained/index.php/Glossary:Agricultural_holding" TargetMode="Externa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107504" y="4077072"/>
            <a:ext cx="7452320" cy="1440160"/>
          </a:xfrm>
        </p:spPr>
        <p:txBody>
          <a:bodyPr/>
          <a:lstStyle/>
          <a:p>
            <a:r>
              <a:rPr lang="en-GB" sz="3800" b="1" dirty="0" smtClean="0"/>
              <a:t>AGRIS-Ghana Pilot Survey</a:t>
            </a:r>
            <a:endParaRPr lang="en-US" sz="3800" dirty="0"/>
          </a:p>
        </p:txBody>
      </p:sp>
      <p:sp>
        <p:nvSpPr>
          <p:cNvPr id="5" name="Text Placeholder 4"/>
          <p:cNvSpPr>
            <a:spLocks noGrp="1"/>
          </p:cNvSpPr>
          <p:nvPr>
            <p:ph type="body" sz="quarter" idx="13"/>
          </p:nvPr>
        </p:nvSpPr>
        <p:spPr/>
        <p:txBody>
          <a:bodyPr/>
          <a:lstStyle/>
          <a:p>
            <a:r>
              <a:rPr lang="en-US" dirty="0"/>
              <a:t>Global Strategy</a:t>
            </a:r>
          </a:p>
          <a:p>
            <a:r>
              <a:rPr lang="en-US" dirty="0"/>
              <a:t>FAO Statistics Division</a:t>
            </a:r>
          </a:p>
        </p:txBody>
      </p:sp>
      <p:sp>
        <p:nvSpPr>
          <p:cNvPr id="6" name="Text Placeholder 5"/>
          <p:cNvSpPr>
            <a:spLocks noGrp="1"/>
          </p:cNvSpPr>
          <p:nvPr>
            <p:ph type="body" sz="quarter" idx="14"/>
          </p:nvPr>
        </p:nvSpPr>
        <p:spPr/>
        <p:txBody>
          <a:bodyPr/>
          <a:lstStyle/>
          <a:p>
            <a:r>
              <a:rPr lang="en-US" sz="1400" dirty="0" smtClean="0"/>
              <a:t>January 2018</a:t>
            </a:r>
            <a:endParaRPr lang="en-US" sz="1400" dirty="0"/>
          </a:p>
        </p:txBody>
      </p:sp>
    </p:spTree>
    <p:extLst>
      <p:ext uri="{BB962C8B-B14F-4D97-AF65-F5344CB8AC3E}">
        <p14:creationId xmlns:p14="http://schemas.microsoft.com/office/powerpoint/2010/main" val="1201054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smtClean="0">
                <a:effectLst>
                  <a:outerShdw blurRad="38100" dist="38100" dir="2700000" algn="tl">
                    <a:srgbClr val="000000">
                      <a:alpha val="43137"/>
                    </a:srgbClr>
                  </a:outerShdw>
                </a:effectLst>
              </a:rPr>
              <a:t>Core + LABOUR Module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43980" y="1726124"/>
            <a:ext cx="8640960" cy="5445224"/>
          </a:xfrm>
        </p:spPr>
        <p:txBody>
          <a:bodyPr>
            <a:noAutofit/>
          </a:bodyPr>
          <a:lstStyle/>
          <a:p>
            <a:pPr marL="0" indent="0">
              <a:buNone/>
            </a:pPr>
            <a:r>
              <a:rPr lang="en-GB" sz="1600" dirty="0"/>
              <a:t>The primary objective of the </a:t>
            </a:r>
            <a:r>
              <a:rPr lang="en-GB" sz="1600" dirty="0" smtClean="0"/>
              <a:t>Core + Labour </a:t>
            </a:r>
            <a:r>
              <a:rPr lang="en-GB" sz="1600" dirty="0"/>
              <a:t>Module is to produce the main annual indicators linked to agricultural production:</a:t>
            </a:r>
          </a:p>
          <a:p>
            <a:endParaRPr lang="en-GB" sz="1600" dirty="0" smtClean="0"/>
          </a:p>
          <a:p>
            <a:pPr lvl="1"/>
            <a:r>
              <a:rPr lang="en-GB" sz="1600" dirty="0" smtClean="0"/>
              <a:t>Main </a:t>
            </a:r>
            <a:r>
              <a:rPr lang="en-GB" sz="1600" dirty="0"/>
              <a:t>productions (quantities and yields)</a:t>
            </a:r>
          </a:p>
          <a:p>
            <a:pPr lvl="1"/>
            <a:r>
              <a:rPr lang="en-GB" sz="1600" dirty="0" smtClean="0"/>
              <a:t>Structures </a:t>
            </a:r>
            <a:r>
              <a:rPr lang="en-GB" sz="1600" dirty="0"/>
              <a:t>of production (legal framework, structural and conjectural difficulties)</a:t>
            </a:r>
          </a:p>
          <a:p>
            <a:pPr lvl="1"/>
            <a:r>
              <a:rPr lang="en-GB" sz="1600" dirty="0" smtClean="0"/>
              <a:t>Means </a:t>
            </a:r>
            <a:r>
              <a:rPr lang="en-GB" sz="1600" dirty="0"/>
              <a:t>of production (labour force, land use, </a:t>
            </a:r>
            <a:r>
              <a:rPr lang="en-GB" sz="1600" dirty="0" smtClean="0"/>
              <a:t>livestock)</a:t>
            </a:r>
          </a:p>
          <a:p>
            <a:pPr lvl="1"/>
            <a:r>
              <a:rPr lang="en-CA" sz="1600" dirty="0" smtClean="0"/>
              <a:t>The </a:t>
            </a:r>
            <a:r>
              <a:rPr lang="en-CA" sz="1600" dirty="0"/>
              <a:t>volume of the labour input of household members and external </a:t>
            </a:r>
            <a:r>
              <a:rPr lang="en-CA" sz="1600" dirty="0" smtClean="0"/>
              <a:t>workers</a:t>
            </a:r>
          </a:p>
          <a:p>
            <a:pPr lvl="1"/>
            <a:r>
              <a:rPr lang="en-CA" sz="1600" dirty="0" smtClean="0"/>
              <a:t>The </a:t>
            </a:r>
            <a:r>
              <a:rPr lang="en-CA" sz="1600" dirty="0"/>
              <a:t>organization of labour in agricultural </a:t>
            </a:r>
            <a:r>
              <a:rPr lang="en-CA" sz="1600" dirty="0" smtClean="0"/>
              <a:t>holdings</a:t>
            </a:r>
          </a:p>
          <a:p>
            <a:pPr lvl="1"/>
            <a:r>
              <a:rPr lang="en-CA" sz="1600" dirty="0" smtClean="0"/>
              <a:t>Payments </a:t>
            </a:r>
            <a:r>
              <a:rPr lang="en-CA" sz="1600" dirty="0"/>
              <a:t>and payment </a:t>
            </a:r>
            <a:r>
              <a:rPr lang="en-CA" sz="1600" dirty="0" smtClean="0"/>
              <a:t>modalities</a:t>
            </a:r>
          </a:p>
          <a:p>
            <a:pPr lvl="1"/>
            <a:r>
              <a:rPr lang="en-CA" sz="1600" dirty="0" smtClean="0"/>
              <a:t>Additional </a:t>
            </a:r>
            <a:r>
              <a:rPr lang="en-CA" sz="1600" dirty="0"/>
              <a:t>labour costs</a:t>
            </a:r>
            <a:endParaRPr lang="en-GB" sz="1600" dirty="0"/>
          </a:p>
          <a:p>
            <a:pPr lvl="1"/>
            <a:r>
              <a:rPr lang="en-GB" sz="1600" dirty="0" smtClean="0">
                <a:solidFill>
                  <a:schemeClr val="tx2">
                    <a:lumMod val="60000"/>
                    <a:lumOff val="40000"/>
                  </a:schemeClr>
                </a:solidFill>
              </a:rPr>
              <a:t>Demographic </a:t>
            </a:r>
            <a:r>
              <a:rPr lang="en-GB" sz="1600" dirty="0">
                <a:solidFill>
                  <a:schemeClr val="tx2">
                    <a:lumMod val="60000"/>
                    <a:lumOff val="40000"/>
                  </a:schemeClr>
                </a:solidFill>
              </a:rPr>
              <a:t>and social aspects of households linked to agricultural activities</a:t>
            </a:r>
          </a:p>
          <a:p>
            <a:pPr marL="0" indent="0" algn="just">
              <a:spcBef>
                <a:spcPts val="0"/>
              </a:spcBef>
              <a:spcAft>
                <a:spcPts val="1800"/>
              </a:spcAft>
              <a:buNone/>
            </a:pPr>
            <a:endParaRPr lang="en-CA" sz="2000"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68568" cy="369332"/>
          </a:xfrm>
          <a:prstGeom prst="rect">
            <a:avLst/>
          </a:prstGeom>
        </p:spPr>
        <p:txBody>
          <a:bodyPr wrap="none">
            <a:spAutoFit/>
          </a:bodyPr>
          <a:lstStyle/>
          <a:p>
            <a:pPr marL="742950" lvl="1" indent="-285750" algn="just">
              <a:spcBef>
                <a:spcPts val="600"/>
              </a:spcBef>
              <a:spcAft>
                <a:spcPts val="60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Measurement objectives and scope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9340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3" name="Content Placeholder 2"/>
          <p:cNvSpPr>
            <a:spLocks noGrp="1"/>
          </p:cNvSpPr>
          <p:nvPr>
            <p:ph idx="1"/>
          </p:nvPr>
        </p:nvSpPr>
        <p:spPr>
          <a:xfrm>
            <a:off x="344216" y="1844824"/>
            <a:ext cx="8640960" cy="5445224"/>
          </a:xfrm>
        </p:spPr>
        <p:txBody>
          <a:bodyPr>
            <a:noAutofit/>
          </a:bodyPr>
          <a:lstStyle/>
          <a:p>
            <a:pPr marL="0" indent="0">
              <a:buNone/>
            </a:pPr>
            <a:r>
              <a:rPr lang="en-GB" sz="1800" dirty="0" smtClean="0"/>
              <a:t>The </a:t>
            </a:r>
            <a:r>
              <a:rPr lang="en-GB" sz="1800" dirty="0"/>
              <a:t>statistical unit of AGRIS</a:t>
            </a:r>
            <a:r>
              <a:rPr lang="en-GB" sz="1800" dirty="0" smtClean="0"/>
              <a:t>, </a:t>
            </a:r>
            <a:r>
              <a:rPr lang="en-GB" sz="1800" dirty="0"/>
              <a:t>is the </a:t>
            </a:r>
            <a:r>
              <a:rPr lang="en-GB" sz="1800" b="1" dirty="0">
                <a:solidFill>
                  <a:srgbClr val="FF0000"/>
                </a:solidFill>
              </a:rPr>
              <a:t>agricultural holding</a:t>
            </a:r>
            <a:r>
              <a:rPr lang="en-GB" sz="1800" dirty="0"/>
              <a:t>, as an independent producer of agricultural products. </a:t>
            </a:r>
            <a:endParaRPr lang="en-GB" sz="1800" dirty="0" smtClean="0"/>
          </a:p>
          <a:p>
            <a:endParaRPr lang="en-GB" sz="1800" dirty="0"/>
          </a:p>
          <a:p>
            <a:r>
              <a:rPr lang="en-US" sz="1800" b="1" i="1" dirty="0" smtClean="0"/>
              <a:t>“</a:t>
            </a:r>
            <a:r>
              <a:rPr lang="en-US" sz="1800" b="1" i="1" dirty="0"/>
              <a:t>An </a:t>
            </a:r>
            <a:r>
              <a:rPr lang="en-US" sz="1800" b="1" i="1" u="sng" dirty="0"/>
              <a:t>agricultural holding</a:t>
            </a:r>
            <a:r>
              <a:rPr lang="en-US" sz="1800" b="1" i="1" dirty="0"/>
              <a:t> is an economic unit of agricultural production under single management comprising all livestock kept and all land used wholly or partly for agricultural production purposes, without regard to title, legal form, or size. Single management may be exercised by an individual or household, jointly by two or more individuals or households, by a clan or tribe, or by a juridical person such as a corporation, cooperative or government agency. The holding's land may consist of one or more parcels, located in one or more separate areas or in one or more territorial or administrative divisions, providing the parcels share the same production means, such as </a:t>
            </a:r>
            <a:r>
              <a:rPr lang="en-US" sz="1800" b="1" i="1" dirty="0" err="1"/>
              <a:t>labour</a:t>
            </a:r>
            <a:r>
              <a:rPr lang="en-US" sz="1800" b="1" i="1" dirty="0"/>
              <a:t>, farm buildings, machinery or draught animals.”</a:t>
            </a:r>
            <a:endParaRPr lang="en-CA" sz="2000" b="1" i="1" dirty="0"/>
          </a:p>
          <a:p>
            <a:pPr algn="just">
              <a:spcBef>
                <a:spcPts val="0"/>
              </a:spcBef>
              <a:spcAft>
                <a:spcPts val="1800"/>
              </a:spcAft>
            </a:pPr>
            <a:endParaRPr lang="en-US" sz="2000" dirty="0" smtClean="0"/>
          </a:p>
          <a:p>
            <a:pPr marL="0" indent="0" algn="just">
              <a:spcBef>
                <a:spcPts val="0"/>
              </a:spcBef>
              <a:spcAft>
                <a:spcPts val="1800"/>
              </a:spcAft>
              <a:buNone/>
            </a:pPr>
            <a:r>
              <a:rPr lang="en-US" sz="2000" dirty="0" smtClean="0"/>
              <a:t>The </a:t>
            </a:r>
            <a:r>
              <a:rPr lang="en-US" sz="2000" dirty="0"/>
              <a:t>agricultural holding is under single management, exercised by the holder </a:t>
            </a:r>
            <a:endParaRPr lang="en-GB" sz="2000" dirty="0"/>
          </a:p>
          <a:p>
            <a:pPr algn="just">
              <a:spcBef>
                <a:spcPts val="0"/>
              </a:spcBef>
              <a:spcAft>
                <a:spcPts val="1800"/>
              </a:spcAft>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a:t>
            </a:r>
            <a:r>
              <a:rPr lang="en-GB" b="1" dirty="0"/>
              <a:t>unit </a:t>
            </a:r>
            <a:r>
              <a:rPr lang="en-US" b="1" dirty="0"/>
              <a:t>and coverage</a:t>
            </a:r>
            <a:endParaRPr lang="en-GB" dirty="0"/>
          </a:p>
        </p:txBody>
      </p:sp>
    </p:spTree>
    <p:extLst>
      <p:ext uri="{BB962C8B-B14F-4D97-AF65-F5344CB8AC3E}">
        <p14:creationId xmlns:p14="http://schemas.microsoft.com/office/powerpoint/2010/main" val="861955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3" name="Content Placeholder 2"/>
          <p:cNvSpPr>
            <a:spLocks noGrp="1"/>
          </p:cNvSpPr>
          <p:nvPr>
            <p:ph idx="1"/>
          </p:nvPr>
        </p:nvSpPr>
        <p:spPr>
          <a:xfrm>
            <a:off x="344216" y="1844824"/>
            <a:ext cx="8640960" cy="5445224"/>
          </a:xfrm>
        </p:spPr>
        <p:txBody>
          <a:bodyPr>
            <a:noAutofit/>
          </a:bodyPr>
          <a:lstStyle/>
          <a:p>
            <a:pPr marL="0" indent="0" algn="just">
              <a:spcBef>
                <a:spcPts val="0"/>
              </a:spcBef>
              <a:spcAft>
                <a:spcPts val="1800"/>
              </a:spcAft>
              <a:buNone/>
            </a:pPr>
            <a:r>
              <a:rPr lang="en-US" sz="2000" dirty="0" smtClean="0"/>
              <a:t>Using the System of National Accounts (SNA 208) terminology, farms can be grouped into two: </a:t>
            </a:r>
          </a:p>
          <a:p>
            <a:pPr marL="457200" indent="-457200" algn="just">
              <a:spcBef>
                <a:spcPts val="0"/>
              </a:spcBef>
              <a:spcAft>
                <a:spcPts val="1800"/>
              </a:spcAft>
              <a:buAutoNum type="arabicPeriod"/>
            </a:pPr>
            <a:r>
              <a:rPr lang="en-US" sz="2000" dirty="0" smtClean="0"/>
              <a:t>Defined as household units (holdings in the household sector)</a:t>
            </a:r>
          </a:p>
          <a:p>
            <a:pPr lvl="1" algn="just">
              <a:spcBef>
                <a:spcPts val="0"/>
              </a:spcBef>
              <a:spcAft>
                <a:spcPts val="1800"/>
              </a:spcAft>
            </a:pPr>
            <a:r>
              <a:rPr lang="en-CA" sz="1600" dirty="0" smtClean="0"/>
              <a:t>Holdings </a:t>
            </a:r>
            <a:r>
              <a:rPr lang="en-CA" sz="1600" dirty="0"/>
              <a:t>that are operated by a civil/natural person or group of civil/natural persons.</a:t>
            </a:r>
            <a:endParaRPr lang="en-US" sz="1600" dirty="0" smtClean="0"/>
          </a:p>
          <a:p>
            <a:pPr marL="0" indent="0" algn="just">
              <a:spcBef>
                <a:spcPts val="0"/>
              </a:spcBef>
              <a:spcAft>
                <a:spcPts val="1800"/>
              </a:spcAft>
              <a:buNone/>
            </a:pPr>
            <a:r>
              <a:rPr lang="en-US" sz="2000" dirty="0" smtClean="0"/>
              <a:t>2. All other institutional units engaged in agricultural production(holdings in the non-household sector), such as corporations and government institutions. </a:t>
            </a:r>
          </a:p>
          <a:p>
            <a:pPr lvl="1" algn="just">
              <a:spcBef>
                <a:spcPts val="0"/>
              </a:spcBef>
              <a:spcAft>
                <a:spcPts val="1800"/>
              </a:spcAft>
            </a:pPr>
            <a:r>
              <a:rPr lang="en-CA" sz="1600" dirty="0" smtClean="0"/>
              <a:t>Holdings </a:t>
            </a:r>
            <a:r>
              <a:rPr lang="en-CA" sz="1600" dirty="0"/>
              <a:t>that are operated by a legal person.</a:t>
            </a:r>
            <a:endParaRPr lang="en-CA" sz="1600" b="1" dirty="0"/>
          </a:p>
          <a:p>
            <a:pPr marL="0" indent="0" algn="just">
              <a:spcBef>
                <a:spcPts val="0"/>
              </a:spcBef>
              <a:spcAft>
                <a:spcPts val="1800"/>
              </a:spcAft>
              <a:buNone/>
            </a:pPr>
            <a:r>
              <a:rPr lang="en-US" sz="2000" dirty="0" smtClean="0"/>
              <a:t>Both sub-populations should be covered by AGRIS, both household and non-household sector holdings </a:t>
            </a:r>
            <a:endParaRPr lang="en-GB" sz="2000" dirty="0" smtClean="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unit </a:t>
            </a:r>
            <a:r>
              <a:rPr lang="en-US" b="1" dirty="0" smtClean="0"/>
              <a:t>and coverage</a:t>
            </a:r>
            <a:endParaRPr lang="en-GB" dirty="0"/>
          </a:p>
        </p:txBody>
      </p:sp>
    </p:spTree>
    <p:extLst>
      <p:ext uri="{BB962C8B-B14F-4D97-AF65-F5344CB8AC3E}">
        <p14:creationId xmlns:p14="http://schemas.microsoft.com/office/powerpoint/2010/main" val="433568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84784"/>
            <a:ext cx="7886700" cy="4824535"/>
          </a:xfrm>
        </p:spPr>
        <p:txBody>
          <a:bodyPr/>
          <a:lstStyle/>
          <a:p>
            <a:pPr marL="457200" lvl="1" indent="0">
              <a:buNone/>
            </a:pPr>
            <a:r>
              <a:rPr lang="en-CA" sz="1800" b="1" dirty="0" smtClean="0"/>
              <a:t>Household</a:t>
            </a:r>
            <a:r>
              <a:rPr lang="en-CA" sz="1800" dirty="0"/>
              <a:t>: </a:t>
            </a:r>
            <a:endParaRPr lang="en-CA" sz="1800" dirty="0" smtClean="0"/>
          </a:p>
          <a:p>
            <a:pPr marL="457200" lvl="1" indent="0">
              <a:buNone/>
            </a:pPr>
            <a:endParaRPr lang="en-CA" sz="1600" dirty="0"/>
          </a:p>
          <a:p>
            <a:r>
              <a:rPr lang="en-GB" sz="1600" dirty="0"/>
              <a:t>A Household is defined as a group of persons who normally </a:t>
            </a:r>
            <a:r>
              <a:rPr lang="en-GB" sz="1600" b="1" i="1" dirty="0"/>
              <a:t>cater </a:t>
            </a:r>
            <a:r>
              <a:rPr lang="en-GB" sz="1600" dirty="0"/>
              <a:t>and </a:t>
            </a:r>
            <a:r>
              <a:rPr lang="en-GB" sz="1600" b="1" i="1" dirty="0"/>
              <a:t>live </a:t>
            </a:r>
            <a:r>
              <a:rPr lang="en-GB" sz="1600" dirty="0"/>
              <a:t>together. Very often the household will be a family </a:t>
            </a:r>
            <a:r>
              <a:rPr lang="en-GB" sz="1600" b="1" i="1" dirty="0"/>
              <a:t>living </a:t>
            </a:r>
            <a:r>
              <a:rPr lang="en-GB" sz="1600" dirty="0"/>
              <a:t>in the same house or compound and </a:t>
            </a:r>
            <a:r>
              <a:rPr lang="en-GB" sz="1600" b="1" i="1" dirty="0"/>
              <a:t>catering </a:t>
            </a:r>
            <a:r>
              <a:rPr lang="en-GB" sz="1600" dirty="0"/>
              <a:t>together. A household will normally consist of a man, his wife and children and sometimes relatives, maids and visitors. If two or more groups of persons, each of which has its own separate </a:t>
            </a:r>
            <a:r>
              <a:rPr lang="en-GB" sz="1600" b="1" i="1" dirty="0"/>
              <a:t>catering </a:t>
            </a:r>
            <a:r>
              <a:rPr lang="en-GB" sz="1600" dirty="0"/>
              <a:t>and housekeeping arrangements, </a:t>
            </a:r>
            <a:r>
              <a:rPr lang="en-GB" sz="1600" b="1" i="1" dirty="0"/>
              <a:t>live </a:t>
            </a:r>
            <a:r>
              <a:rPr lang="en-GB" sz="1600" dirty="0"/>
              <a:t>in the same dwelling, treat them as separate households. If a man has two or more wives and their children </a:t>
            </a:r>
            <a:r>
              <a:rPr lang="en-GB" sz="1600" b="1" i="1" dirty="0"/>
              <a:t>live </a:t>
            </a:r>
            <a:r>
              <a:rPr lang="en-GB" sz="1600" dirty="0"/>
              <a:t>and </a:t>
            </a:r>
            <a:r>
              <a:rPr lang="en-GB" sz="1600" b="1" i="1" dirty="0"/>
              <a:t>cater </a:t>
            </a:r>
            <a:r>
              <a:rPr lang="en-GB" sz="1600" dirty="0"/>
              <a:t>together, they form one household. If the wives and their children </a:t>
            </a:r>
            <a:r>
              <a:rPr lang="en-GB" sz="1600" b="1" i="1" dirty="0"/>
              <a:t>live </a:t>
            </a:r>
            <a:r>
              <a:rPr lang="en-GB" sz="1600" dirty="0"/>
              <a:t>and </a:t>
            </a:r>
            <a:r>
              <a:rPr lang="en-GB" sz="1600" b="1" i="1" dirty="0"/>
              <a:t>cater </a:t>
            </a:r>
            <a:r>
              <a:rPr lang="en-GB" sz="1600" dirty="0"/>
              <a:t>separately, they will form more than one household. </a:t>
            </a:r>
            <a:endParaRPr lang="en-GB" sz="1600" dirty="0" smtClean="0"/>
          </a:p>
          <a:p>
            <a:endParaRPr lang="en-GB" sz="1600" dirty="0" smtClean="0"/>
          </a:p>
          <a:p>
            <a:r>
              <a:rPr lang="en-GB" sz="1600" dirty="0"/>
              <a:t>A household may consist of one person who lives and caters on his or her own. A household may consist of several persons who are not related to each other. What matters is that they live together in the same household or compound and cater together. </a:t>
            </a:r>
            <a:endParaRPr lang="en-US" sz="1600" dirty="0"/>
          </a:p>
        </p:txBody>
      </p:sp>
      <p:sp>
        <p:nvSpPr>
          <p:cNvPr id="4" name="Title 1"/>
          <p:cNvSpPr>
            <a:spLocks noGrp="1"/>
          </p:cNvSpPr>
          <p:nvPr>
            <p:ph type="title"/>
          </p:nvPr>
        </p:nvSpPr>
        <p:spPr>
          <a:xfrm>
            <a:off x="628650" y="365125"/>
            <a:ext cx="7886700" cy="1119188"/>
          </a:xfrm>
        </p:spPr>
        <p:txBody>
          <a:bodyPr/>
          <a:lstStyle/>
          <a:p>
            <a:r>
              <a:rPr lang="en-US" b="1" dirty="0">
                <a:effectLst>
                  <a:outerShdw blurRad="38100" dist="38100" dir="2700000" algn="tl">
                    <a:srgbClr val="000000">
                      <a:alpha val="43137"/>
                    </a:srgbClr>
                  </a:outerShdw>
                </a:effectLst>
              </a:rPr>
              <a:t>Core + Eco Module</a:t>
            </a:r>
          </a:p>
        </p:txBody>
      </p:sp>
    </p:spTree>
    <p:extLst>
      <p:ext uri="{BB962C8B-B14F-4D97-AF65-F5344CB8AC3E}">
        <p14:creationId xmlns:p14="http://schemas.microsoft.com/office/powerpoint/2010/main" val="3125204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3" name="Content Placeholder 2"/>
          <p:cNvSpPr>
            <a:spLocks noGrp="1"/>
          </p:cNvSpPr>
          <p:nvPr>
            <p:ph idx="1"/>
          </p:nvPr>
        </p:nvSpPr>
        <p:spPr>
          <a:xfrm>
            <a:off x="344216" y="1699389"/>
            <a:ext cx="8640960" cy="5445224"/>
          </a:xfrm>
        </p:spPr>
        <p:txBody>
          <a:bodyPr>
            <a:noAutofit/>
          </a:bodyPr>
          <a:lstStyle/>
          <a:p>
            <a:pPr marL="0" indent="0">
              <a:buNone/>
            </a:pPr>
            <a:r>
              <a:rPr lang="en-GB" sz="1500" dirty="0"/>
              <a:t>The Core Module questionnaire asks for three different identification numbers, including (</a:t>
            </a:r>
            <a:r>
              <a:rPr lang="en-GB" sz="1500" dirty="0" err="1"/>
              <a:t>i</a:t>
            </a:r>
            <a:r>
              <a:rPr lang="en-GB" sz="1500" dirty="0"/>
              <a:t>) statistical identification numbers, and (ii) administrative identification numbers.</a:t>
            </a:r>
          </a:p>
          <a:p>
            <a:endParaRPr lang="en-GB" sz="1500" dirty="0"/>
          </a:p>
          <a:p>
            <a:pPr marL="0" indent="0">
              <a:buNone/>
            </a:pPr>
            <a:r>
              <a:rPr lang="en-GB" sz="1500" dirty="0"/>
              <a:t>Statistical identification numbers:</a:t>
            </a:r>
          </a:p>
          <a:p>
            <a:r>
              <a:rPr lang="en-GB" sz="1500" dirty="0" smtClean="0"/>
              <a:t>Sampling </a:t>
            </a:r>
            <a:r>
              <a:rPr lang="en-GB" sz="1500" dirty="0"/>
              <a:t>data base ID: linked to one unique holding and used generally for all surveys, incl.  census. Can be the same than census ID or business register ID</a:t>
            </a:r>
          </a:p>
          <a:p>
            <a:r>
              <a:rPr lang="en-GB" sz="1500" dirty="0"/>
              <a:t>Surveyor ID: corresponds to name and surname of the surveyor for the current survey, linked with surveyor work management and payments </a:t>
            </a:r>
          </a:p>
          <a:p>
            <a:r>
              <a:rPr lang="en-GB" sz="1500" dirty="0"/>
              <a:t>Enumeration area and census ID: linked to one unique holding and calculated during the census</a:t>
            </a:r>
          </a:p>
          <a:p>
            <a:pPr marL="0" indent="0">
              <a:buNone/>
            </a:pPr>
            <a:r>
              <a:rPr lang="en-GB" sz="1500" dirty="0"/>
              <a:t> </a:t>
            </a:r>
          </a:p>
          <a:p>
            <a:pPr marL="0" indent="0">
              <a:buNone/>
            </a:pPr>
            <a:r>
              <a:rPr lang="en-GB" sz="1500" dirty="0"/>
              <a:t>Administrative identification numbers:</a:t>
            </a:r>
          </a:p>
          <a:p>
            <a:pPr marL="0" indent="0">
              <a:buNone/>
            </a:pPr>
            <a:r>
              <a:rPr lang="en-GB" sz="1500" dirty="0"/>
              <a:t>Business register ID: linked to a unique holding, can be used as statistical ID but very often difficult because </a:t>
            </a:r>
          </a:p>
          <a:p>
            <a:pPr lvl="1"/>
            <a:r>
              <a:rPr lang="en-GB" sz="1500" dirty="0"/>
              <a:t>Statistical holding definition and business holding definitions can be different</a:t>
            </a:r>
          </a:p>
          <a:p>
            <a:pPr lvl="1"/>
            <a:r>
              <a:rPr lang="en-GB" sz="1500" dirty="0"/>
              <a:t>Field of the two registers can be also different for very small holdings for example</a:t>
            </a:r>
          </a:p>
          <a:p>
            <a:pPr lvl="0"/>
            <a:r>
              <a:rPr lang="en-GB" sz="1500" dirty="0"/>
              <a:t>Individual number: can be useful for holders (civil persons) and managers in the case the names of persons of different generations are the </a:t>
            </a:r>
            <a:r>
              <a:rPr lang="en-GB" sz="1500" dirty="0" smtClean="0"/>
              <a:t>same</a:t>
            </a:r>
          </a:p>
          <a:p>
            <a:r>
              <a:rPr lang="en-GB" sz="1500" dirty="0"/>
              <a:t>Other administrative IDs (livestock, wine, organic, oil, etc.) useful to be collected in order to merge statistical data and administrative data.</a:t>
            </a:r>
          </a:p>
          <a:p>
            <a:pPr marL="0" lvl="0" indent="0">
              <a:buNone/>
            </a:pPr>
            <a:r>
              <a:rPr lang="en-GB" sz="1600" dirty="0" smtClean="0"/>
              <a:t> </a:t>
            </a:r>
            <a:endParaRPr lang="en-GB" sz="16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29390" cy="646331"/>
          </a:xfrm>
          <a:prstGeom prst="rect">
            <a:avLst/>
          </a:prstGeom>
        </p:spPr>
        <p:txBody>
          <a:bodyPr wrap="none">
            <a:spAutoFit/>
          </a:bodyPr>
          <a:lstStyle/>
          <a:p>
            <a:pPr lvl="1"/>
            <a:r>
              <a:rPr lang="en-GB" b="1" dirty="0" smtClean="0"/>
              <a:t>3. </a:t>
            </a:r>
            <a:r>
              <a:rPr lang="en-GB" b="1" dirty="0"/>
              <a:t>The different identification numbers</a:t>
            </a:r>
            <a:endParaRPr lang="en-GB" dirty="0"/>
          </a:p>
          <a:p>
            <a:pPr lvl="1"/>
            <a:endParaRPr lang="en-GB" dirty="0"/>
          </a:p>
        </p:txBody>
      </p:sp>
    </p:spTree>
    <p:extLst>
      <p:ext uri="{BB962C8B-B14F-4D97-AF65-F5344CB8AC3E}">
        <p14:creationId xmlns:p14="http://schemas.microsoft.com/office/powerpoint/2010/main" val="3301051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340768"/>
            <a:ext cx="8640960" cy="646331"/>
          </a:xfrm>
          <a:prstGeom prst="rect">
            <a:avLst/>
          </a:prstGeom>
        </p:spPr>
        <p:txBody>
          <a:bodyPr wrap="square">
            <a:spAutoFit/>
          </a:bodyPr>
          <a:lstStyle/>
          <a:p>
            <a:pPr lvl="1"/>
            <a:r>
              <a:rPr lang="en-GB" b="1" dirty="0" smtClean="0"/>
              <a:t>4. Reference period and timing</a:t>
            </a:r>
            <a:endParaRPr lang="en-GB" dirty="0"/>
          </a:p>
          <a:p>
            <a:pPr lvl="1"/>
            <a:endParaRPr lang="en-GB" dirty="0"/>
          </a:p>
        </p:txBody>
      </p:sp>
      <p:sp>
        <p:nvSpPr>
          <p:cNvPr id="5" name="Content Placeholder 4"/>
          <p:cNvSpPr>
            <a:spLocks noGrp="1"/>
          </p:cNvSpPr>
          <p:nvPr>
            <p:ph idx="1"/>
          </p:nvPr>
        </p:nvSpPr>
        <p:spPr/>
        <p:txBody>
          <a:bodyPr/>
          <a:lstStyle/>
          <a:p>
            <a:r>
              <a:rPr lang="en-GB" sz="1600" dirty="0"/>
              <a:t>Two types of reference periods are used in the Core </a:t>
            </a:r>
            <a:r>
              <a:rPr lang="en-GB" sz="1600" dirty="0" smtClean="0"/>
              <a:t>+ Eco Module</a:t>
            </a:r>
            <a:r>
              <a:rPr lang="en-GB" sz="1600" dirty="0"/>
              <a:t>, depending on the type of data being collected: </a:t>
            </a:r>
          </a:p>
          <a:p>
            <a:pPr lvl="0"/>
            <a:endParaRPr lang="en-GB" sz="1500" dirty="0" smtClean="0"/>
          </a:p>
          <a:p>
            <a:pPr lvl="0"/>
            <a:r>
              <a:rPr lang="en-GB" sz="1500" b="1" dirty="0" smtClean="0"/>
              <a:t>The </a:t>
            </a:r>
            <a:r>
              <a:rPr lang="en-GB" sz="1500" b="1" dirty="0"/>
              <a:t>agricultural year</a:t>
            </a:r>
            <a:r>
              <a:rPr lang="en-GB" sz="1500" dirty="0"/>
              <a:t>. It is used when collecting data on agricultural production. It provides a natural framework for respondents when they think about their agricultural production. The main characteristics of this reference period include : </a:t>
            </a:r>
          </a:p>
          <a:p>
            <a:pPr lvl="1"/>
            <a:r>
              <a:rPr lang="en-GB" sz="1500" dirty="0"/>
              <a:t>Period of 12 months duration</a:t>
            </a:r>
          </a:p>
          <a:p>
            <a:pPr lvl="1"/>
            <a:r>
              <a:rPr lang="en-GB" sz="1500" dirty="0"/>
              <a:t>Period including soil preparation(s), sowing(s) and harvest(s); and finishing with one harvest period in order to be consistent with the agricultural campaign(s). The end of the period is generally the date of the last harvest in the year.</a:t>
            </a:r>
          </a:p>
          <a:p>
            <a:pPr lvl="1"/>
            <a:r>
              <a:rPr lang="en-GB" sz="1500" dirty="0"/>
              <a:t>Period including one or more harvests (besides the possibility to have continuous harvests).</a:t>
            </a:r>
          </a:p>
          <a:p>
            <a:pPr lvl="0"/>
            <a:r>
              <a:rPr lang="en-GB" sz="1500" b="1" dirty="0"/>
              <a:t>A particular day or given period of time</a:t>
            </a:r>
            <a:r>
              <a:rPr lang="en-GB" sz="1500" dirty="0"/>
              <a:t>. They are used in case of inventory data (e.g.: like livestock numbers), and punctual events. </a:t>
            </a:r>
            <a:endParaRPr lang="en-GB" dirty="0"/>
          </a:p>
        </p:txBody>
      </p:sp>
    </p:spTree>
    <p:extLst>
      <p:ext uri="{BB962C8B-B14F-4D97-AF65-F5344CB8AC3E}">
        <p14:creationId xmlns:p14="http://schemas.microsoft.com/office/powerpoint/2010/main" val="1027663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LABOUR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294116703"/>
              </p:ext>
            </p:extLst>
          </p:nvPr>
        </p:nvGraphicFramePr>
        <p:xfrm>
          <a:off x="326480" y="1687409"/>
          <a:ext cx="8568952" cy="4448591"/>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35680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1.1 :  Survey Preparation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1.2 : Identification of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1.3 : Agricultural</a:t>
                      </a:r>
                      <a:r>
                        <a:rPr lang="en-US" sz="1400" b="1" kern="1200" baseline="0" dirty="0" smtClean="0">
                          <a:solidFill>
                            <a:schemeClr val="lt1"/>
                          </a:solidFill>
                          <a:effectLst/>
                          <a:latin typeface="+mn-lt"/>
                          <a:ea typeface="+mn-ea"/>
                          <a:cs typeface="+mn-cs"/>
                        </a:rPr>
                        <a:t> Activity</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504056">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2:  CHARACTERSTICS</a:t>
                      </a:r>
                      <a:r>
                        <a:rPr lang="en-US" sz="1400" b="1" kern="1200" baseline="0" dirty="0" smtClean="0">
                          <a:solidFill>
                            <a:schemeClr val="lt1"/>
                          </a:solidFill>
                          <a:effectLst/>
                          <a:latin typeface="+mn-lt"/>
                          <a:ea typeface="+mn-ea"/>
                          <a:cs typeface="+mn-cs"/>
                        </a:rPr>
                        <a:t> OF THE HOLDERS AND MANAGERS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3: CROP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3.1 :  Crop</a:t>
                      </a:r>
                      <a:r>
                        <a:rPr lang="en-GB" sz="1400" b="1" kern="1200" baseline="0" dirty="0" smtClean="0">
                          <a:solidFill>
                            <a:schemeClr val="lt1"/>
                          </a:solidFill>
                          <a:effectLst/>
                          <a:latin typeface="+mn-lt"/>
                          <a:ea typeface="+mn-ea"/>
                          <a:cs typeface="+mn-cs"/>
                        </a:rPr>
                        <a:t> productions, destinations</a:t>
                      </a:r>
                      <a:endParaRPr lang="en-GB"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3.2 :  Area Utilized</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3.3 : Crop Production Modes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3.4 : Intentions for Crop Production</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baseline="0" dirty="0" smtClean="0">
                        <a:solidFill>
                          <a:schemeClr val="lt1"/>
                        </a:solidFill>
                        <a:effectLst/>
                        <a:latin typeface="+mn-lt"/>
                        <a:ea typeface="+mn-ea"/>
                        <a:cs typeface="+mn-cs"/>
                      </a:endParaRPr>
                    </a:p>
                    <a:p>
                      <a:pPr marL="0" lvl="2" indent="0" algn="l" defTabSz="457200" rtl="0" eaLnBrk="1" latinLnBrk="0" hangingPunct="1">
                        <a:spcBef>
                          <a:spcPts val="0"/>
                        </a:spcBef>
                        <a:spcAft>
                          <a:spcPts val="0"/>
                        </a:spcAft>
                        <a:buFont typeface="Arial" panose="020B0604020202020204" pitchFamily="34" charset="0"/>
                        <a:buNone/>
                      </a:pPr>
                      <a:r>
                        <a:rPr lang="en-US" sz="1400" b="1" kern="1200" baseline="0" dirty="0" smtClean="0">
                          <a:solidFill>
                            <a:schemeClr val="lt1"/>
                          </a:solidFill>
                          <a:effectLst/>
                          <a:latin typeface="+mn-lt"/>
                          <a:ea typeface="+mn-ea"/>
                          <a:cs typeface="+mn-cs"/>
                        </a:rPr>
                        <a:t>   SECTION 4: LIVESTOCK PRODUCATION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4.1 :  Raising Activities and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4.2 :  Raising Practices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4.3 : Intentions for Livestock Production</a:t>
                      </a:r>
                    </a:p>
                    <a:p>
                      <a:pPr marL="0" lvl="2" indent="0" algn="l" defTabSz="457200" rtl="0" eaLnBrk="1" latinLnBrk="0" hangingPunct="1">
                        <a:spcBef>
                          <a:spcPts val="0"/>
                        </a:spcBef>
                        <a:spcAft>
                          <a:spcPts val="0"/>
                        </a:spcAft>
                        <a:buFont typeface="Arial" panose="020B0604020202020204" pitchFamily="34" charset="0"/>
                        <a:buNone/>
                      </a:pPr>
                      <a:endParaRPr lang="en-US" sz="1400" b="1" kern="1200" baseline="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4749576" cy="369332"/>
          </a:xfrm>
          <a:prstGeom prst="rect">
            <a:avLst/>
          </a:prstGeom>
          <a:noFill/>
        </p:spPr>
        <p:txBody>
          <a:bodyPr wrap="square" rtlCol="0">
            <a:spAutoFit/>
          </a:bodyPr>
          <a:lstStyle/>
          <a:p>
            <a:r>
              <a:rPr lang="en-US" b="1" dirty="0" smtClean="0"/>
              <a:t>Structure of the Core + </a:t>
            </a:r>
            <a:r>
              <a:rPr lang="en-US" b="1" dirty="0" err="1" smtClean="0"/>
              <a:t>Labour</a:t>
            </a:r>
            <a:r>
              <a:rPr lang="en-US" b="1" dirty="0" smtClean="0"/>
              <a:t> Module</a:t>
            </a:r>
            <a:endParaRPr lang="en-GB" b="1" dirty="0"/>
          </a:p>
        </p:txBody>
      </p:sp>
    </p:spTree>
    <p:extLst>
      <p:ext uri="{BB962C8B-B14F-4D97-AF65-F5344CB8AC3E}">
        <p14:creationId xmlns:p14="http://schemas.microsoft.com/office/powerpoint/2010/main" val="27068659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LABOUR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528491568"/>
              </p:ext>
            </p:extLst>
          </p:nvPr>
        </p:nvGraphicFramePr>
        <p:xfrm>
          <a:off x="323528" y="1825625"/>
          <a:ext cx="8568952" cy="3169693"/>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379239">
                <a:tc>
                  <a:txBody>
                    <a:bodyPr/>
                    <a:lstStyle/>
                    <a:p>
                      <a:pPr marL="252095" algn="ctr">
                        <a:spcAft>
                          <a:spcPts val="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2790454">
                <a:tc>
                  <a:txBody>
                    <a:bodyPr/>
                    <a:lstStyle/>
                    <a:p>
                      <a:pPr marL="252095" algn="l">
                        <a:spcAft>
                          <a:spcPts val="0"/>
                        </a:spcAft>
                      </a:pPr>
                      <a:r>
                        <a:rPr lang="en-US" sz="1600" dirty="0" smtClean="0">
                          <a:effectLst/>
                        </a:rPr>
                        <a:t>SECTION 5 :  ECONOMY DURING THE REFERENCE PERIOD 1 MARCH 2017 to FEBRUARY 28,</a:t>
                      </a:r>
                      <a:r>
                        <a:rPr lang="en-US" sz="1600" baseline="0" dirty="0" smtClean="0">
                          <a:effectLst/>
                        </a:rPr>
                        <a:t> 2018</a:t>
                      </a:r>
                      <a:endParaRPr lang="en-US" sz="1600" dirty="0" smtClean="0">
                        <a:effectLst/>
                      </a:endParaRPr>
                    </a:p>
                    <a:p>
                      <a:pPr marL="252095" algn="l">
                        <a:spcAft>
                          <a:spcPts val="0"/>
                        </a:spcAft>
                      </a:pPr>
                      <a:r>
                        <a:rPr lang="en-US" sz="1600" dirty="0" smtClean="0">
                          <a:effectLst/>
                        </a:rPr>
                        <a:t>Part 5.1 : Other Activities of the Holding</a:t>
                      </a:r>
                    </a:p>
                    <a:p>
                      <a:pPr marL="252095" algn="l">
                        <a:spcAft>
                          <a:spcPts val="0"/>
                        </a:spcAft>
                      </a:pPr>
                      <a:r>
                        <a:rPr lang="en-US" sz="1600" dirty="0" smtClean="0">
                          <a:effectLst/>
                        </a:rPr>
                        <a:t>Part 5.2 : Income, Information Sources, Associations, Bank Accounts</a:t>
                      </a:r>
                    </a:p>
                    <a:p>
                      <a:pPr marL="252095" algn="l">
                        <a:spcAft>
                          <a:spcPts val="0"/>
                        </a:spcAft>
                      </a:pPr>
                      <a:r>
                        <a:rPr lang="en-US" sz="1600" dirty="0" smtClean="0">
                          <a:effectLst/>
                        </a:rPr>
                        <a:t>Part 5.3 : Shocks</a:t>
                      </a:r>
                    </a:p>
                  </a:txBody>
                  <a:tcPr marL="12001" marR="12001" marT="0" marB="0"/>
                </a:tc>
                <a:extLst>
                  <a:ext uri="{0D108BD9-81ED-4DB2-BD59-A6C34878D82A}">
                    <a16:rowId xmlns:a16="http://schemas.microsoft.com/office/drawing/2014/main" val="10001"/>
                  </a:ext>
                </a:extLst>
              </a:tr>
            </a:tbl>
          </a:graphicData>
        </a:graphic>
      </p:graphicFrame>
      <p:sp>
        <p:nvSpPr>
          <p:cNvPr id="7" name="TextBox 6"/>
          <p:cNvSpPr txBox="1"/>
          <p:nvPr/>
        </p:nvSpPr>
        <p:spPr>
          <a:xfrm>
            <a:off x="323528" y="1450503"/>
            <a:ext cx="4032448" cy="369332"/>
          </a:xfrm>
          <a:prstGeom prst="rect">
            <a:avLst/>
          </a:prstGeom>
          <a:noFill/>
        </p:spPr>
        <p:txBody>
          <a:bodyPr wrap="square" rtlCol="0">
            <a:spAutoFit/>
          </a:bodyPr>
          <a:lstStyle/>
          <a:p>
            <a:r>
              <a:rPr lang="en-US" b="1" dirty="0" smtClean="0"/>
              <a:t>Structure of the Core + </a:t>
            </a:r>
            <a:r>
              <a:rPr lang="en-US" b="1" dirty="0" err="1" smtClean="0"/>
              <a:t>Labour</a:t>
            </a:r>
            <a:r>
              <a:rPr lang="en-US" b="1" dirty="0" smtClean="0"/>
              <a:t> Module</a:t>
            </a:r>
            <a:endParaRPr lang="en-GB" b="1" dirty="0"/>
          </a:p>
        </p:txBody>
      </p:sp>
    </p:spTree>
    <p:extLst>
      <p:ext uri="{BB962C8B-B14F-4D97-AF65-F5344CB8AC3E}">
        <p14:creationId xmlns:p14="http://schemas.microsoft.com/office/powerpoint/2010/main" val="1718195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LABOUR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3578127274"/>
              </p:ext>
            </p:extLst>
          </p:nvPr>
        </p:nvGraphicFramePr>
        <p:xfrm>
          <a:off x="326480" y="1687409"/>
          <a:ext cx="8568952" cy="3440479"/>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6:  HOUSEHOLDS OF THE HOLDERS AND CO-HOLDERS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6.1 :  Socio-Demographic Characteristics of the Households of the holders and co-holders</a:t>
                      </a:r>
                    </a:p>
                  </a:txBody>
                  <a:tcPr marL="12001" marR="12001" marT="0" marB="0"/>
                </a:tc>
                <a:extLst>
                  <a:ext uri="{0D108BD9-81ED-4DB2-BD59-A6C34878D82A}">
                    <a16:rowId xmlns:a16="http://schemas.microsoft.com/office/drawing/2014/main" val="10001"/>
                  </a:ext>
                </a:extLst>
              </a:tr>
              <a:tr h="720080">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7:  OVER VIEW OF THE HOLDING ACTIVITIES AND LABOUR</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7.1 : Activities</a:t>
                      </a:r>
                      <a:r>
                        <a:rPr lang="en-US" sz="1400" b="1" kern="1200" baseline="0" dirty="0" smtClean="0">
                          <a:solidFill>
                            <a:schemeClr val="lt1"/>
                          </a:solidFill>
                          <a:effectLst/>
                          <a:latin typeface="+mn-lt"/>
                          <a:ea typeface="+mn-ea"/>
                          <a:cs typeface="+mn-cs"/>
                        </a:rPr>
                        <a:t> of the Agricultural Holding During the Reference Period From 1 March 2017 to 28 February 2018</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8: HOUSEHOLD MEMBERS: TIME WORKED, MAIN ACTIVITIES, PAYMENTS AND BENEFITS FOR THE WORK ON THE HOLDING</a:t>
                      </a:r>
                      <a:endParaRPr lang="en-US" sz="1400" b="1" kern="1200" baseline="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8.1 :  Agricultural</a:t>
                      </a:r>
                      <a:r>
                        <a:rPr lang="en-US" sz="1400" b="1" kern="1200" baseline="0" dirty="0" smtClean="0">
                          <a:solidFill>
                            <a:schemeClr val="lt1"/>
                          </a:solidFill>
                          <a:effectLst/>
                          <a:latin typeface="+mn-lt"/>
                          <a:ea typeface="+mn-ea"/>
                          <a:cs typeface="+mn-cs"/>
                        </a:rPr>
                        <a:t> Work on the Holding in the Past 5 Months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8.2 : Work on Other Economic Activities on the Holding in the past 5 Months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8.3 : Payments for Work in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8.4 : Benefits for the Work on the Holding</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4389536" cy="369332"/>
          </a:xfrm>
          <a:prstGeom prst="rect">
            <a:avLst/>
          </a:prstGeom>
          <a:noFill/>
        </p:spPr>
        <p:txBody>
          <a:bodyPr wrap="square" rtlCol="0">
            <a:spAutoFit/>
          </a:bodyPr>
          <a:lstStyle/>
          <a:p>
            <a:r>
              <a:rPr lang="en-US" b="1" dirty="0" smtClean="0"/>
              <a:t>Structure of the Core + </a:t>
            </a:r>
            <a:r>
              <a:rPr lang="en-US" b="1" dirty="0" err="1" smtClean="0"/>
              <a:t>Labour</a:t>
            </a:r>
            <a:r>
              <a:rPr lang="en-US" b="1" dirty="0" smtClean="0"/>
              <a:t> Module</a:t>
            </a:r>
            <a:endParaRPr lang="en-GB" b="1" dirty="0"/>
          </a:p>
        </p:txBody>
      </p:sp>
    </p:spTree>
    <p:extLst>
      <p:ext uri="{BB962C8B-B14F-4D97-AF65-F5344CB8AC3E}">
        <p14:creationId xmlns:p14="http://schemas.microsoft.com/office/powerpoint/2010/main" val="3827687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LABOUR Module</a:t>
            </a:r>
            <a:endParaRPr lang="en-US"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256614472"/>
              </p:ext>
            </p:extLst>
          </p:nvPr>
        </p:nvGraphicFramePr>
        <p:xfrm>
          <a:off x="326480" y="1687409"/>
          <a:ext cx="8568952" cy="3791586"/>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marR="0" lvl="1"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SECTION 9:  EXTERNAL WORKERS: DEMOGRAPHIC CHARTERSTICS, TIME WORKED, MAIN ACTIVITIES, PAYMENTS AND BENEFITS FOR THE WORK ON THE HOLDING</a:t>
                      </a:r>
                      <a:endParaRPr lang="en-US" sz="1400" b="1" kern="1200" baseline="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9.1 :  Demographic Characteristics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9.2 : External Managers and External,</a:t>
                      </a:r>
                      <a:r>
                        <a:rPr lang="en-US" sz="1400" b="1" kern="1200" baseline="0" dirty="0" smtClean="0">
                          <a:solidFill>
                            <a:schemeClr val="lt1"/>
                          </a:solidFill>
                          <a:effectLst/>
                          <a:latin typeface="+mn-lt"/>
                          <a:ea typeface="+mn-ea"/>
                          <a:cs typeface="+mn-cs"/>
                        </a:rPr>
                        <a:t> Paid, Long-Term Employees by Age Group and Sex</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9.3 : External, Paid, Casual Workers by Province</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9.4 : Time Worked Over the Past 5 Months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9.5 : Main Activities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9.6 : Payments for Work on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9.7 : Benefits for the Work on the Holding</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0">
                <a:tc>
                  <a:txBody>
                    <a:bodyPr/>
                    <a:lstStyle/>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10: HOUSEHOLD DEWELIONGS</a:t>
                      </a:r>
                      <a:r>
                        <a:rPr lang="en-US" sz="1400" b="1" kern="1200" baseline="0" dirty="0" smtClean="0">
                          <a:solidFill>
                            <a:schemeClr val="lt1"/>
                          </a:solidFill>
                          <a:effectLst/>
                          <a:latin typeface="+mn-lt"/>
                          <a:ea typeface="+mn-ea"/>
                          <a:cs typeface="+mn-cs"/>
                        </a:rPr>
                        <a:t> AND ASSETS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10.1 :  Household Dwellings and Assets</a:t>
                      </a: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4101504" cy="369332"/>
          </a:xfrm>
          <a:prstGeom prst="rect">
            <a:avLst/>
          </a:prstGeom>
          <a:noFill/>
        </p:spPr>
        <p:txBody>
          <a:bodyPr wrap="square" rtlCol="0">
            <a:spAutoFit/>
          </a:bodyPr>
          <a:lstStyle/>
          <a:p>
            <a:r>
              <a:rPr lang="en-US" b="1" dirty="0" smtClean="0"/>
              <a:t>Structure of the Core + </a:t>
            </a:r>
            <a:r>
              <a:rPr lang="en-US" b="1" dirty="0" err="1" smtClean="0"/>
              <a:t>Labour</a:t>
            </a:r>
            <a:r>
              <a:rPr lang="en-US" b="1" dirty="0" smtClean="0"/>
              <a:t> Module</a:t>
            </a:r>
            <a:endParaRPr lang="en-GB" b="1" dirty="0"/>
          </a:p>
        </p:txBody>
      </p:sp>
    </p:spTree>
    <p:extLst>
      <p:ext uri="{BB962C8B-B14F-4D97-AF65-F5344CB8AC3E}">
        <p14:creationId xmlns:p14="http://schemas.microsoft.com/office/powerpoint/2010/main" val="2399645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628799"/>
            <a:ext cx="8748464" cy="4680521"/>
          </a:xfrm>
        </p:spPr>
        <p:txBody>
          <a:bodyPr>
            <a:normAutofit/>
          </a:bodyPr>
          <a:lstStyle/>
          <a:p>
            <a:r>
              <a:rPr lang="en-US" sz="1800" dirty="0"/>
              <a:t>SDG adds new pressure and widen data gaps</a:t>
            </a:r>
          </a:p>
          <a:p>
            <a:r>
              <a:rPr lang="en-US" sz="1800" dirty="0"/>
              <a:t>Data collection still weak in many countries</a:t>
            </a:r>
          </a:p>
          <a:p>
            <a:r>
              <a:rPr lang="en-US" sz="1800" dirty="0"/>
              <a:t>Need for more, better, cheaper and faster statistical data on the agricultural and rural sector, farm level</a:t>
            </a:r>
          </a:p>
          <a:p>
            <a:pPr algn="just">
              <a:spcBef>
                <a:spcPts val="0"/>
              </a:spcBef>
            </a:pPr>
            <a:endParaRPr lang="en-GB" sz="2200" dirty="0" smtClean="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2851574"/>
            <a:ext cx="6228184" cy="345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01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484784"/>
            <a:ext cx="8640960" cy="738664"/>
          </a:xfrm>
          <a:prstGeom prst="rect">
            <a:avLst/>
          </a:prstGeom>
        </p:spPr>
        <p:txBody>
          <a:bodyPr wrap="square">
            <a:spAutoFit/>
          </a:bodyPr>
          <a:lstStyle/>
          <a:p>
            <a:pPr lvl="1" algn="ctr"/>
            <a:r>
              <a:rPr lang="en-GB" sz="2400" b="1" dirty="0" smtClean="0"/>
              <a:t>Section 1: The Holding</a:t>
            </a:r>
            <a:endParaRPr lang="en-GB" sz="2400" b="1" dirty="0"/>
          </a:p>
          <a:p>
            <a:pPr lvl="1"/>
            <a:endParaRPr lang="en-GB" dirty="0"/>
          </a:p>
        </p:txBody>
      </p:sp>
      <p:sp>
        <p:nvSpPr>
          <p:cNvPr id="5" name="Content Placeholder 4"/>
          <p:cNvSpPr>
            <a:spLocks noGrp="1"/>
          </p:cNvSpPr>
          <p:nvPr>
            <p:ph idx="1"/>
          </p:nvPr>
        </p:nvSpPr>
        <p:spPr>
          <a:xfrm>
            <a:off x="683568" y="1988840"/>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Question </a:t>
            </a:r>
            <a:r>
              <a:rPr lang="en-GB" sz="1600" dirty="0"/>
              <a:t>Q10</a:t>
            </a:r>
            <a:r>
              <a:rPr lang="en-CA" sz="1600" dirty="0"/>
              <a:t>  </a:t>
            </a:r>
            <a:r>
              <a:rPr lang="en-GB" sz="1600" dirty="0"/>
              <a:t>refers to the general legal status of the holder. . </a:t>
            </a:r>
          </a:p>
          <a:p>
            <a:pPr marL="0" indent="0">
              <a:buNone/>
            </a:pPr>
            <a:endParaRPr lang="en-GB" sz="1600" b="1" i="1" dirty="0" smtClean="0"/>
          </a:p>
          <a:p>
            <a:pPr marL="0" indent="0">
              <a:buNone/>
            </a:pPr>
            <a:r>
              <a:rPr lang="en-GB" sz="1600" b="1" i="1" dirty="0" smtClean="0"/>
              <a:t>“</a:t>
            </a:r>
            <a:r>
              <a:rPr lang="en-US" sz="1600" b="1" i="1" dirty="0"/>
              <a:t>The agricultural holder is defined as the civil person, group of civil persons or juridical person who makes the major decisions regarding resource use and exercises management control over the agricultural holding operation. The agricultural holder has technical and economic responsibility for the holding and may undertake all responsibilities directly, or delegate responsibilities related to day to day work management to a hired manager”(FAO, 2015)</a:t>
            </a:r>
            <a:endParaRPr lang="en-GB" sz="1600" b="1" i="1" dirty="0"/>
          </a:p>
          <a:p>
            <a:pPr marL="0" indent="0">
              <a:buNone/>
            </a:pPr>
            <a:r>
              <a:rPr lang="en-GB" sz="1600" dirty="0"/>
              <a:t> </a:t>
            </a:r>
          </a:p>
        </p:txBody>
      </p:sp>
    </p:spTree>
    <p:extLst>
      <p:ext uri="{BB962C8B-B14F-4D97-AF65-F5344CB8AC3E}">
        <p14:creationId xmlns:p14="http://schemas.microsoft.com/office/powerpoint/2010/main" val="5612600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The </a:t>
            </a:r>
            <a:r>
              <a:rPr lang="en-GB" sz="1600" dirty="0"/>
              <a:t>following three possible options are proposed:  </a:t>
            </a:r>
          </a:p>
          <a:p>
            <a:pPr lvl="0"/>
            <a:endParaRPr lang="en-GB" sz="1600" dirty="0" smtClean="0"/>
          </a:p>
          <a:p>
            <a:pPr lvl="0"/>
            <a:r>
              <a:rPr lang="en-GB" sz="1600" dirty="0" smtClean="0"/>
              <a:t>A </a:t>
            </a:r>
            <a:r>
              <a:rPr lang="en-GB" sz="1600" dirty="0"/>
              <a:t>civil/natural </a:t>
            </a:r>
            <a:r>
              <a:rPr lang="en-GB" sz="1600" dirty="0" smtClean="0"/>
              <a:t>person:</a:t>
            </a:r>
          </a:p>
          <a:p>
            <a:pPr lvl="1"/>
            <a:endParaRPr lang="en-GB" sz="1600" dirty="0" smtClean="0"/>
          </a:p>
          <a:p>
            <a:pPr lvl="1"/>
            <a:r>
              <a:rPr lang="en-GB" sz="1600" dirty="0" smtClean="0"/>
              <a:t>One </a:t>
            </a:r>
            <a:r>
              <a:rPr lang="en-GB" sz="1600" dirty="0"/>
              <a:t>woman or man is legally, socially and economically responsible of her/his independent activity of production that can be clearly identified by her/his name, surname and birthday. </a:t>
            </a:r>
          </a:p>
          <a:p>
            <a:pPr lvl="1"/>
            <a:r>
              <a:rPr lang="en-GB" sz="1600" dirty="0"/>
              <a:t>Most often, this person is also technically responsible, but in some cases, it possible that a manager is in charge of the day to day decisions or more (what to sow, when to sell</a:t>
            </a:r>
            <a:r>
              <a:rPr lang="en-GB" sz="1600" dirty="0" smtClean="0"/>
              <a:t>...).</a:t>
            </a:r>
          </a:p>
          <a:p>
            <a:pPr marL="457200" lvl="1" indent="0">
              <a:buNone/>
            </a:pPr>
            <a:r>
              <a:rPr lang="en-GB" sz="1600" dirty="0" smtClean="0">
                <a:solidFill>
                  <a:srgbClr val="FF0000"/>
                </a:solidFill>
              </a:rPr>
              <a:t> </a:t>
            </a:r>
            <a:endParaRPr lang="en-GB" sz="1600" dirty="0">
              <a:solidFill>
                <a:srgbClr val="FF0000"/>
              </a:solidFill>
            </a:endParaRPr>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50608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lvl="0"/>
            <a:r>
              <a:rPr lang="en-GB" sz="1600" dirty="0" smtClean="0"/>
              <a:t>Group </a:t>
            </a:r>
            <a:r>
              <a:rPr lang="en-GB" sz="1600" dirty="0"/>
              <a:t>of civil </a:t>
            </a:r>
            <a:r>
              <a:rPr lang="en-GB" sz="1600" dirty="0" smtClean="0"/>
              <a:t>persons:</a:t>
            </a:r>
          </a:p>
          <a:p>
            <a:pPr lvl="1"/>
            <a:r>
              <a:rPr lang="en-GB" sz="1600" dirty="0" smtClean="0"/>
              <a:t>Several </a:t>
            </a:r>
            <a:r>
              <a:rPr lang="en-GB" sz="1600" dirty="0"/>
              <a:t>civil/natural persons (as defined previously) have decided to pool means of production, totally or partially, in order to benefit to each of them.</a:t>
            </a:r>
          </a:p>
          <a:p>
            <a:pPr lvl="1"/>
            <a:r>
              <a:rPr lang="en-GB" sz="1600" dirty="0"/>
              <a:t> It concerns generally two or three persons sometimes more, six or seven but more is very exceptional. </a:t>
            </a:r>
          </a:p>
          <a:p>
            <a:pPr lvl="1"/>
            <a:r>
              <a:rPr lang="en-GB" sz="1600" dirty="0"/>
              <a:t>They are collectively responsible. </a:t>
            </a:r>
          </a:p>
        </p:txBody>
      </p:sp>
      <p:sp>
        <p:nvSpPr>
          <p:cNvPr id="3" name="Rectangle 2"/>
          <p:cNvSpPr/>
          <p:nvPr/>
        </p:nvSpPr>
        <p:spPr>
          <a:xfrm>
            <a:off x="2699792"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9720482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a:t>
            </a:r>
            <a:r>
              <a:rPr lang="en-GB" sz="2400" dirty="0"/>
              <a:t>ng</a:t>
            </a:r>
          </a:p>
          <a:p>
            <a:pPr marL="0" indent="0">
              <a:buNone/>
            </a:pPr>
            <a:endParaRPr lang="en-GB" sz="1600" dirty="0" smtClean="0"/>
          </a:p>
          <a:p>
            <a:pPr lvl="0"/>
            <a:r>
              <a:rPr lang="en-GB" sz="1600" dirty="0" smtClean="0"/>
              <a:t>Legal person: </a:t>
            </a:r>
          </a:p>
          <a:p>
            <a:pPr lvl="0"/>
            <a:endParaRPr lang="en-GB" sz="1600" dirty="0"/>
          </a:p>
          <a:p>
            <a:pPr lvl="1"/>
            <a:r>
              <a:rPr lang="en-GB" sz="1600" dirty="0" smtClean="0"/>
              <a:t>Some </a:t>
            </a:r>
            <a:r>
              <a:rPr lang="en-GB" sz="1600" dirty="0"/>
              <a:t>natural and/or legal persons are sharing the capital stock of a private company. It can be also a public company or similar such </a:t>
            </a:r>
            <a:r>
              <a:rPr lang="en-US" sz="1600" dirty="0"/>
              <a:t>as a corporation, a cooperative, a governmental institution, a church</a:t>
            </a:r>
            <a:r>
              <a:rPr lang="en-GB" sz="1600" dirty="0" smtClean="0"/>
              <a:t>. This </a:t>
            </a:r>
            <a:r>
              <a:rPr lang="en-GB" sz="1600" dirty="0"/>
              <a:t>form of organisation is out of the household sector.    </a:t>
            </a:r>
            <a:r>
              <a:rPr lang="en-CA" sz="1600" dirty="0"/>
              <a:t>  </a:t>
            </a:r>
            <a:endParaRPr lang="en-CA" sz="1600" dirty="0" smtClean="0"/>
          </a:p>
          <a:p>
            <a:pPr lvl="1"/>
            <a:endParaRPr lang="en-GB" sz="1600" dirty="0" smtClean="0"/>
          </a:p>
          <a:p>
            <a:pPr lvl="1"/>
            <a:r>
              <a:rPr lang="en-GB" sz="1600" dirty="0" smtClean="0"/>
              <a:t>This </a:t>
            </a:r>
            <a:r>
              <a:rPr lang="en-GB" sz="1600" dirty="0"/>
              <a:t>status involves a formal registration according to the national low</a:t>
            </a:r>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6429299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a:t>Single-holding: </a:t>
            </a:r>
            <a:r>
              <a:rPr lang="en-US" sz="1600" dirty="0"/>
              <a:t>Single holding is the one operated by a single individual as a opposed to the one by two or more persons.</a:t>
            </a:r>
            <a:endParaRPr lang="en-GB" sz="1600" dirty="0"/>
          </a:p>
          <a:p>
            <a:endParaRPr lang="en-US" sz="1600" b="1" i="1" dirty="0" smtClean="0"/>
          </a:p>
          <a:p>
            <a:r>
              <a:rPr lang="en-US" sz="1600" b="1" i="1" dirty="0" smtClean="0"/>
              <a:t>Multiple-holding </a:t>
            </a:r>
            <a:r>
              <a:rPr lang="en-US" sz="1600" b="1" i="1" dirty="0"/>
              <a:t>household:</a:t>
            </a:r>
            <a:r>
              <a:rPr lang="en-US" sz="1600" dirty="0"/>
              <a:t>  Is a holding which is operated jointly by several individuals with or without contractual agreement belonging to the same or to different households.</a:t>
            </a:r>
            <a:endParaRPr lang="en-GB" sz="1600" dirty="0"/>
          </a:p>
          <a:p>
            <a:endParaRPr lang="en-US" sz="1600" b="1" i="1" dirty="0" smtClean="0"/>
          </a:p>
          <a:p>
            <a:r>
              <a:rPr lang="en-US" sz="1600" b="1" i="1" dirty="0" smtClean="0"/>
              <a:t>Partnership </a:t>
            </a:r>
            <a:r>
              <a:rPr lang="en-US" sz="1600" b="1" i="1" dirty="0"/>
              <a:t>of two or more households: </a:t>
            </a:r>
            <a:r>
              <a:rPr lang="en-US" sz="1600" dirty="0"/>
              <a:t>Is a holding which is operated jointly by two or more household. </a:t>
            </a:r>
            <a:endParaRPr lang="en-GB" sz="1600" dirty="0"/>
          </a:p>
          <a:p>
            <a:endParaRPr lang="en-US" sz="1600" b="1" i="1" dirty="0" smtClean="0"/>
          </a:p>
          <a:p>
            <a:r>
              <a:rPr lang="en-US" sz="1600" b="1" i="1" dirty="0" smtClean="0"/>
              <a:t>Large-Scale, Private corporation:</a:t>
            </a:r>
            <a:r>
              <a:rPr lang="en-US" sz="1600" dirty="0" smtClean="0"/>
              <a:t> </a:t>
            </a:r>
            <a:r>
              <a:rPr lang="en-US" sz="1600" dirty="0"/>
              <a:t>An act or instance of working or acting together for a common purpose or benefit joint action</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4929670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smtClean="0"/>
              <a:t>Farmer-based organization, (FBO), Cooperative</a:t>
            </a:r>
            <a:r>
              <a:rPr lang="en-US" sz="1600" b="1" i="1" dirty="0"/>
              <a:t>:</a:t>
            </a:r>
            <a:r>
              <a:rPr lang="en-US" sz="1600" dirty="0"/>
              <a:t> Cooperatives is defined within the context of national laws and customs. Cooperatives include several kinds of organizations in which the principles of individual, joint ownership or leasehold are combined to various degrees.</a:t>
            </a:r>
            <a:endParaRPr lang="en-GB" sz="1600" dirty="0"/>
          </a:p>
          <a:p>
            <a:endParaRPr lang="en-US" sz="1600" b="1" i="1" dirty="0" smtClean="0"/>
          </a:p>
          <a:p>
            <a:r>
              <a:rPr lang="en-US" sz="1600" b="1" i="1" dirty="0" smtClean="0"/>
              <a:t>Institutional farms:</a:t>
            </a:r>
            <a:r>
              <a:rPr lang="en-US" sz="1600" dirty="0" smtClean="0"/>
              <a:t> Institutional holdings </a:t>
            </a:r>
            <a:r>
              <a:rPr lang="en-US" sz="1600" dirty="0"/>
              <a:t>are agricultural production entities operated by a central or local government directly or through a special body.</a:t>
            </a:r>
            <a:endParaRPr lang="en-GB" sz="1600" dirty="0"/>
          </a:p>
          <a:p>
            <a:endParaRPr lang="en-US" sz="1600" b="1" i="1" dirty="0" smtClean="0"/>
          </a:p>
          <a:p>
            <a:r>
              <a:rPr lang="en-US" sz="1600" b="1" i="1" dirty="0" smtClean="0"/>
              <a:t> </a:t>
            </a:r>
            <a:r>
              <a:rPr lang="en-US" sz="1600" b="1" i="1" dirty="0"/>
              <a:t>Other (specify): </a:t>
            </a:r>
            <a:r>
              <a:rPr lang="en-US" sz="1600" dirty="0"/>
              <a:t>Any other ownership structure (church, school, </a:t>
            </a:r>
            <a:r>
              <a:rPr lang="en-US" sz="1600" dirty="0" err="1"/>
              <a:t>etc</a:t>
            </a:r>
            <a:r>
              <a:rPr lang="en-US" sz="1600" dirty="0"/>
              <a:t>).</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3990878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endParaRPr lang="en-GB" sz="1600" dirty="0"/>
          </a:p>
          <a:p>
            <a:r>
              <a:rPr lang="en-GB" sz="1600" u="sng" dirty="0"/>
              <a:t>Question Q17</a:t>
            </a:r>
            <a:r>
              <a:rPr lang="en-GB" sz="1600" dirty="0"/>
              <a:t> refers to the physical address of the holding. It should be noted that for legal entities, the address of the holding may differ from the legal address (e.g.: where the entity is registered). </a:t>
            </a:r>
            <a:endParaRPr lang="en-GB" sz="1600" dirty="0" smtClean="0"/>
          </a:p>
          <a:p>
            <a:endParaRPr lang="en-US" sz="1600" dirty="0" smtClean="0"/>
          </a:p>
          <a:p>
            <a:r>
              <a:rPr lang="en-US" sz="1600" u="sng" dirty="0" smtClean="0"/>
              <a:t>Question Q18 </a:t>
            </a:r>
            <a:r>
              <a:rPr lang="en-US" sz="1600" dirty="0" smtClean="0"/>
              <a:t>refers the main location type of the address reported in Q17. It might be </a:t>
            </a:r>
            <a:r>
              <a:rPr lang="en-US" sz="1600" dirty="0" err="1" smtClean="0"/>
              <a:t>te</a:t>
            </a:r>
            <a:r>
              <a:rPr lang="en-US" sz="1600" dirty="0" smtClean="0"/>
              <a:t> household dwelling and farm, or main agricultural building , or main (largest) agricultural parcel</a:t>
            </a:r>
            <a:endParaRPr lang="en-GB" sz="1600" dirty="0" smtClean="0"/>
          </a:p>
          <a:p>
            <a:endParaRPr lang="en-US"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467693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611560" y="1700808"/>
            <a:ext cx="7886700" cy="4351338"/>
          </a:xfrm>
        </p:spPr>
        <p:txBody>
          <a:bodyPr/>
          <a:lstStyle/>
          <a:p>
            <a:pPr marL="114300" indent="0">
              <a:buNone/>
            </a:pPr>
            <a:r>
              <a:rPr lang="en-GB" sz="2000" b="1" dirty="0"/>
              <a:t>Section 1, part 1.3: Agricultural activity</a:t>
            </a:r>
          </a:p>
          <a:p>
            <a:pPr marL="0" indent="0">
              <a:buNone/>
            </a:pPr>
            <a:r>
              <a:rPr lang="en-GB" sz="1600" dirty="0" smtClean="0"/>
              <a:t>In </a:t>
            </a:r>
            <a:r>
              <a:rPr lang="en-GB" sz="1600" dirty="0"/>
              <a:t>this part generalities are asked about activity recording and logbooks keeping, land tenure and the holder's perception of the main activity of the holding from an economic perspective. </a:t>
            </a:r>
          </a:p>
          <a:p>
            <a:pPr marL="0" indent="0">
              <a:buNone/>
            </a:pPr>
            <a:r>
              <a:rPr lang="en-GB" sz="1600" dirty="0"/>
              <a:t> </a:t>
            </a:r>
          </a:p>
          <a:p>
            <a:r>
              <a:rPr lang="en-GB" sz="1600" u="sng" dirty="0"/>
              <a:t>Questions </a:t>
            </a:r>
            <a:r>
              <a:rPr lang="en-GB" sz="1600" u="sng" dirty="0" smtClean="0"/>
              <a:t>Q24 </a:t>
            </a:r>
            <a:r>
              <a:rPr lang="en-GB" sz="1600" u="sng" dirty="0"/>
              <a:t>to </a:t>
            </a:r>
            <a:r>
              <a:rPr lang="en-GB" sz="1600" u="sng" dirty="0" smtClean="0"/>
              <a:t>Q26</a:t>
            </a:r>
            <a:r>
              <a:rPr lang="en-GB" sz="1600" dirty="0" smtClean="0"/>
              <a:t> </a:t>
            </a:r>
            <a:r>
              <a:rPr lang="en-GB" sz="1600" dirty="0"/>
              <a:t>asks about the main activity of the holding (the holder's perception), with the purpose of establishing a basic classification of type of farming, based on the economic value of the </a:t>
            </a:r>
            <a:r>
              <a:rPr lang="en-GB" sz="1600" dirty="0" smtClean="0"/>
              <a:t>activities</a:t>
            </a:r>
          </a:p>
          <a:p>
            <a:endParaRPr lang="en-GB" sz="1600" u="sng" dirty="0"/>
          </a:p>
          <a:p>
            <a:r>
              <a:rPr lang="en-GB" sz="1600" u="sng" dirty="0" smtClean="0"/>
              <a:t>Question Q25</a:t>
            </a:r>
            <a:r>
              <a:rPr lang="en-GB" sz="1600" dirty="0" smtClean="0"/>
              <a:t> </a:t>
            </a:r>
            <a:r>
              <a:rPr lang="en-GB" sz="1600" dirty="0"/>
              <a:t>further details  the main cropping activity and the answers are based on the main crop activities groups. </a:t>
            </a:r>
            <a:endParaRPr lang="en-GB" sz="1600" dirty="0" smtClean="0"/>
          </a:p>
          <a:p>
            <a:endParaRPr lang="en-GB" sz="1600" u="sng" dirty="0" smtClean="0"/>
          </a:p>
          <a:p>
            <a:r>
              <a:rPr lang="en-GB" sz="1600" u="sng" dirty="0" smtClean="0"/>
              <a:t>Question Q26</a:t>
            </a:r>
            <a:r>
              <a:rPr lang="en-GB" sz="1600" dirty="0" smtClean="0"/>
              <a:t> </a:t>
            </a:r>
            <a:r>
              <a:rPr lang="en-GB" sz="1600" dirty="0"/>
              <a:t>refers to the main livestock raising activity, distinguishing between raising ruminant livestock/grazing livestock (cattle, sheep, goats ...); raising non ruminant livestock - mainly </a:t>
            </a:r>
            <a:r>
              <a:rPr lang="en-GB" sz="1600" dirty="0" err="1"/>
              <a:t>granivors</a:t>
            </a:r>
            <a:r>
              <a:rPr lang="en-GB" sz="1600" dirty="0"/>
              <a:t> (poultry, pigs ...), mixed livestock, production of eggs and production of milk.</a:t>
            </a:r>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627784"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1810349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556642" y="1305292"/>
            <a:ext cx="7886700" cy="4351338"/>
          </a:xfrm>
        </p:spPr>
        <p:txBody>
          <a:bodyPr/>
          <a:lstStyle/>
          <a:p>
            <a:pPr marL="0" indent="0">
              <a:buNone/>
            </a:pPr>
            <a:r>
              <a:rPr lang="en-GB" sz="1600" dirty="0" smtClean="0"/>
              <a:t>This </a:t>
            </a:r>
            <a:r>
              <a:rPr lang="en-GB" sz="1600" dirty="0"/>
              <a:t>section provides information on the organisational structure and main characteristics of the management of the agricultural holding. </a:t>
            </a:r>
            <a:endParaRPr lang="en-GB" sz="1600" dirty="0" smtClean="0"/>
          </a:p>
          <a:p>
            <a:pPr marL="0" indent="0">
              <a:buNone/>
            </a:pPr>
            <a:r>
              <a:rPr lang="en-GB" sz="1600" b="1" dirty="0"/>
              <a:t> </a:t>
            </a:r>
            <a:endParaRPr lang="en-GB" sz="1600" dirty="0"/>
          </a:p>
          <a:p>
            <a:pPr marL="0" indent="0">
              <a:buNone/>
            </a:pPr>
            <a:r>
              <a:rPr lang="en-GB" sz="1600" b="1" dirty="0"/>
              <a:t>The holder</a:t>
            </a:r>
            <a:r>
              <a:rPr lang="en-US" sz="1600" dirty="0"/>
              <a:t> has technical, juridical and economic responsibility for the holding. He/she may undertake all responsibilities directly, or delegate responsibilities related to day to day work management to a manager)</a:t>
            </a:r>
            <a:endParaRPr lang="en-GB" sz="1600" dirty="0"/>
          </a:p>
          <a:p>
            <a:pPr marL="0" indent="0">
              <a:buNone/>
            </a:pPr>
            <a:endParaRPr lang="en-US" sz="1600" b="1" dirty="0" smtClean="0"/>
          </a:p>
          <a:p>
            <a:pPr marL="0" indent="0">
              <a:buNone/>
            </a:pPr>
            <a:r>
              <a:rPr lang="en-US" sz="1600" b="1" dirty="0" smtClean="0"/>
              <a:t>The </a:t>
            </a:r>
            <a:r>
              <a:rPr lang="en-US" sz="1600" b="1" dirty="0"/>
              <a:t>manager</a:t>
            </a:r>
            <a:r>
              <a:rPr lang="en-US" sz="1600" dirty="0"/>
              <a:t> of the holding is the person who manages an agricultural holding on behalf of the agricultural holder and is responsible for the normal daily financial and </a:t>
            </a:r>
            <a:r>
              <a:rPr lang="en-US" sz="1600" dirty="0" smtClean="0"/>
              <a:t>production routines of running the holding.</a:t>
            </a:r>
          </a:p>
          <a:p>
            <a:r>
              <a:rPr lang="en-GB" sz="1600" dirty="0" smtClean="0"/>
              <a:t>There </a:t>
            </a:r>
            <a:r>
              <a:rPr lang="en-GB" sz="1600" dirty="0"/>
              <a:t>can be one or more manager(s) having the responsibility of the day to day decisions such as work to be done, time to implement the works, what crop specie to sow... In many cases when the holder is a civil/ natural person or a group of civil persons, the holder is also the manager of the holding. </a:t>
            </a:r>
            <a:r>
              <a:rPr lang="en-US" sz="1600" dirty="0" smtClean="0"/>
              <a:t> </a:t>
            </a:r>
          </a:p>
          <a:p>
            <a:r>
              <a:rPr lang="en-GB" sz="1600" dirty="0" smtClean="0"/>
              <a:t>Following </a:t>
            </a:r>
            <a:r>
              <a:rPr lang="en-GB" sz="1600" dirty="0"/>
              <a:t>the answer to the </a:t>
            </a:r>
            <a:r>
              <a:rPr lang="en-GB" sz="1600" u="sng" dirty="0"/>
              <a:t>question Q10</a:t>
            </a:r>
            <a:r>
              <a:rPr lang="en-GB" sz="1600" dirty="0"/>
              <a:t> in section 1 part 1.2, characteristics of holder(s) and manager(s) will be registered differently</a:t>
            </a:r>
            <a:r>
              <a:rPr lang="en-GB" sz="1600" dirty="0" smtClean="0"/>
              <a:t>.</a:t>
            </a:r>
          </a:p>
          <a:p>
            <a:pPr lvl="1"/>
            <a:r>
              <a:rPr lang="en-GB" sz="1400" dirty="0" smtClean="0"/>
              <a:t> </a:t>
            </a:r>
            <a:r>
              <a:rPr lang="en-GB" sz="1400" dirty="0"/>
              <a:t>It should be noted that in the case when the holder is a legal person, there is always hired manager, different from the holder.</a:t>
            </a:r>
          </a:p>
          <a:p>
            <a:endParaRPr lang="en-GB" sz="1600" dirty="0"/>
          </a:p>
        </p:txBody>
      </p:sp>
    </p:spTree>
    <p:extLst>
      <p:ext uri="{BB962C8B-B14F-4D97-AF65-F5344CB8AC3E}">
        <p14:creationId xmlns:p14="http://schemas.microsoft.com/office/powerpoint/2010/main" val="18931397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0" y="1268760"/>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683568" y="1844824"/>
            <a:ext cx="7886700" cy="4351338"/>
          </a:xfrm>
        </p:spPr>
        <p:txBody>
          <a:bodyPr/>
          <a:lstStyle/>
          <a:p>
            <a:pPr marL="0" indent="0">
              <a:buNone/>
            </a:pPr>
            <a:endParaRPr lang="en-GB" sz="1600" dirty="0" smtClean="0"/>
          </a:p>
          <a:p>
            <a:pPr marL="0" lvl="2" indent="0">
              <a:buNone/>
            </a:pPr>
            <a:r>
              <a:rPr lang="en-GB" sz="1600" dirty="0"/>
              <a:t>Case 1, the holder is a civil/natural person</a:t>
            </a:r>
          </a:p>
          <a:p>
            <a:r>
              <a:rPr lang="en-GB" sz="1600" dirty="0"/>
              <a:t>The main characteristics of the holder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2, the holder is a group of civil/natural persons</a:t>
            </a:r>
            <a:r>
              <a:rPr lang="en-CA" sz="1600" dirty="0"/>
              <a:t>  </a:t>
            </a:r>
            <a:endParaRPr lang="en-GB" sz="1600" dirty="0"/>
          </a:p>
          <a:p>
            <a:r>
              <a:rPr lang="en-GB" sz="1600" dirty="0"/>
              <a:t>The main characteristics of all the holders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3, the holder is a legal person</a:t>
            </a:r>
          </a:p>
          <a:p>
            <a:r>
              <a:rPr lang="en-GB" sz="1600" dirty="0"/>
              <a:t>The number of civil/natural persons and legal persons participating in the capital of the holding is collected.</a:t>
            </a:r>
          </a:p>
          <a:p>
            <a:r>
              <a:rPr lang="en-GB" sz="1600" dirty="0"/>
              <a:t>All characteristics of the manager(s) will be recorded. </a:t>
            </a:r>
            <a:r>
              <a:rPr lang="en-CA" sz="2400" dirty="0"/>
              <a:t> </a:t>
            </a:r>
            <a:endParaRPr lang="en-GB" sz="1600" dirty="0"/>
          </a:p>
        </p:txBody>
      </p:sp>
    </p:spTree>
    <p:extLst>
      <p:ext uri="{BB962C8B-B14F-4D97-AF65-F5344CB8AC3E}">
        <p14:creationId xmlns:p14="http://schemas.microsoft.com/office/powerpoint/2010/main" val="19331922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23528" y="1628799"/>
            <a:ext cx="8424936" cy="4680521"/>
          </a:xfrm>
        </p:spPr>
        <p:txBody>
          <a:bodyPr>
            <a:normAutofit/>
          </a:bodyPr>
          <a:lstStyle/>
          <a:p>
            <a:pPr>
              <a:spcAft>
                <a:spcPts val="3000"/>
              </a:spcAft>
            </a:pPr>
            <a:r>
              <a:rPr lang="en-GB" sz="1800" dirty="0"/>
              <a:t>AGRIS data will inform policy design and implementation, improve market efficiency and support research</a:t>
            </a:r>
          </a:p>
          <a:p>
            <a:pPr marL="742950" lvl="2" indent="-342900">
              <a:spcAft>
                <a:spcPts val="3000"/>
              </a:spcAft>
            </a:pPr>
            <a:r>
              <a:rPr lang="en-GB" sz="1600" dirty="0"/>
              <a:t>Contribution to SDGs monitoring (5 direct, 16 partial)</a:t>
            </a:r>
          </a:p>
          <a:p>
            <a:pPr marL="742950" lvl="2" indent="-342900">
              <a:spcAft>
                <a:spcPts val="3000"/>
              </a:spcAft>
            </a:pPr>
            <a:r>
              <a:rPr lang="en-GB" sz="1600" dirty="0"/>
              <a:t>Global Strategy Minimum Set of Core Data :  AGRIS collects large share of the MSCD </a:t>
            </a:r>
          </a:p>
          <a:p>
            <a:pPr>
              <a:spcAft>
                <a:spcPts val="3000"/>
              </a:spcAft>
            </a:pPr>
            <a:r>
              <a:rPr lang="en-GB" sz="1800" dirty="0"/>
              <a:t>AGRIS lays the foundations for the creation of an efficient agricultural statistical system</a:t>
            </a:r>
          </a:p>
          <a:p>
            <a:pPr>
              <a:spcAft>
                <a:spcPts val="3000"/>
              </a:spcAft>
            </a:pPr>
            <a:r>
              <a:rPr lang="en-US" sz="1800" dirty="0"/>
              <a:t>AGRIS is affordable and manageable</a:t>
            </a:r>
            <a:endParaRPr lang="en-GB" sz="1800" dirty="0"/>
          </a:p>
          <a:p>
            <a:pPr marL="0" lvl="0" indent="0">
              <a:spcBef>
                <a:spcPts val="0"/>
              </a:spcBef>
              <a:spcAft>
                <a:spcPts val="1800"/>
              </a:spcAft>
              <a:buNone/>
            </a:pPr>
            <a:endParaRPr lang="en-GB" sz="2400" dirty="0">
              <a:latin typeface="Helvetica" pitchFamily="34" charset="0"/>
            </a:endParaRPr>
          </a:p>
        </p:txBody>
      </p:sp>
    </p:spTree>
    <p:extLst>
      <p:ext uri="{BB962C8B-B14F-4D97-AF65-F5344CB8AC3E}">
        <p14:creationId xmlns:p14="http://schemas.microsoft.com/office/powerpoint/2010/main" val="1798579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r>
              <a:rPr lang="en-GB" sz="1400" dirty="0"/>
              <a:t>This part provides information on crops productions, from all harvests during the reference period (the last agricultural year). </a:t>
            </a:r>
            <a:endParaRPr lang="en-GB" sz="1400" dirty="0" smtClean="0"/>
          </a:p>
          <a:p>
            <a:r>
              <a:rPr lang="en-GB" sz="1400" dirty="0" smtClean="0"/>
              <a:t>The </a:t>
            </a:r>
            <a:r>
              <a:rPr lang="en-GB" sz="1400" dirty="0"/>
              <a:t>main indicators include total available production and yield, for each crop</a:t>
            </a:r>
            <a:r>
              <a:rPr lang="en-GB" sz="1400" dirty="0" smtClean="0"/>
              <a:t>.</a:t>
            </a:r>
          </a:p>
          <a:p>
            <a:r>
              <a:rPr lang="en-GB" sz="1400" dirty="0" smtClean="0"/>
              <a:t> </a:t>
            </a:r>
            <a:r>
              <a:rPr lang="en-GB" sz="1400" dirty="0"/>
              <a:t>Available production is the sum of stock at the beginning of the reference period and the total harvested during all harvests.</a:t>
            </a:r>
          </a:p>
          <a:p>
            <a:r>
              <a:rPr lang="en-GB" sz="1600" dirty="0" smtClean="0"/>
              <a:t>In </a:t>
            </a:r>
            <a:r>
              <a:rPr lang="en-GB" sz="1600" dirty="0"/>
              <a:t>question </a:t>
            </a:r>
            <a:r>
              <a:rPr lang="en-GB" sz="1600" dirty="0" smtClean="0"/>
              <a:t>Q03, </a:t>
            </a:r>
            <a:r>
              <a:rPr lang="en-GB" sz="1600" dirty="0"/>
              <a:t>all agricultural parcels </a:t>
            </a:r>
            <a:r>
              <a:rPr lang="en-CA" sz="1600" dirty="0"/>
              <a:t> </a:t>
            </a:r>
            <a:r>
              <a:rPr lang="en-GB" sz="1600" dirty="0"/>
              <a:t>must be included regardless their land tenure status. </a:t>
            </a:r>
            <a:endParaRPr lang="en-GB" sz="1600" dirty="0" smtClean="0"/>
          </a:p>
          <a:p>
            <a:pPr lvl="1"/>
            <a:r>
              <a:rPr lang="en-GB" sz="1600" dirty="0" smtClean="0"/>
              <a:t>Parcels </a:t>
            </a:r>
            <a:r>
              <a:rPr lang="en-GB" sz="1600" dirty="0"/>
              <a:t>used  for livestock are exclusively those used for pastures or crops for animals feeding. </a:t>
            </a:r>
            <a:endParaRPr lang="en-GB" sz="1600" dirty="0" smtClean="0"/>
          </a:p>
          <a:p>
            <a:pPr lvl="1"/>
            <a:r>
              <a:rPr lang="en-GB" sz="1600" dirty="0" smtClean="0"/>
              <a:t>Parcels </a:t>
            </a:r>
            <a:r>
              <a:rPr lang="en-GB" sz="1600" dirty="0"/>
              <a:t>or court yards used only for keeping livestock are excluded. </a:t>
            </a:r>
          </a:p>
          <a:p>
            <a:pPr marL="400050" lvl="1" indent="0">
              <a:buNone/>
            </a:pPr>
            <a:r>
              <a:rPr lang="en-US" sz="1200" dirty="0"/>
              <a:t> </a:t>
            </a:r>
            <a:endParaRPr lang="en-US" sz="1200" dirty="0" smtClean="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219230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pPr marL="400050" lvl="1" indent="0">
              <a:buNone/>
            </a:pPr>
            <a:r>
              <a:rPr lang="en-US" sz="1200" dirty="0" smtClean="0"/>
              <a:t> </a:t>
            </a:r>
          </a:p>
          <a:p>
            <a:pPr marL="0" indent="0">
              <a:buNone/>
            </a:pPr>
            <a:r>
              <a:rPr lang="en-US" sz="1600" b="1" i="1" dirty="0" smtClean="0"/>
              <a:t>A </a:t>
            </a:r>
            <a:r>
              <a:rPr lang="en-US" sz="1600" b="1" i="1" dirty="0"/>
              <a:t>parcel is defined as “any piece of land of one land tenure type  entirely surrounded by other land, water, road, forest or other features not forming part of the holding, or forming part of the holding under a different land tenure type. A parcel may consist of one or more fields or plots adjacent to each other”. (FAO, 2015, para 6.15). </a:t>
            </a:r>
            <a:endParaRPr lang="en-GB" sz="1600" b="1" i="1" dirty="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2068100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 </a:t>
            </a:r>
          </a:p>
          <a:p>
            <a:pPr marL="0" indent="0">
              <a:buNone/>
            </a:pPr>
            <a:endParaRPr lang="en-GB" sz="1600" dirty="0"/>
          </a:p>
          <a:p>
            <a:pPr marL="0" indent="0">
              <a:buNone/>
            </a:pPr>
            <a:r>
              <a:rPr lang="en-GB" sz="1600" b="1" i="1" dirty="0" smtClean="0"/>
              <a:t>A </a:t>
            </a:r>
            <a:r>
              <a:rPr lang="en-GB" sz="1600" b="1" i="1" dirty="0"/>
              <a:t>crop is considered a continuous harvested crop when the harvest is carried out throughout the year, as required, and not in a single period of harvest (for example cassava). </a:t>
            </a:r>
            <a:endParaRPr lang="en-GB" sz="1600" b="1" i="1" dirty="0" smtClean="0"/>
          </a:p>
          <a:p>
            <a:endParaRPr lang="en-GB" sz="1600" dirty="0" smtClean="0"/>
          </a:p>
          <a:p>
            <a:r>
              <a:rPr lang="en-GB" sz="1600" dirty="0" smtClean="0"/>
              <a:t>Taking </a:t>
            </a:r>
            <a:r>
              <a:rPr lang="en-GB" sz="1600" dirty="0"/>
              <a:t>into account this particularity, and based on recent experimental research, the reference period for the product of continuous harvest crops is six months. </a:t>
            </a:r>
            <a:endParaRPr lang="en-GB" sz="1600" dirty="0" smtClean="0"/>
          </a:p>
          <a:p>
            <a:endParaRPr lang="en-GB" sz="1600" dirty="0"/>
          </a:p>
          <a:p>
            <a:r>
              <a:rPr lang="en-GB" sz="1600" dirty="0" smtClean="0"/>
              <a:t>The answer for Q07c will </a:t>
            </a:r>
            <a:r>
              <a:rPr lang="en-GB" sz="1600" dirty="0"/>
              <a:t>be "Yes" for irrigation if the crop has been irrigated at least once during the period of cultivation.</a:t>
            </a: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492222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980728"/>
            <a:ext cx="7704856"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55576" y="1196752"/>
            <a:ext cx="7886700" cy="4351338"/>
          </a:xfrm>
        </p:spPr>
        <p:txBody>
          <a:bodyPr/>
          <a:lstStyle/>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Q06 to Q10 covers harvests analysis, which starts by the most recent one. </a:t>
            </a:r>
          </a:p>
          <a:p>
            <a:pPr marL="0" indent="0">
              <a:buNone/>
            </a:pPr>
            <a:r>
              <a:rPr lang="en-GB" sz="1600" dirty="0"/>
              <a:t> </a:t>
            </a:r>
          </a:p>
          <a:p>
            <a:pPr marL="0" indent="0">
              <a:buNone/>
            </a:pPr>
            <a:r>
              <a:rPr lang="en-GB" sz="1600" dirty="0"/>
              <a:t>In case of more than one crop on a plot, area for each crop will be estimated proportionally to the occupied area</a:t>
            </a:r>
            <a:r>
              <a:rPr lang="en-GB" sz="1600" dirty="0" smtClean="0"/>
              <a:t>:</a:t>
            </a:r>
          </a:p>
          <a:p>
            <a:pPr marL="0" indent="0">
              <a:buNone/>
            </a:pPr>
            <a:r>
              <a:rPr lang="en-US" sz="1600" dirty="0" smtClean="0"/>
              <a:t>Example:</a:t>
            </a:r>
            <a:endParaRPr lang="en-GB" sz="1600" dirty="0"/>
          </a:p>
          <a:p>
            <a:pPr marL="400050" lvl="1" indent="0">
              <a:buNone/>
            </a:pPr>
            <a:r>
              <a:rPr lang="en-GB" sz="1200" dirty="0"/>
              <a:t>On a plot of total area 1.2 Ha, there were 3 crops, A, B and C.</a:t>
            </a:r>
          </a:p>
          <a:p>
            <a:pPr marL="400050" lvl="1" indent="0">
              <a:buNone/>
            </a:pPr>
            <a:r>
              <a:rPr lang="en-GB" sz="1200" dirty="0"/>
              <a:t>Crop A occupies around half of the plot, B and C around half of the rest of area</a:t>
            </a:r>
          </a:p>
          <a:p>
            <a:pPr marL="400050" lvl="1" indent="0">
              <a:buNone/>
            </a:pPr>
            <a:r>
              <a:rPr lang="en-GB" sz="1200" dirty="0"/>
              <a:t>The areas registered will be: A = 0.6Ha, B = 0.3 Ha, C = 0.3Ha.</a:t>
            </a:r>
          </a:p>
          <a:p>
            <a:pPr marL="0" indent="0">
              <a:buNone/>
            </a:pPr>
            <a:r>
              <a:rPr lang="en-GB" sz="1600" dirty="0"/>
              <a:t> </a:t>
            </a:r>
          </a:p>
          <a:p>
            <a:pPr marL="0" indent="0">
              <a:buNone/>
            </a:pPr>
            <a:r>
              <a:rPr lang="en-US" sz="1600" dirty="0"/>
              <a:t>Q06 is for continuous harvest </a:t>
            </a:r>
          </a:p>
          <a:p>
            <a:pPr marL="0" indent="0">
              <a:buNone/>
            </a:pPr>
            <a:r>
              <a:rPr lang="en-US" sz="1600" dirty="0"/>
              <a:t>	- The reference period for continuous harvest crop is the last 6 months</a:t>
            </a:r>
            <a:endParaRPr lang="en-GB" sz="1600" dirty="0"/>
          </a:p>
          <a:p>
            <a:pPr marL="0" indent="0">
              <a:buNone/>
            </a:pPr>
            <a:r>
              <a:rPr lang="en-GB" sz="1600" dirty="0"/>
              <a:t>Q07 to Q10, successive punctual harvests (continuous ones are excluded): each harvest is studied individually. </a:t>
            </a:r>
          </a:p>
          <a:p>
            <a:pPr marL="0" indent="0">
              <a:buNone/>
            </a:pPr>
            <a:endParaRPr lang="en-GB" sz="1600" dirty="0"/>
          </a:p>
          <a:p>
            <a:pPr marL="0" indent="0">
              <a:buNone/>
            </a:pPr>
            <a:r>
              <a:rPr lang="en-GB" sz="1600" dirty="0"/>
              <a:t>Area harvested can be less than area planted, for example part of a plot can be destroyed by a parasite  </a:t>
            </a:r>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LABOUR Module</a:t>
            </a:r>
          </a:p>
        </p:txBody>
      </p:sp>
    </p:spTree>
    <p:extLst>
      <p:ext uri="{BB962C8B-B14F-4D97-AF65-F5344CB8AC3E}">
        <p14:creationId xmlns:p14="http://schemas.microsoft.com/office/powerpoint/2010/main" val="1561204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3, part 3.1: crop production and destination</a:t>
            </a:r>
          </a:p>
          <a:p>
            <a:pPr marL="0" indent="0">
              <a:buNone/>
            </a:pPr>
            <a:endParaRPr lang="en-GB" sz="1600" dirty="0" smtClean="0"/>
          </a:p>
          <a:p>
            <a:pPr marL="0" indent="0">
              <a:buNone/>
            </a:pPr>
            <a:r>
              <a:rPr lang="en-GB" sz="1600" u="sng" dirty="0" smtClean="0"/>
              <a:t>Q11</a:t>
            </a:r>
            <a:r>
              <a:rPr lang="en-GB" sz="1600" dirty="0" smtClean="0"/>
              <a:t>, destination of crops productions: in CAPI the list of crops will be initialised from the previous question.  </a:t>
            </a:r>
          </a:p>
          <a:p>
            <a:pPr marL="0" indent="0">
              <a:buNone/>
            </a:pPr>
            <a:endParaRPr lang="en-GB" sz="1600" dirty="0" smtClean="0"/>
          </a:p>
          <a:p>
            <a:r>
              <a:rPr lang="en-GB" sz="1600"/>
              <a:t>The sum of the 5 quantities on each row (own use, sold, pay for labour as wages, given to the landlord, given to service providers) should be equal to the maximum quantity harvested. </a:t>
            </a:r>
          </a:p>
          <a:p>
            <a:pPr lvl="1"/>
            <a:r>
              <a:rPr lang="en-GB" sz="1600" smtClean="0"/>
              <a:t>In </a:t>
            </a:r>
            <a:r>
              <a:rPr lang="en-GB" sz="1600" dirty="0" smtClean="0"/>
              <a:t>case when stocks exist at the beginning of the reference year, there could be a difference between the sum of quantities by destination and the maximum quantity harvested. </a:t>
            </a:r>
          </a:p>
          <a:p>
            <a:endParaRPr lang="en-GB" sz="1600" dirty="0" smtClean="0"/>
          </a:p>
          <a:p>
            <a:r>
              <a:rPr lang="en-GB" sz="1600" dirty="0" smtClean="0"/>
              <a:t>In case there is a part of production sold, the unit price which should be registered is proposed to be the one of the most recent sell. </a:t>
            </a:r>
          </a:p>
          <a:p>
            <a:endParaRPr lang="en-GB" sz="1600" dirty="0" smtClean="0"/>
          </a:p>
          <a:p>
            <a:pPr marL="0" indent="0">
              <a:buNone/>
            </a:pPr>
            <a:r>
              <a:rPr lang="en-GB" sz="1600" dirty="0" smtClean="0"/>
              <a:t> </a:t>
            </a:r>
          </a:p>
          <a:p>
            <a:pPr marL="0" indent="0">
              <a:buNone/>
            </a:pPr>
            <a:endParaRPr lang="en-GB" sz="1600" dirty="0" smtClean="0"/>
          </a:p>
          <a:p>
            <a:endParaRPr lang="en-GB" sz="1600" dirty="0"/>
          </a:p>
        </p:txBody>
      </p:sp>
    </p:spTree>
    <p:extLst>
      <p:ext uri="{BB962C8B-B14F-4D97-AF65-F5344CB8AC3E}">
        <p14:creationId xmlns:p14="http://schemas.microsoft.com/office/powerpoint/2010/main" val="11104224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927026" y="1628800"/>
            <a:ext cx="7886700" cy="4351338"/>
          </a:xfrm>
        </p:spPr>
        <p:txBody>
          <a:bodyPr/>
          <a:lstStyle/>
          <a:p>
            <a:pPr marL="114300" lvl="1" indent="0">
              <a:buNone/>
            </a:pPr>
            <a:r>
              <a:rPr lang="en-GB" sz="2000" b="1" dirty="0" smtClean="0"/>
              <a:t>Section </a:t>
            </a:r>
            <a:r>
              <a:rPr lang="en-GB" sz="2000" b="1" dirty="0"/>
              <a:t>3, part 3.2: area utilised</a:t>
            </a:r>
          </a:p>
          <a:p>
            <a:r>
              <a:rPr lang="en-GB" sz="1600" dirty="0"/>
              <a:t>The area utilised by the holding (for agriculture and non-agriculture purposes) in a key indicator in agricultural statistics. </a:t>
            </a:r>
            <a:endParaRPr lang="en-GB" sz="1600" dirty="0" smtClean="0"/>
          </a:p>
          <a:p>
            <a:endParaRPr lang="en-GB" sz="1600" dirty="0" smtClean="0"/>
          </a:p>
          <a:p>
            <a:r>
              <a:rPr lang="en-GB" sz="1600" dirty="0" smtClean="0"/>
              <a:t>The </a:t>
            </a:r>
            <a:r>
              <a:rPr lang="en-GB" sz="1600" dirty="0"/>
              <a:t>information collected here refers to the physical area of the holding.</a:t>
            </a:r>
          </a:p>
          <a:p>
            <a:endParaRPr lang="en-GB" sz="1600" dirty="0" smtClean="0"/>
          </a:p>
          <a:p>
            <a:r>
              <a:rPr lang="en-GB" sz="1600" dirty="0" smtClean="0"/>
              <a:t>The </a:t>
            </a:r>
            <a:r>
              <a:rPr lang="en-GB" sz="1600" dirty="0"/>
              <a:t>main problem here could be the lack of knowledge by the farmers of the exact areas, by type of land use. </a:t>
            </a:r>
            <a:endParaRPr lang="en-GB" sz="1600" dirty="0" smtClean="0"/>
          </a:p>
          <a:p>
            <a:endParaRPr lang="en-GB" sz="1600" dirty="0" smtClean="0"/>
          </a:p>
          <a:p>
            <a:r>
              <a:rPr lang="en-GB" sz="1600" dirty="0" smtClean="0"/>
              <a:t>The </a:t>
            </a:r>
            <a:r>
              <a:rPr lang="en-GB" sz="1600" dirty="0"/>
              <a:t>approach in the AGRIS Core Module is to ask areas by crop/ type of land use. </a:t>
            </a:r>
          </a:p>
          <a:p>
            <a:pPr marL="0" indent="0">
              <a:buNone/>
            </a:pPr>
            <a:endParaRPr lang="en-GB" sz="1600" dirty="0" smtClean="0"/>
          </a:p>
          <a:p>
            <a:endParaRPr lang="en-GB" sz="1600" dirty="0"/>
          </a:p>
        </p:txBody>
      </p:sp>
      <p:sp>
        <p:nvSpPr>
          <p:cNvPr id="3" name="Rectangle 2"/>
          <p:cNvSpPr/>
          <p:nvPr/>
        </p:nvSpPr>
        <p:spPr>
          <a:xfrm>
            <a:off x="1475656" y="876047"/>
            <a:ext cx="7560840" cy="461665"/>
          </a:xfrm>
          <a:prstGeom prst="rect">
            <a:avLst/>
          </a:prstGeom>
        </p:spPr>
        <p:txBody>
          <a:bodyPr wrap="square">
            <a:spAutoFit/>
          </a:bodyPr>
          <a:lstStyle/>
          <a:p>
            <a:pPr lvl="1" algn="ctr"/>
            <a:r>
              <a:rPr lang="en-GB" sz="2400" b="1" dirty="0"/>
              <a:t>Section 3: Crop production during the reference per</a:t>
            </a:r>
            <a:r>
              <a:rPr lang="en-GB" sz="2000" b="1" dirty="0"/>
              <a:t>iod</a:t>
            </a:r>
          </a:p>
        </p:txBody>
      </p:sp>
    </p:spTree>
    <p:extLst>
      <p:ext uri="{BB962C8B-B14F-4D97-AF65-F5344CB8AC3E}">
        <p14:creationId xmlns:p14="http://schemas.microsoft.com/office/powerpoint/2010/main" val="3069404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lvl="1" algn="ctr"/>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827584" y="2054498"/>
            <a:ext cx="7886700" cy="4351338"/>
          </a:xfrm>
        </p:spPr>
        <p:txBody>
          <a:bodyPr/>
          <a:lstStyle/>
          <a:p>
            <a:pPr marL="114300" lvl="1" indent="0">
              <a:buNone/>
            </a:pPr>
            <a:r>
              <a:rPr lang="en-GB" sz="2000" b="1" dirty="0" smtClean="0"/>
              <a:t>Section </a:t>
            </a:r>
            <a:r>
              <a:rPr lang="en-GB" sz="2000" b="1" dirty="0"/>
              <a:t>3, part 3.2: area utilised</a:t>
            </a:r>
          </a:p>
          <a:p>
            <a:pPr marL="0" indent="0">
              <a:buNone/>
            </a:pPr>
            <a:r>
              <a:rPr lang="en-GB" sz="1600" dirty="0" smtClean="0"/>
              <a:t>In </a:t>
            </a:r>
            <a:r>
              <a:rPr lang="en-GB" sz="1600" u="sng" dirty="0" smtClean="0"/>
              <a:t>Q12</a:t>
            </a:r>
            <a:r>
              <a:rPr lang="en-GB" sz="1600" dirty="0" smtClean="0"/>
              <a:t>, </a:t>
            </a:r>
            <a:r>
              <a:rPr lang="en-GB" sz="1600" dirty="0"/>
              <a:t>crops and grassland are classified </a:t>
            </a:r>
            <a:r>
              <a:rPr lang="en-GB" sz="1600" dirty="0" smtClean="0"/>
              <a:t>as follows:</a:t>
            </a:r>
          </a:p>
          <a:p>
            <a:pPr marL="0" indent="0">
              <a:buNone/>
            </a:pPr>
            <a:endParaRPr lang="en-US" sz="1600" b="1" i="1" dirty="0"/>
          </a:p>
          <a:p>
            <a:pPr>
              <a:buFont typeface="Wingdings" panose="05000000000000000000" pitchFamily="2" charset="2"/>
              <a:buChar char="ü"/>
            </a:pPr>
            <a:r>
              <a:rPr lang="en-US" sz="1600" b="1" i="1" dirty="0" smtClean="0"/>
              <a:t>Temporary Crops</a:t>
            </a:r>
          </a:p>
          <a:p>
            <a:pPr>
              <a:buFont typeface="Wingdings" panose="05000000000000000000" pitchFamily="2" charset="2"/>
              <a:buChar char="ü"/>
            </a:pPr>
            <a:r>
              <a:rPr lang="en-US" sz="1600" b="1" i="1" dirty="0" smtClean="0"/>
              <a:t>Temporary fallow</a:t>
            </a:r>
          </a:p>
          <a:p>
            <a:pPr>
              <a:buFont typeface="Wingdings" panose="05000000000000000000" pitchFamily="2" charset="2"/>
              <a:buChar char="ü"/>
            </a:pPr>
            <a:r>
              <a:rPr lang="en-US" sz="1600" b="1" i="1" dirty="0" smtClean="0"/>
              <a:t>Temporary meadows and pasture</a:t>
            </a:r>
          </a:p>
          <a:p>
            <a:pPr>
              <a:buFont typeface="Wingdings" panose="05000000000000000000" pitchFamily="2" charset="2"/>
              <a:buChar char="ü"/>
            </a:pPr>
            <a:r>
              <a:rPr lang="en-US" sz="1600" b="1" i="1" dirty="0" smtClean="0"/>
              <a:t>Kitchen gardens and backyards</a:t>
            </a:r>
          </a:p>
          <a:p>
            <a:pPr>
              <a:buFont typeface="Wingdings" panose="05000000000000000000" pitchFamily="2" charset="2"/>
              <a:buChar char="ü"/>
            </a:pPr>
            <a:r>
              <a:rPr lang="en-US" sz="1600" b="1" i="1" dirty="0" smtClean="0"/>
              <a:t>Permanent crops</a:t>
            </a:r>
          </a:p>
          <a:p>
            <a:pPr marL="0" indent="0">
              <a:buNone/>
            </a:pPr>
            <a:endParaRPr lang="en-GB" sz="1600" b="1" i="1" dirty="0" smtClean="0"/>
          </a:p>
          <a:p>
            <a:r>
              <a:rPr lang="en-GB" sz="1600" dirty="0"/>
              <a:t>Areas under forestry or aquaculture do not fall under the agricultural area utilized (AAU) and therefore should not be recorded under </a:t>
            </a:r>
            <a:r>
              <a:rPr lang="en-GB" sz="1600" u="sng" dirty="0"/>
              <a:t>Q11</a:t>
            </a:r>
            <a:r>
              <a:rPr lang="en-GB" sz="1600" dirty="0" smtClean="0"/>
              <a:t>.</a:t>
            </a:r>
          </a:p>
          <a:p>
            <a:r>
              <a:rPr lang="en-GB" sz="1600" u="sng" dirty="0" smtClean="0"/>
              <a:t>Q16</a:t>
            </a:r>
            <a:r>
              <a:rPr lang="en-GB" sz="1600" dirty="0" smtClean="0"/>
              <a:t> </a:t>
            </a:r>
            <a:r>
              <a:rPr lang="en-GB" sz="1600" dirty="0"/>
              <a:t>records the absence/presence of land dedicated to these activities </a:t>
            </a:r>
            <a:endParaRPr lang="en-GB" sz="1600" dirty="0" smtClean="0"/>
          </a:p>
          <a:p>
            <a:pPr marL="0" indent="0">
              <a:buNone/>
            </a:pPr>
            <a:endParaRPr lang="en-GB" sz="16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LABOUR Module</a:t>
            </a:r>
          </a:p>
        </p:txBody>
      </p:sp>
    </p:spTree>
    <p:extLst>
      <p:ext uri="{BB962C8B-B14F-4D97-AF65-F5344CB8AC3E}">
        <p14:creationId xmlns:p14="http://schemas.microsoft.com/office/powerpoint/2010/main" val="29263026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62762" y="2118866"/>
            <a:ext cx="7886700" cy="4351338"/>
          </a:xfrm>
        </p:spPr>
        <p:txBody>
          <a:bodyPr/>
          <a:lstStyle/>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b="1" dirty="0" smtClean="0"/>
              <a:t>1. Area </a:t>
            </a:r>
            <a:r>
              <a:rPr lang="en-GB" sz="1600" b="1" dirty="0"/>
              <a:t>under Temporary </a:t>
            </a:r>
            <a:r>
              <a:rPr lang="en-GB" sz="1600" b="1" dirty="0" smtClean="0"/>
              <a:t>crops: </a:t>
            </a:r>
          </a:p>
          <a:p>
            <a:pPr lvl="1"/>
            <a:r>
              <a:rPr lang="en-GB" sz="1400" dirty="0" smtClean="0"/>
              <a:t>includes </a:t>
            </a:r>
            <a:r>
              <a:rPr lang="en-GB" sz="1400" dirty="0"/>
              <a:t>all area of the holding used for crops with a less than one-year growing cycle. </a:t>
            </a:r>
            <a:endParaRPr lang="en-GB" sz="1400" dirty="0" smtClean="0"/>
          </a:p>
          <a:p>
            <a:pPr lvl="1"/>
            <a:r>
              <a:rPr lang="en-GB" sz="1400" dirty="0" smtClean="0"/>
              <a:t>It </a:t>
            </a:r>
            <a:r>
              <a:rPr lang="en-GB" sz="1400" dirty="0"/>
              <a:t>can include, following the national classification practises, some crops that remain in the fields after harvest more than one year like strawberries, pineapples, bananas, cassava</a:t>
            </a:r>
            <a:r>
              <a:rPr lang="en-GB" sz="1400" dirty="0" smtClean="0"/>
              <a:t>...</a:t>
            </a:r>
          </a:p>
          <a:p>
            <a:pPr lvl="1"/>
            <a:r>
              <a:rPr lang="en-GB" sz="1400" dirty="0" smtClean="0"/>
              <a:t>It </a:t>
            </a:r>
            <a:r>
              <a:rPr lang="en-GB" sz="1400" dirty="0"/>
              <a:t>excludes temporary grassland. </a:t>
            </a:r>
            <a:endParaRPr lang="en-GB" sz="1400" dirty="0" smtClean="0"/>
          </a:p>
          <a:p>
            <a:pPr lvl="1"/>
            <a:r>
              <a:rPr lang="en-GB" sz="1400" dirty="0" smtClean="0"/>
              <a:t>The </a:t>
            </a:r>
            <a:r>
              <a:rPr lang="en-GB" sz="1400" dirty="0"/>
              <a:t>area refers to the physical area of land, regardless the number of harvests on the same land during one agricultural year. </a:t>
            </a:r>
            <a:endParaRPr lang="en-GB" sz="14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LABOUR Module</a:t>
            </a:r>
          </a:p>
        </p:txBody>
      </p:sp>
    </p:spTree>
    <p:extLst>
      <p:ext uri="{BB962C8B-B14F-4D97-AF65-F5344CB8AC3E}">
        <p14:creationId xmlns:p14="http://schemas.microsoft.com/office/powerpoint/2010/main" val="26172251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927026" y="1268760"/>
            <a:ext cx="7886700" cy="4351338"/>
          </a:xfrm>
        </p:spPr>
        <p:txBody>
          <a:bodyPr/>
          <a:lstStyle/>
          <a:p>
            <a:pPr marL="114300" lvl="1" indent="0">
              <a:buNone/>
            </a:pPr>
            <a:r>
              <a:rPr lang="en-GB" sz="2400" b="1" dirty="0" smtClean="0"/>
              <a:t>Section 3: Crop production during the reference per</a:t>
            </a:r>
            <a:r>
              <a:rPr lang="en-GB" sz="2000" b="1" dirty="0" smtClean="0"/>
              <a:t>iod</a:t>
            </a:r>
          </a:p>
          <a:p>
            <a:pPr marL="114300" lvl="1" indent="0">
              <a:buNone/>
            </a:pPr>
            <a:endParaRPr lang="en-GB" sz="2000" b="1" dirty="0" smtClean="0"/>
          </a:p>
          <a:p>
            <a:pPr marL="114300" lvl="1" indent="0">
              <a:buNone/>
            </a:pPr>
            <a:r>
              <a:rPr lang="en-GB" sz="2000" b="1" dirty="0" smtClean="0"/>
              <a:t>Section 3, part 3.2: area utilised</a:t>
            </a:r>
          </a:p>
          <a:p>
            <a:pPr marL="114300" lvl="1" indent="0">
              <a:buNone/>
            </a:pPr>
            <a:endParaRPr lang="en-GB" sz="2000" b="1" dirty="0" smtClean="0"/>
          </a:p>
          <a:p>
            <a:pPr marL="0" lvl="0" indent="0">
              <a:buNone/>
            </a:pPr>
            <a:r>
              <a:rPr lang="en-GB" sz="1600" dirty="0" smtClean="0"/>
              <a:t>2. Temporary </a:t>
            </a:r>
            <a:r>
              <a:rPr lang="en-GB" sz="1600" dirty="0"/>
              <a:t>fallow </a:t>
            </a:r>
            <a:r>
              <a:rPr lang="en-GB" sz="1600" dirty="0" smtClean="0"/>
              <a:t>area</a:t>
            </a:r>
          </a:p>
          <a:p>
            <a:pPr lvl="1"/>
            <a:r>
              <a:rPr lang="en-GB" sz="1400" dirty="0" smtClean="0"/>
              <a:t>refers </a:t>
            </a:r>
            <a:r>
              <a:rPr lang="en-GB" sz="1400" dirty="0"/>
              <a:t>to arable land in rest before </a:t>
            </a:r>
            <a:r>
              <a:rPr lang="en-GB" sz="1400" dirty="0" smtClean="0"/>
              <a:t>re-cultivation</a:t>
            </a:r>
          </a:p>
          <a:p>
            <a:pPr lvl="1"/>
            <a:r>
              <a:rPr lang="en-GB" sz="1400" dirty="0" smtClean="0"/>
              <a:t>Usually</a:t>
            </a:r>
            <a:r>
              <a:rPr lang="en-GB" sz="1400" dirty="0"/>
              <a:t>, the land temporary fallow is left to recover for 1 year, in some cases for a couple of years. </a:t>
            </a:r>
            <a:endParaRPr lang="en-GB" sz="1400" dirty="0" smtClean="0"/>
          </a:p>
          <a:p>
            <a:pPr lvl="1"/>
            <a:r>
              <a:rPr lang="en-GB" sz="1400" dirty="0" smtClean="0"/>
              <a:t>Fallow </a:t>
            </a:r>
            <a:r>
              <a:rPr lang="en-GB" sz="1400" dirty="0"/>
              <a:t>land is not to be confused with permanent grassland or unutilised agricultural area (where the non-utilisation is usually longer than 3 years.)</a:t>
            </a:r>
          </a:p>
          <a:p>
            <a:pPr lvl="0"/>
            <a:endParaRPr lang="en-GB" sz="1600" dirty="0" smtClean="0"/>
          </a:p>
          <a:p>
            <a:pPr marL="0" lvl="0" indent="0">
              <a:buNone/>
            </a:pPr>
            <a:r>
              <a:rPr lang="en-GB" sz="1600" dirty="0" smtClean="0"/>
              <a:t>3.  </a:t>
            </a:r>
            <a:r>
              <a:rPr lang="en-GB" sz="1600" dirty="0"/>
              <a:t>Temporary meadows and pastures </a:t>
            </a:r>
          </a:p>
          <a:p>
            <a:pPr lvl="1"/>
            <a:r>
              <a:rPr lang="en-GB" sz="1400" dirty="0"/>
              <a:t>refers to the pasture which is sown every one, two, three or four years.</a:t>
            </a:r>
          </a:p>
          <a:p>
            <a:pPr marL="0" lvl="0" indent="0">
              <a:buNone/>
            </a:pPr>
            <a:endParaRPr lang="en-GB" sz="1600" dirty="0"/>
          </a:p>
          <a:p>
            <a:endParaRPr lang="en-GB" sz="1600" dirty="0"/>
          </a:p>
        </p:txBody>
      </p:sp>
    </p:spTree>
    <p:extLst>
      <p:ext uri="{BB962C8B-B14F-4D97-AF65-F5344CB8AC3E}">
        <p14:creationId xmlns:p14="http://schemas.microsoft.com/office/powerpoint/2010/main" val="35916872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lvl="0" indent="0">
              <a:buNone/>
            </a:pPr>
            <a:r>
              <a:rPr lang="en-GB" sz="1600" dirty="0" smtClean="0"/>
              <a:t>4. Kitchen gardens: </a:t>
            </a:r>
          </a:p>
          <a:p>
            <a:pPr lvl="1"/>
            <a:r>
              <a:rPr lang="en-GB" sz="1400" dirty="0" smtClean="0"/>
              <a:t>This </a:t>
            </a:r>
            <a:r>
              <a:rPr lang="en-GB" sz="1400" dirty="0"/>
              <a:t>category refers to area devoted to the cultivation of agricultural products intended exclusively to own consumption by the holder or manager and his family. </a:t>
            </a:r>
            <a:endParaRPr lang="en-GB" sz="1400" dirty="0" smtClean="0"/>
          </a:p>
          <a:p>
            <a:pPr lvl="1"/>
            <a:r>
              <a:rPr lang="en-GB" sz="1400" dirty="0" smtClean="0"/>
              <a:t>Crops </a:t>
            </a:r>
            <a:r>
              <a:rPr lang="en-GB" sz="1400" dirty="0"/>
              <a:t>in kitchen gardens will not be detailed crop by crop</a:t>
            </a:r>
            <a:r>
              <a:rPr lang="en-GB" sz="1200" dirty="0" smtClean="0"/>
              <a:t>.</a:t>
            </a:r>
          </a:p>
          <a:p>
            <a:pPr marL="0" lvl="0" indent="0">
              <a:buNone/>
            </a:pPr>
            <a:r>
              <a:rPr lang="en-GB" sz="1600" dirty="0" smtClean="0"/>
              <a:t>5. Area </a:t>
            </a:r>
            <a:r>
              <a:rPr lang="en-GB" sz="1600" dirty="0"/>
              <a:t>under Permanent crops : </a:t>
            </a:r>
          </a:p>
          <a:p>
            <a:pPr lvl="1"/>
            <a:r>
              <a:rPr lang="en-GB" sz="1400" dirty="0"/>
              <a:t>crops with a growing cycle longer than one year.</a:t>
            </a:r>
          </a:p>
          <a:p>
            <a:pPr lvl="1"/>
            <a:r>
              <a:rPr lang="en-GB" sz="1400" dirty="0"/>
              <a:t> It includes land under trees and shrubs producing flowers (rose, jasmine...) nurseries of fruit trees. </a:t>
            </a:r>
          </a:p>
          <a:p>
            <a:pPr lvl="1"/>
            <a:r>
              <a:rPr lang="en-GB" sz="1400" dirty="0"/>
              <a:t>It excludes nurseries for forest trees and permanent grassland. </a:t>
            </a:r>
          </a:p>
          <a:p>
            <a:pPr lvl="1"/>
            <a:endParaRPr lang="en-GB" sz="1200" dirty="0"/>
          </a:p>
          <a:p>
            <a:pPr marL="0" indent="0">
              <a:buNone/>
            </a:pPr>
            <a:r>
              <a:rPr lang="en-US" sz="1600" dirty="0" smtClean="0"/>
              <a:t>Note: </a:t>
            </a:r>
            <a:endParaRPr lang="en-GB" sz="1600" dirty="0" smtClean="0"/>
          </a:p>
          <a:p>
            <a:pPr marL="0" indent="0">
              <a:buNone/>
            </a:pPr>
            <a:r>
              <a:rPr lang="en-GB" sz="1600" dirty="0" smtClean="0"/>
              <a:t>	Area </a:t>
            </a:r>
            <a:r>
              <a:rPr lang="en-GB" sz="1600" dirty="0"/>
              <a:t>with associated crops area recorded </a:t>
            </a:r>
            <a:r>
              <a:rPr lang="en-GB" sz="1600" b="1" dirty="0"/>
              <a:t>only once, in only one land use </a:t>
            </a:r>
            <a:r>
              <a:rPr lang="en-GB" sz="1600" b="1" dirty="0" smtClean="0"/>
              <a:t>category.</a:t>
            </a:r>
            <a:r>
              <a:rPr lang="en-GB" sz="1600" dirty="0" smtClean="0"/>
              <a:t> </a:t>
            </a:r>
            <a:endParaRPr lang="en-GB" sz="1600" dirty="0"/>
          </a:p>
        </p:txBody>
      </p:sp>
    </p:spTree>
    <p:extLst>
      <p:ext uri="{BB962C8B-B14F-4D97-AF65-F5344CB8AC3E}">
        <p14:creationId xmlns:p14="http://schemas.microsoft.com/office/powerpoint/2010/main" val="4014875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44624"/>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graphicFrame>
        <p:nvGraphicFramePr>
          <p:cNvPr id="5" name="Content Placeholder 4"/>
          <p:cNvGraphicFramePr>
            <a:graphicFrameLocks/>
          </p:cNvGraphicFramePr>
          <p:nvPr>
            <p:extLst/>
          </p:nvPr>
        </p:nvGraphicFramePr>
        <p:xfrm>
          <a:off x="179512" y="1772816"/>
          <a:ext cx="8964488" cy="4500318"/>
        </p:xfrm>
        <a:graphic>
          <a:graphicData uri="http://schemas.openxmlformats.org/drawingml/2006/table">
            <a:tbl>
              <a:tblPr firstRow="1" bandRow="1">
                <a:tableStyleId>{3B4B98B0-60AC-42C2-AFA5-B58CD77FA1E5}</a:tableStyleId>
              </a:tblPr>
              <a:tblGrid>
                <a:gridCol w="2088232">
                  <a:extLst>
                    <a:ext uri="{9D8B030D-6E8A-4147-A177-3AD203B41FA5}">
                      <a16:colId xmlns:a16="http://schemas.microsoft.com/office/drawing/2014/main" val="20000"/>
                    </a:ext>
                  </a:extLst>
                </a:gridCol>
                <a:gridCol w="6876256">
                  <a:extLst>
                    <a:ext uri="{9D8B030D-6E8A-4147-A177-3AD203B41FA5}">
                      <a16:colId xmlns:a16="http://schemas.microsoft.com/office/drawing/2014/main" val="20001"/>
                    </a:ext>
                  </a:extLst>
                </a:gridCol>
              </a:tblGrid>
              <a:tr h="1728192">
                <a:tc>
                  <a:txBody>
                    <a:bodyPr/>
                    <a:lstStyle/>
                    <a:p>
                      <a:pPr marL="0" algn="l" defTabSz="914400" rtl="0" eaLnBrk="1" latinLnBrk="0" hangingPunct="1"/>
                      <a:r>
                        <a:rPr lang="en-US" sz="1800" kern="1200" dirty="0" smtClean="0">
                          <a:effectLst/>
                        </a:rPr>
                        <a:t>Modular Structure</a:t>
                      </a:r>
                      <a:endParaRPr lang="en-US" sz="1800" b="1" kern="1200" dirty="0">
                        <a:solidFill>
                          <a:schemeClr val="dk1"/>
                        </a:solidFill>
                        <a:effectLst/>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Synchronized with the Agricultural Census and operates over a 10-year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Core Module: yearly data collection on current agricultural production (crop and livestock) integrated with key economic, technical and socio-demographic statistics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Rotating Modules : thematic data to be collected with lower frequency (2-5 years): economy, </a:t>
                      </a:r>
                      <a:r>
                        <a:rPr lang="en-US" sz="1600" kern="1200" dirty="0" err="1" smtClean="0">
                          <a:effectLst/>
                        </a:rPr>
                        <a:t>labour</a:t>
                      </a:r>
                      <a:r>
                        <a:rPr lang="en-US" sz="1600" kern="1200" dirty="0" smtClean="0">
                          <a:effectLst/>
                        </a:rPr>
                        <a:t>, machinery-</a:t>
                      </a:r>
                      <a:r>
                        <a:rPr lang="en-US" sz="1600" kern="1200" baseline="0" dirty="0" smtClean="0">
                          <a:effectLst/>
                        </a:rPr>
                        <a:t>equipment-assets-decisions, production methods &amp;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0"/>
                  </a:ext>
                </a:extLst>
              </a:tr>
              <a:tr h="954129">
                <a:tc>
                  <a:txBody>
                    <a:bodyPr/>
                    <a:lstStyle/>
                    <a:p>
                      <a:pPr marL="0" algn="l" defTabSz="914400" rtl="0" eaLnBrk="1" latinLnBrk="0" hangingPunct="1"/>
                      <a:r>
                        <a:rPr lang="en-US" sz="1800" kern="1200" dirty="0" smtClean="0"/>
                        <a:t>Statistical Units </a:t>
                      </a:r>
                      <a:endParaRPr lang="en-US" sz="1800" b="1" kern="1200" dirty="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All agricultural holdings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household sector (INCL. SMALL HOLDERS)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non-household sector </a:t>
                      </a:r>
                      <a:endParaRPr lang="en-US"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1"/>
                  </a:ext>
                </a:extLst>
              </a:tr>
              <a:tr h="44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t>Sample design </a:t>
                      </a:r>
                      <a:endParaRPr lang="en-US" sz="1800" kern="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Versatile sampling strategy, able to meet the different country</a:t>
                      </a:r>
                      <a:r>
                        <a:rPr lang="en-GB" sz="1600" kern="1200" baseline="0" dirty="0" smtClean="0">
                          <a:effectLst/>
                        </a:rPr>
                        <a:t> </a:t>
                      </a:r>
                      <a:r>
                        <a:rPr lang="en-GB" sz="1600" kern="1200" dirty="0" smtClean="0">
                          <a:effectLst/>
                        </a:rPr>
                        <a:t>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Multiple waves</a:t>
                      </a:r>
                      <a:r>
                        <a:rPr lang="en-US" sz="1600" kern="1200" baseline="0" dirty="0" smtClean="0">
                          <a:effectLst/>
                        </a:rPr>
                        <a:t> for data collection possible (</a:t>
                      </a:r>
                      <a:r>
                        <a:rPr lang="en-US" sz="1600" kern="1200" baseline="0" dirty="0" err="1" smtClean="0">
                          <a:effectLst/>
                        </a:rPr>
                        <a:t>labour</a:t>
                      </a:r>
                      <a:r>
                        <a:rPr lang="en-US" sz="1600" kern="1200" baseline="0" dirty="0" smtClean="0">
                          <a:effectLst/>
                        </a:rPr>
                        <a:t>, economy)</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2"/>
                  </a:ext>
                </a:extLst>
              </a:tr>
              <a:tr h="681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t>Data collection process</a:t>
                      </a: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Face-to-face</a:t>
                      </a:r>
                      <a:r>
                        <a:rPr lang="en-GB" sz="1600" kern="1200" baseline="0" dirty="0" smtClean="0">
                          <a:effectLst/>
                        </a:rPr>
                        <a:t> interviews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Rely on Global Strategy</a:t>
                      </a:r>
                      <a:r>
                        <a:rPr lang="en-GB" sz="1600" kern="1200" baseline="0" dirty="0" smtClean="0">
                          <a:effectLst/>
                        </a:rPr>
                        <a:t> </a:t>
                      </a:r>
                      <a:r>
                        <a:rPr lang="en-GB" sz="1600" kern="1200" dirty="0" smtClean="0">
                          <a:effectLst/>
                        </a:rPr>
                        <a:t>data collection methods</a:t>
                      </a:r>
                      <a:r>
                        <a:rPr lang="en-GB" sz="1600" kern="1200" baseline="0" dirty="0" smtClean="0">
                          <a:effectLst/>
                        </a:rPr>
                        <a:t> – </a:t>
                      </a:r>
                      <a:r>
                        <a:rPr lang="en-GB" sz="1600" kern="1200" dirty="0" smtClean="0">
                          <a:effectLst/>
                        </a:rPr>
                        <a:t>including GPS</a:t>
                      </a:r>
                      <a:r>
                        <a:rPr lang="en-GB" sz="1600" kern="1200" baseline="0" dirty="0" smtClean="0">
                          <a:effectLst/>
                        </a:rPr>
                        <a:t>, </a:t>
                      </a:r>
                      <a:r>
                        <a:rPr lang="en-GB" sz="1600" kern="1200" dirty="0" smtClean="0">
                          <a:effectLst/>
                        </a:rPr>
                        <a:t>CAPI, etc. </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11595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indent="0">
              <a:buNone/>
            </a:pPr>
            <a:r>
              <a:rPr lang="en-GB" sz="1600" dirty="0"/>
              <a:t>The question </a:t>
            </a:r>
            <a:r>
              <a:rPr lang="en-GB" sz="1600" u="sng" dirty="0" smtClean="0"/>
              <a:t>Q15 </a:t>
            </a:r>
            <a:r>
              <a:rPr lang="en-GB" sz="1600" dirty="0"/>
              <a:t>refers to the </a:t>
            </a:r>
            <a:r>
              <a:rPr lang="en-GB" sz="1600" dirty="0" smtClean="0"/>
              <a:t>tenure type. </a:t>
            </a:r>
          </a:p>
          <a:p>
            <a:pPr marL="400050" lvl="1" indent="0">
              <a:buNone/>
            </a:pPr>
            <a:endParaRPr lang="en-GB" sz="1400" b="1" i="1" dirty="0" smtClean="0"/>
          </a:p>
          <a:p>
            <a:pPr marL="400050" lvl="1" indent="0">
              <a:buNone/>
            </a:pPr>
            <a:r>
              <a:rPr lang="en-US" sz="1400" b="1" i="1" dirty="0"/>
              <a:t>Land tenure refers to the arrangements or rights under which the holder operates the land making up the holding</a:t>
            </a:r>
            <a:endParaRPr lang="en-GB" sz="1600" b="1" i="1" dirty="0" smtClean="0"/>
          </a:p>
          <a:p>
            <a:pPr marL="0" indent="0">
              <a:buNone/>
            </a:pPr>
            <a:r>
              <a:rPr lang="en-US" sz="1400" dirty="0" smtClean="0"/>
              <a:t>We have the following Tenure types in Ghana</a:t>
            </a:r>
            <a:endParaRPr lang="en-GB" sz="1400" dirty="0" smtClean="0"/>
          </a:p>
          <a:p>
            <a:r>
              <a:rPr lang="en-GB" sz="1400" b="1" dirty="0" smtClean="0"/>
              <a:t>Own/Freehold </a:t>
            </a:r>
            <a:endParaRPr lang="en-GB" sz="1400" b="1" dirty="0"/>
          </a:p>
          <a:p>
            <a:pPr lvl="1"/>
            <a:r>
              <a:rPr lang="en-GB" sz="1000" dirty="0"/>
              <a:t>This is a type of tenure which: </a:t>
            </a:r>
          </a:p>
          <a:p>
            <a:pPr lvl="1"/>
            <a:r>
              <a:rPr lang="en-GB" sz="1000" dirty="0"/>
              <a:t>involves the holding of registered land in perpetuity or for a period less than perpetuity which may be fixed by a condition, </a:t>
            </a:r>
          </a:p>
          <a:p>
            <a:pPr lvl="1"/>
            <a:r>
              <a:rPr lang="en-GB" sz="1000" dirty="0"/>
              <a:t>enables the holder to exercise, subject to the law, full powers of ownership of land, including but not necessarily limited to: </a:t>
            </a:r>
          </a:p>
          <a:p>
            <a:pPr lvl="1"/>
            <a:r>
              <a:rPr lang="en-GB" sz="1000" dirty="0"/>
              <a:t>using and developing the land for any unlawful purpose; </a:t>
            </a:r>
          </a:p>
          <a:p>
            <a:pPr lvl="1"/>
            <a:r>
              <a:rPr lang="en-GB" sz="1000" dirty="0"/>
              <a:t>taking and using any and all produce from the land; </a:t>
            </a:r>
          </a:p>
          <a:p>
            <a:pPr lvl="1"/>
            <a:r>
              <a:rPr lang="en-GB" sz="1000" dirty="0"/>
              <a:t>entering in to any transaction in connection with the land, including but not limited to selling, leasing, mortgaging or pledging, subdividing, creating rights and interest for other people in the land and creating trusts of the land; and </a:t>
            </a:r>
          </a:p>
          <a:p>
            <a:pPr lvl="1"/>
            <a:r>
              <a:rPr lang="en-GB" sz="1000" dirty="0"/>
              <a:t>disposing of the land to any person by will. </a:t>
            </a:r>
          </a:p>
        </p:txBody>
      </p:sp>
    </p:spTree>
    <p:extLst>
      <p:ext uri="{BB962C8B-B14F-4D97-AF65-F5344CB8AC3E}">
        <p14:creationId xmlns:p14="http://schemas.microsoft.com/office/powerpoint/2010/main" val="26388009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a:t>Inheritance</a:t>
            </a:r>
            <a:endParaRPr lang="en-GB" sz="1600" dirty="0"/>
          </a:p>
          <a:p>
            <a:pPr lvl="1"/>
            <a:r>
              <a:rPr lang="en-US" sz="1200" dirty="0"/>
              <a:t>It is an agricultural land inherited from descent either by will or through state laws  of interstate succession or traditional laws.</a:t>
            </a:r>
            <a:endParaRPr lang="en-GB" sz="1200" dirty="0"/>
          </a:p>
          <a:p>
            <a:r>
              <a:rPr lang="en-GB" sz="1600" dirty="0"/>
              <a:t> </a:t>
            </a:r>
            <a:r>
              <a:rPr lang="en-GB" sz="1600" b="1" dirty="0" smtClean="0"/>
              <a:t>Leasehold </a:t>
            </a:r>
            <a:endParaRPr lang="en-GB" sz="1600" dirty="0"/>
          </a:p>
          <a:p>
            <a:pPr lvl="1"/>
            <a:r>
              <a:rPr lang="en-GB" sz="1200" dirty="0"/>
              <a:t>This is a system of land ownership whereby: </a:t>
            </a:r>
          </a:p>
          <a:p>
            <a:pPr lvl="1"/>
            <a:r>
              <a:rPr lang="en-GB" sz="1200" dirty="0"/>
              <a:t>created either by contract or operation of law; </a:t>
            </a:r>
          </a:p>
          <a:p>
            <a:pPr lvl="1"/>
            <a:r>
              <a:rPr lang="en-GB" sz="1200" dirty="0"/>
              <a:t>the terms and conditions may be regulated by law to the exclusion of any contractual agreement reached between the parties; </a:t>
            </a:r>
          </a:p>
          <a:p>
            <a:pPr lvl="1"/>
            <a:r>
              <a:rPr lang="en-GB" sz="1200" dirty="0"/>
              <a:t>under which one person, namely, the landlord or lesser grants or is deemed to have granted another person namely the tenant or </a:t>
            </a:r>
            <a:r>
              <a:rPr lang="en-GB" sz="1200" i="1" dirty="0"/>
              <a:t>lessee </a:t>
            </a:r>
            <a:r>
              <a:rPr lang="en-GB" sz="1200" dirty="0"/>
              <a:t>exclusive possession of land usually but not necessarily for a period defined, directly or indirectly, by reference to a specific date of commencement and a specific date of ending; </a:t>
            </a:r>
          </a:p>
          <a:p>
            <a:pPr lvl="1"/>
            <a:r>
              <a:rPr lang="en-GB" sz="1200" dirty="0"/>
              <a:t>usually but not necessarily in return for a rent which may be for a capital sum known as a premium, or for both rent and a premium, but may be in return for services or may be free of any required return; </a:t>
            </a:r>
          </a:p>
          <a:p>
            <a:pPr lvl="1"/>
            <a:r>
              <a:rPr lang="en-GB" sz="1200" dirty="0"/>
              <a:t>under which both the land lord and tenant may, subject to the terms and conditions of the lease and having due regard for the interest of the other party exercise such of the powers of a freehold owner as are appropriate and possible given the specific nature of a leasehold tenure. </a:t>
            </a:r>
          </a:p>
        </p:txBody>
      </p:sp>
    </p:spTree>
    <p:extLst>
      <p:ext uri="{BB962C8B-B14F-4D97-AF65-F5344CB8AC3E}">
        <p14:creationId xmlns:p14="http://schemas.microsoft.com/office/powerpoint/2010/main" val="25955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GB" sz="1600" b="1" dirty="0"/>
              <a:t>Renting</a:t>
            </a:r>
            <a:endParaRPr lang="en-GB" sz="1600" dirty="0"/>
          </a:p>
          <a:p>
            <a:pPr lvl="1"/>
            <a:r>
              <a:rPr lang="en-US" sz="1200" dirty="0"/>
              <a:t>This refers to land rented for an agreed sum of money and/or produce. It is usually a transaction between the owner of the land and the holder, who takes responsibility for managing and operating the land. In most cases, this arrangement is for a short period.</a:t>
            </a:r>
            <a:endParaRPr lang="en-GB" sz="1200" dirty="0"/>
          </a:p>
          <a:p>
            <a:pPr lvl="1"/>
            <a:r>
              <a:rPr lang="en-US" sz="1200" dirty="0"/>
              <a:t> </a:t>
            </a:r>
            <a:endParaRPr lang="en-GB" sz="1200" dirty="0"/>
          </a:p>
          <a:p>
            <a:r>
              <a:rPr lang="en-US" sz="1600" b="1" dirty="0"/>
              <a:t>Sharecropping</a:t>
            </a:r>
            <a:endParaRPr lang="en-GB" sz="1600" dirty="0"/>
          </a:p>
          <a:p>
            <a:pPr lvl="1"/>
            <a:r>
              <a:rPr lang="en-US" sz="1200" dirty="0"/>
              <a:t>It is an arrangement where a share amount is agreed upon by the owner and the holder depending on local conditions and the type of agriculture involved. Technical responsibility for management is usually exclusively with the holder, but is sometimes shared, to a limited degree, with the owner. Here, the owner may contribute tools, fertilizers or other aids, and may also share the economic risks.</a:t>
            </a:r>
            <a:endParaRPr lang="en-GB" sz="1200" dirty="0"/>
          </a:p>
          <a:p>
            <a:pPr marL="0" indent="0">
              <a:buNone/>
            </a:pPr>
            <a:r>
              <a:rPr lang="en-US" sz="1600" dirty="0"/>
              <a:t> </a:t>
            </a:r>
            <a:endParaRPr lang="en-GB" sz="1600" dirty="0"/>
          </a:p>
          <a:p>
            <a:r>
              <a:rPr lang="en-GB" sz="1600" b="1" dirty="0"/>
              <a:t>Squatters </a:t>
            </a:r>
            <a:endParaRPr lang="en-GB" sz="1600" dirty="0"/>
          </a:p>
          <a:p>
            <a:pPr lvl="1"/>
            <a:r>
              <a:rPr lang="en-GB" sz="1200" dirty="0"/>
              <a:t>This is a situation where the holder is operating private or public land without any clear ownership and/or permission of the owner. It is very common with people in gazetted game reserves, forests, swamps and sometimes other persons land </a:t>
            </a:r>
          </a:p>
        </p:txBody>
      </p:sp>
    </p:spTree>
    <p:extLst>
      <p:ext uri="{BB962C8B-B14F-4D97-AF65-F5344CB8AC3E}">
        <p14:creationId xmlns:p14="http://schemas.microsoft.com/office/powerpoint/2010/main" val="26811054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smtClean="0"/>
              <a:t>Trusteeship</a:t>
            </a:r>
            <a:endParaRPr lang="en-GB" sz="1600" dirty="0"/>
          </a:p>
          <a:p>
            <a:pPr lvl="1"/>
            <a:r>
              <a:rPr lang="en-US" sz="1200" dirty="0"/>
              <a:t>It is an arrangement where a holder is appointed to maintain ownership of a piece of agricultural land for the benefit of another holder/party.</a:t>
            </a:r>
            <a:endParaRPr lang="en-GB" sz="1200" dirty="0"/>
          </a:p>
          <a:p>
            <a:pPr marL="0" indent="0">
              <a:buNone/>
            </a:pPr>
            <a:r>
              <a:rPr lang="en-US" sz="1600" b="1" dirty="0"/>
              <a:t> </a:t>
            </a:r>
            <a:endParaRPr lang="en-GB" sz="1600" dirty="0"/>
          </a:p>
          <a:p>
            <a:r>
              <a:rPr lang="en-US" sz="1600" b="1" dirty="0"/>
              <a:t>Other (specify): e.g. </a:t>
            </a:r>
            <a:r>
              <a:rPr lang="en-US" sz="1600" dirty="0"/>
              <a:t>transitory tenure, land received by members of collective holdings for individual use</a:t>
            </a:r>
            <a:endParaRPr lang="en-GB" sz="1600" dirty="0"/>
          </a:p>
          <a:p>
            <a:pPr lvl="1"/>
            <a:endParaRPr lang="en-GB" sz="1200" dirty="0"/>
          </a:p>
        </p:txBody>
      </p:sp>
    </p:spTree>
    <p:extLst>
      <p:ext uri="{BB962C8B-B14F-4D97-AF65-F5344CB8AC3E}">
        <p14:creationId xmlns:p14="http://schemas.microsoft.com/office/powerpoint/2010/main" val="33782657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dirty="0" smtClean="0"/>
              <a:t>In </a:t>
            </a:r>
            <a:r>
              <a:rPr lang="en-GB" sz="1600" dirty="0"/>
              <a:t>addition to agricultural land utilised, an information is collected on the land on the holding used for other purposes, with the following categories (FAO, 2015, para 8.2.27 to 8.234): </a:t>
            </a:r>
          </a:p>
          <a:p>
            <a:pPr marL="0" indent="0">
              <a:buNone/>
            </a:pPr>
            <a:r>
              <a:rPr lang="en-GB" sz="1600" dirty="0"/>
              <a:t> </a:t>
            </a:r>
          </a:p>
          <a:p>
            <a:pPr marL="0" indent="0">
              <a:buNone/>
            </a:pPr>
            <a:r>
              <a:rPr lang="en-GB" sz="1600" dirty="0" smtClean="0"/>
              <a:t>Q16a. Farm </a:t>
            </a:r>
            <a:r>
              <a:rPr lang="en-GB" sz="1600" dirty="0"/>
              <a:t>buildings and </a:t>
            </a:r>
            <a:r>
              <a:rPr lang="en-GB" sz="1600" dirty="0" smtClean="0"/>
              <a:t>farmyards: </a:t>
            </a:r>
          </a:p>
          <a:p>
            <a:pPr lvl="1"/>
            <a:r>
              <a:rPr lang="en-GB" sz="1400" dirty="0" smtClean="0"/>
              <a:t>Surfaces </a:t>
            </a:r>
            <a:r>
              <a:rPr lang="en-GB" sz="1400" dirty="0"/>
              <a:t>occupied by operating farm buildings (hangars, barns, cellars, silos), buildings for animal production (stables, cow sheds, sheep pens, poultry yards) etc. </a:t>
            </a:r>
            <a:endParaRPr lang="en-GB" sz="1400" dirty="0" smtClean="0"/>
          </a:p>
          <a:p>
            <a:pPr lvl="1"/>
            <a:r>
              <a:rPr lang="en-GB" sz="1400" dirty="0" smtClean="0"/>
              <a:t>Area </a:t>
            </a:r>
            <a:r>
              <a:rPr lang="en-GB" sz="1400" dirty="0"/>
              <a:t>under the holder’s house (including the yard around it) is also classified here if it makes up part of the agricultural holding.</a:t>
            </a:r>
          </a:p>
          <a:p>
            <a:pPr marL="0" indent="0">
              <a:buNone/>
            </a:pPr>
            <a:r>
              <a:rPr lang="en-GB" sz="1800" dirty="0" smtClean="0">
                <a:solidFill>
                  <a:srgbClr val="FF0000"/>
                </a:solidFill>
              </a:rPr>
              <a:t>Q16b. Forest : (This definition has to be refined)</a:t>
            </a:r>
          </a:p>
          <a:p>
            <a:pPr lvl="2"/>
            <a:r>
              <a:rPr lang="en-GB" sz="1200" dirty="0" smtClean="0"/>
              <a:t>is </a:t>
            </a:r>
            <a:r>
              <a:rPr lang="en-GB" sz="1200" dirty="0"/>
              <a:t>land spanning more than 0.5 ha with trees higher than 5 metres (m) and a canopy cover of more than 10 percent, or trees that are able to reach these thresholds in situ. </a:t>
            </a:r>
            <a:endParaRPr lang="en-GB" sz="1200" dirty="0" smtClean="0"/>
          </a:p>
          <a:p>
            <a:pPr lvl="2"/>
            <a:r>
              <a:rPr lang="en-GB" sz="1200" dirty="0" smtClean="0"/>
              <a:t>It </a:t>
            </a:r>
            <a:r>
              <a:rPr lang="en-GB" sz="1200" dirty="0"/>
              <a:t>covers both natural and plantation forests. </a:t>
            </a:r>
            <a:endParaRPr lang="en-GB" sz="1200" dirty="0" smtClean="0"/>
          </a:p>
          <a:p>
            <a:pPr lvl="2"/>
            <a:r>
              <a:rPr lang="en-GB" sz="1200" dirty="0" smtClean="0"/>
              <a:t>It </a:t>
            </a:r>
            <a:r>
              <a:rPr lang="en-GB" sz="1200" dirty="0"/>
              <a:t>includes forest roads, firebreaks and other small open areas, as well as areas that are temporarily not under trees (due to clear-cutting as part of forest management practice, abandoned shifting cultivation or natural disasters) but are expected to revert to forest within five </a:t>
            </a:r>
            <a:r>
              <a:rPr lang="en-GB" sz="1200" dirty="0" smtClean="0"/>
              <a:t>years. Forest </a:t>
            </a:r>
            <a:r>
              <a:rPr lang="en-GB" sz="1200" dirty="0"/>
              <a:t>tree nurseries that form an integral part of the forest should be included; </a:t>
            </a:r>
          </a:p>
        </p:txBody>
      </p:sp>
    </p:spTree>
    <p:extLst>
      <p:ext uri="{BB962C8B-B14F-4D97-AF65-F5344CB8AC3E}">
        <p14:creationId xmlns:p14="http://schemas.microsoft.com/office/powerpoint/2010/main" val="30471504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marL="0" indent="0">
              <a:buNone/>
            </a:pPr>
            <a:r>
              <a:rPr lang="en-GB" sz="1600" dirty="0" smtClean="0"/>
              <a:t>Q16c</a:t>
            </a:r>
            <a:r>
              <a:rPr lang="en-GB" sz="1600" dirty="0" smtClean="0">
                <a:solidFill>
                  <a:srgbClr val="FF0000"/>
                </a:solidFill>
              </a:rPr>
              <a:t>.  </a:t>
            </a:r>
            <a:r>
              <a:rPr lang="en-GB" sz="1600" dirty="0">
                <a:solidFill>
                  <a:srgbClr val="FF0000"/>
                </a:solidFill>
              </a:rPr>
              <a:t>Forest and other wooded </a:t>
            </a:r>
            <a:r>
              <a:rPr lang="en-GB" sz="1600" dirty="0" smtClean="0">
                <a:solidFill>
                  <a:srgbClr val="FF0000"/>
                </a:solidFill>
              </a:rPr>
              <a:t>land </a:t>
            </a:r>
            <a:r>
              <a:rPr lang="en-GB" sz="1600" dirty="0" smtClean="0"/>
              <a:t>(</a:t>
            </a:r>
            <a:r>
              <a:rPr lang="en-GB" sz="1600" dirty="0">
                <a:solidFill>
                  <a:srgbClr val="FF0000"/>
                </a:solidFill>
              </a:rPr>
              <a:t>This definition has to be refined)</a:t>
            </a:r>
          </a:p>
          <a:p>
            <a:pPr lvl="0"/>
            <a:endParaRPr lang="en-GB" sz="1600" dirty="0" smtClean="0"/>
          </a:p>
          <a:p>
            <a:pPr lvl="2"/>
            <a:r>
              <a:rPr lang="en-GB" sz="1400" dirty="0" smtClean="0"/>
              <a:t>trees </a:t>
            </a:r>
            <a:r>
              <a:rPr lang="en-GB" sz="1400" dirty="0"/>
              <a:t>not able to reach a height of 5 m in situ but with a canopy cover of more than 10 percent (e.g. some alpine tree vegetation types, arid zone mangroves, etc.); or </a:t>
            </a:r>
            <a:endParaRPr lang="en-GB" sz="1400" dirty="0" smtClean="0"/>
          </a:p>
          <a:p>
            <a:pPr lvl="2"/>
            <a:r>
              <a:rPr lang="en-GB" sz="1400" dirty="0" smtClean="0"/>
              <a:t>combined </a:t>
            </a:r>
            <a:r>
              <a:rPr lang="en-GB" sz="1400" dirty="0"/>
              <a:t>cover of shrubs, bushes and trees of more than 10 percent.</a:t>
            </a:r>
          </a:p>
          <a:p>
            <a:pPr marL="0" indent="0">
              <a:buNone/>
            </a:pPr>
            <a:r>
              <a:rPr lang="en-GB" sz="1600" dirty="0" smtClean="0"/>
              <a:t>q16d. Area </a:t>
            </a:r>
            <a:r>
              <a:rPr lang="en-GB" sz="1600" dirty="0"/>
              <a:t>used for aquaculture </a:t>
            </a:r>
            <a:r>
              <a:rPr lang="en-GB" sz="1600" dirty="0" smtClean="0"/>
              <a:t>:</a:t>
            </a:r>
          </a:p>
          <a:p>
            <a:pPr lvl="1"/>
            <a:r>
              <a:rPr lang="en-GB" sz="1400" dirty="0" smtClean="0"/>
              <a:t>includes </a:t>
            </a:r>
            <a:r>
              <a:rPr lang="en-GB" sz="1400" dirty="0"/>
              <a:t>area (land, inland waters or coastal waters) for aquaculture facilities, including supporting facilities. </a:t>
            </a:r>
            <a:endParaRPr lang="en-GB" sz="1400" dirty="0" smtClean="0"/>
          </a:p>
          <a:p>
            <a:pPr lvl="1"/>
            <a:r>
              <a:rPr lang="en-GB" sz="1400" dirty="0" smtClean="0"/>
              <a:t>It </a:t>
            </a:r>
            <a:r>
              <a:rPr lang="en-GB" sz="1400" dirty="0"/>
              <a:t>should be noted that where the same land is used for aquaculture in one season and for growing crops (rice) in another season should be recorded only once in only one land use category. In such cases, land use should be determined on the basis of its main use. Main use is normally defined on the basis of the value of production from each activity</a:t>
            </a:r>
            <a:r>
              <a:rPr lang="en-GB" sz="1400" dirty="0" smtClean="0"/>
              <a:t>.</a:t>
            </a:r>
            <a:endParaRPr lang="en-GB" sz="1400" dirty="0"/>
          </a:p>
        </p:txBody>
      </p:sp>
    </p:spTree>
    <p:extLst>
      <p:ext uri="{BB962C8B-B14F-4D97-AF65-F5344CB8AC3E}">
        <p14:creationId xmlns:p14="http://schemas.microsoft.com/office/powerpoint/2010/main" val="11546756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indent="0">
              <a:buNone/>
            </a:pPr>
            <a:r>
              <a:rPr lang="en-GB" sz="1600" dirty="0" smtClean="0"/>
              <a:t>Q16f. Other </a:t>
            </a:r>
            <a:r>
              <a:rPr lang="en-GB" sz="1600" dirty="0"/>
              <a:t>land </a:t>
            </a:r>
            <a:r>
              <a:rPr lang="en-GB" sz="1600" dirty="0" smtClean="0"/>
              <a:t>: </a:t>
            </a:r>
          </a:p>
          <a:p>
            <a:pPr lvl="1"/>
            <a:r>
              <a:rPr lang="en-GB" sz="1600" dirty="0" smtClean="0"/>
              <a:t>includes </a:t>
            </a:r>
            <a:r>
              <a:rPr lang="en-GB" sz="1600" dirty="0"/>
              <a:t>all other areas on the holding that are not elsewhere classified. </a:t>
            </a:r>
            <a:endParaRPr lang="en-GB" sz="1600" dirty="0" smtClean="0"/>
          </a:p>
          <a:p>
            <a:pPr lvl="1"/>
            <a:r>
              <a:rPr lang="en-GB" sz="1600" dirty="0" smtClean="0"/>
              <a:t>It </a:t>
            </a:r>
            <a:r>
              <a:rPr lang="en-GB" sz="1600" dirty="0"/>
              <a:t>includes uncultivated land producing some kind of utilizable vegetable product, such as reeds or rushes for matting and bedding for livestock, </a:t>
            </a:r>
            <a:endParaRPr lang="en-GB" sz="1600" dirty="0" smtClean="0"/>
          </a:p>
          <a:p>
            <a:pPr lvl="1"/>
            <a:r>
              <a:rPr lang="en-GB" sz="1600" dirty="0" smtClean="0"/>
              <a:t>wild </a:t>
            </a:r>
            <a:r>
              <a:rPr lang="en-GB" sz="1600" dirty="0"/>
              <a:t>berries, or plants and fruit. </a:t>
            </a:r>
            <a:endParaRPr lang="en-GB" sz="1600" dirty="0" smtClean="0"/>
          </a:p>
          <a:p>
            <a:pPr lvl="1"/>
            <a:r>
              <a:rPr lang="en-GB" sz="1600" dirty="0" smtClean="0"/>
              <a:t>It </a:t>
            </a:r>
            <a:r>
              <a:rPr lang="en-GB" sz="1600" dirty="0"/>
              <a:t>also includes unutilized agricultural land which could be brought into crop production with a little more effort than that required for common cultivation practices. </a:t>
            </a:r>
            <a:endParaRPr lang="en-GB" sz="1600" dirty="0" smtClean="0"/>
          </a:p>
          <a:p>
            <a:pPr lvl="1"/>
            <a:r>
              <a:rPr lang="en-GB" sz="1600" dirty="0" smtClean="0"/>
              <a:t>Also </a:t>
            </a:r>
            <a:r>
              <a:rPr lang="en-GB" sz="1600" dirty="0"/>
              <a:t>included </a:t>
            </a:r>
            <a:r>
              <a:rPr lang="en-GB" sz="1600" dirty="0" smtClean="0"/>
              <a:t>land </a:t>
            </a:r>
            <a:r>
              <a:rPr lang="en-GB" sz="1600" dirty="0"/>
              <a:t>occupied by non-farm buildings; parks and ornamental gardens; roads or lanes (except forest roads, which are included in forest); open spaces needed for storing equipment and products; wasteland; land under water not used for aquaculture; and any other area not reported under previous classes (such as marshlands, wetlands, rocks etc.). </a:t>
            </a:r>
          </a:p>
        </p:txBody>
      </p:sp>
    </p:spTree>
    <p:extLst>
      <p:ext uri="{BB962C8B-B14F-4D97-AF65-F5344CB8AC3E}">
        <p14:creationId xmlns:p14="http://schemas.microsoft.com/office/powerpoint/2010/main" val="22744686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3.3: </a:t>
            </a:r>
            <a:r>
              <a:rPr lang="fr-FR" sz="2000" b="1" dirty="0" err="1" smtClean="0"/>
              <a:t>Crop</a:t>
            </a:r>
            <a:r>
              <a:rPr lang="fr-FR" sz="2000" b="1" dirty="0" smtClean="0"/>
              <a:t> </a:t>
            </a:r>
            <a:r>
              <a:rPr lang="fr-FR" sz="2000" b="1" dirty="0"/>
              <a:t>production modes</a:t>
            </a:r>
            <a:endParaRPr lang="en-GB" sz="2000" b="1" dirty="0"/>
          </a:p>
          <a:p>
            <a:pPr marL="0" indent="0">
              <a:buNone/>
            </a:pPr>
            <a:r>
              <a:rPr lang="en-GB" sz="1600" dirty="0" smtClean="0"/>
              <a:t>This </a:t>
            </a:r>
            <a:r>
              <a:rPr lang="en-GB" sz="1600" dirty="0"/>
              <a:t>part provides information on the main characteristics of temporary crops cultivation modes, varieties, seeds, production and marketing contracts.</a:t>
            </a:r>
          </a:p>
          <a:p>
            <a:pPr marL="0" indent="0">
              <a:buNone/>
            </a:pPr>
            <a:endParaRPr lang="en-GB" sz="1600" u="sng" dirty="0" smtClean="0"/>
          </a:p>
          <a:p>
            <a:pPr marL="0" indent="0">
              <a:buNone/>
            </a:pPr>
            <a:r>
              <a:rPr lang="en-GB" sz="1600" u="sng" dirty="0" smtClean="0"/>
              <a:t>Q17</a:t>
            </a:r>
            <a:r>
              <a:rPr lang="en-GB" sz="1600" dirty="0" smtClean="0"/>
              <a:t>, </a:t>
            </a:r>
            <a:r>
              <a:rPr lang="en-GB" sz="1600" dirty="0"/>
              <a:t>seeds: </a:t>
            </a:r>
            <a:r>
              <a:rPr lang="en-GB" sz="1600" dirty="0" smtClean="0"/>
              <a:t>data on type of seeds used for each crops planted will be collected.</a:t>
            </a:r>
            <a:endParaRPr lang="en-GB" sz="1600" dirty="0"/>
          </a:p>
          <a:p>
            <a:pPr marL="0" indent="0">
              <a:buNone/>
            </a:pPr>
            <a:r>
              <a:rPr lang="en-GB" sz="1600" dirty="0" smtClean="0"/>
              <a:t>The </a:t>
            </a:r>
            <a:r>
              <a:rPr lang="en-GB" sz="1600" dirty="0"/>
              <a:t>sum of the two percentages (certified and uncertified seeds) should be 100%.</a:t>
            </a:r>
          </a:p>
          <a:p>
            <a:r>
              <a:rPr lang="en-GB" sz="1600" dirty="0" smtClean="0"/>
              <a:t>Certified seed:</a:t>
            </a:r>
          </a:p>
          <a:p>
            <a:pPr lvl="1"/>
            <a:r>
              <a:rPr lang="en-GB" sz="1400" dirty="0" smtClean="0"/>
              <a:t>Is </a:t>
            </a:r>
            <a:r>
              <a:rPr lang="en-GB" sz="1400" dirty="0"/>
              <a:t>a seed of certified as meeting certain (national) standards as regards its physical and genetic purity, the quality and established identity are </a:t>
            </a:r>
            <a:r>
              <a:rPr lang="en-GB" sz="1400" b="1" dirty="0"/>
              <a:t>verified</a:t>
            </a:r>
            <a:r>
              <a:rPr lang="en-GB" sz="1400" dirty="0"/>
              <a:t> by an official agency after inspection. </a:t>
            </a:r>
            <a:endParaRPr lang="en-GB" sz="1400" dirty="0" smtClean="0"/>
          </a:p>
          <a:p>
            <a:pPr lvl="1"/>
            <a:r>
              <a:rPr lang="en-GB" sz="1400" dirty="0" smtClean="0"/>
              <a:t>A </a:t>
            </a:r>
            <a:r>
              <a:rPr lang="en-GB" sz="1400" dirty="0"/>
              <a:t>document of certification is issued as a results of this verification. </a:t>
            </a:r>
            <a:endParaRPr lang="en-GB" sz="1400" dirty="0" smtClean="0">
              <a:solidFill>
                <a:srgbClr val="FF0000"/>
              </a:solidFill>
            </a:endParaRPr>
          </a:p>
          <a:p>
            <a:r>
              <a:rPr lang="en-GB" sz="1600" dirty="0" smtClean="0"/>
              <a:t>A seed of good quality but nor certified according to the (national) standards is not considered as certified.</a:t>
            </a:r>
          </a:p>
          <a:p>
            <a:pPr lvl="1"/>
            <a:r>
              <a:rPr lang="en-GB" sz="1400" dirty="0" smtClean="0"/>
              <a:t>It </a:t>
            </a:r>
            <a:r>
              <a:rPr lang="en-GB" sz="1400" dirty="0"/>
              <a:t>is often provided through the informal sector. It should be noted that a farmer multiplication of a certified seed without a verification by the official agency is considered uncertified seed.</a:t>
            </a:r>
          </a:p>
          <a:p>
            <a:pPr marL="0" indent="0">
              <a:buNone/>
            </a:pPr>
            <a:endParaRPr lang="en-GB" sz="1600" dirty="0"/>
          </a:p>
        </p:txBody>
      </p:sp>
    </p:spTree>
    <p:extLst>
      <p:ext uri="{BB962C8B-B14F-4D97-AF65-F5344CB8AC3E}">
        <p14:creationId xmlns:p14="http://schemas.microsoft.com/office/powerpoint/2010/main" val="40246349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3.3: </a:t>
            </a:r>
            <a:r>
              <a:rPr lang="fr-FR" sz="2000" b="1" dirty="0" err="1" smtClean="0"/>
              <a:t>Crop</a:t>
            </a:r>
            <a:r>
              <a:rPr lang="fr-FR" sz="2000" b="1" dirty="0" smtClean="0"/>
              <a:t> </a:t>
            </a:r>
            <a:r>
              <a:rPr lang="fr-FR" sz="2000" b="1" dirty="0"/>
              <a:t>production modes</a:t>
            </a:r>
            <a:endParaRPr lang="en-GB" sz="2000" b="1" dirty="0"/>
          </a:p>
          <a:p>
            <a:pPr marL="0" indent="0">
              <a:buNone/>
            </a:pPr>
            <a:endParaRPr lang="en-GB" sz="1600" dirty="0" smtClean="0"/>
          </a:p>
          <a:p>
            <a:pPr marL="0" indent="0">
              <a:buNone/>
            </a:pPr>
            <a:r>
              <a:rPr lang="en-GB" sz="1600" u="sng" dirty="0" smtClean="0"/>
              <a:t>Q18</a:t>
            </a:r>
            <a:r>
              <a:rPr lang="en-GB" sz="1600" dirty="0" smtClean="0"/>
              <a:t>, contracts  (both for crops and livestock): </a:t>
            </a:r>
          </a:p>
          <a:p>
            <a:endParaRPr lang="en-GB" sz="1600" dirty="0" smtClean="0"/>
          </a:p>
          <a:p>
            <a:r>
              <a:rPr lang="en-GB" sz="1600" dirty="0" smtClean="0"/>
              <a:t>A </a:t>
            </a:r>
            <a:r>
              <a:rPr lang="en-GB" sz="1600" dirty="0"/>
              <a:t>production contract is considered as exclusive when the producer cannot produce the same product out of the contract, including for self-consumption.</a:t>
            </a:r>
          </a:p>
          <a:p>
            <a:endParaRPr lang="en-GB" sz="1600" dirty="0" smtClean="0"/>
          </a:p>
          <a:p>
            <a:r>
              <a:rPr lang="en-GB" sz="1600" dirty="0" smtClean="0"/>
              <a:t>A </a:t>
            </a:r>
            <a:r>
              <a:rPr lang="en-GB" sz="1600" dirty="0"/>
              <a:t>marketing contract is considered as exclusive when the producer cannot sell the same product to another person than the contractor (not on a market...). </a:t>
            </a:r>
          </a:p>
        </p:txBody>
      </p:sp>
    </p:spTree>
    <p:extLst>
      <p:ext uri="{BB962C8B-B14F-4D97-AF65-F5344CB8AC3E}">
        <p14:creationId xmlns:p14="http://schemas.microsoft.com/office/powerpoint/2010/main" val="12239401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smtClean="0"/>
              <a:t>Section </a:t>
            </a:r>
            <a:r>
              <a:rPr lang="en-GB" sz="2400" b="1" dirty="0"/>
              <a:t>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a:t>
            </a:r>
            <a:r>
              <a:rPr lang="fr-FR" sz="2000" b="1" dirty="0" smtClean="0"/>
              <a:t>3.4: </a:t>
            </a:r>
            <a:r>
              <a:rPr lang="en-GB" sz="2000" b="1" dirty="0"/>
              <a:t>Intentions for crop productions for the 12 months after the reporting period</a:t>
            </a:r>
          </a:p>
          <a:p>
            <a:pPr marL="114300" lvl="1" indent="0">
              <a:buNone/>
            </a:pPr>
            <a:endParaRPr lang="en-GB" sz="2400" dirty="0"/>
          </a:p>
          <a:p>
            <a:pPr marL="0" indent="0">
              <a:buNone/>
            </a:pPr>
            <a:r>
              <a:rPr lang="en-GB" sz="1600" u="sng" dirty="0" smtClean="0"/>
              <a:t>Q19</a:t>
            </a:r>
            <a:r>
              <a:rPr lang="en-GB" sz="1600" dirty="0" smtClean="0"/>
              <a:t>, </a:t>
            </a:r>
            <a:r>
              <a:rPr lang="en-GB" sz="1600" dirty="0"/>
              <a:t>for crops cultivated during the reference period (the list is initiated in CAPI from previous questions</a:t>
            </a:r>
            <a:r>
              <a:rPr lang="en-GB" sz="1600" dirty="0" smtClean="0"/>
              <a:t>)</a:t>
            </a:r>
          </a:p>
          <a:p>
            <a:endParaRPr lang="en-GB" sz="1600" dirty="0" smtClean="0"/>
          </a:p>
          <a:p>
            <a:r>
              <a:rPr lang="en-GB" sz="1600" dirty="0" smtClean="0"/>
              <a:t>intentions </a:t>
            </a:r>
            <a:r>
              <a:rPr lang="en-GB" sz="1600" dirty="0"/>
              <a:t>are asked in terms of increase, decrease or cease of production. </a:t>
            </a:r>
            <a:endParaRPr lang="en-GB" sz="1600" dirty="0" smtClean="0"/>
          </a:p>
          <a:p>
            <a:r>
              <a:rPr lang="en-GB" sz="1600" dirty="0" smtClean="0"/>
              <a:t>In </a:t>
            </a:r>
            <a:r>
              <a:rPr lang="en-GB" sz="1600" dirty="0"/>
              <a:t>CAPI, the question about the reason for change appears only if the intended area is increasing or decreasing or if the crop is abandoned. </a:t>
            </a:r>
            <a:endParaRPr lang="en-GB" sz="1600" dirty="0" smtClean="0"/>
          </a:p>
          <a:p>
            <a:r>
              <a:rPr lang="en-GB" sz="1600" dirty="0" smtClean="0"/>
              <a:t>Reasons </a:t>
            </a:r>
            <a:r>
              <a:rPr lang="en-GB" sz="1600" dirty="0"/>
              <a:t>for change in cultivated crops or introduction of new crops can be agronomic (crop rotations, pests and diseases, etc.), technical (problems with equipment or labour force, etc.), economic (level of prices, etc.). </a:t>
            </a:r>
            <a:endParaRPr lang="en-GB" sz="1600" dirty="0" smtClean="0"/>
          </a:p>
          <a:p>
            <a:pPr marL="0" indent="0">
              <a:buNone/>
            </a:pPr>
            <a:endParaRPr lang="en-GB" sz="1600" dirty="0" smtClean="0"/>
          </a:p>
          <a:p>
            <a:pPr marL="0" indent="0">
              <a:buNone/>
            </a:pPr>
            <a:r>
              <a:rPr lang="en-GB" sz="1600" dirty="0" smtClean="0"/>
              <a:t>The </a:t>
            </a:r>
            <a:r>
              <a:rPr lang="en-GB" sz="1600" dirty="0"/>
              <a:t>same applies for </a:t>
            </a:r>
            <a:r>
              <a:rPr lang="en-GB" sz="1600" u="sng" dirty="0" smtClean="0"/>
              <a:t>Q20 </a:t>
            </a:r>
            <a:r>
              <a:rPr lang="en-GB" sz="1600" dirty="0" smtClean="0"/>
              <a:t>with </a:t>
            </a:r>
            <a:r>
              <a:rPr lang="en-GB" sz="1600" dirty="0"/>
              <a:t>intentions for introducing new crops. </a:t>
            </a:r>
          </a:p>
        </p:txBody>
      </p:sp>
    </p:spTree>
    <p:extLst>
      <p:ext uri="{BB962C8B-B14F-4D97-AF65-F5344CB8AC3E}">
        <p14:creationId xmlns:p14="http://schemas.microsoft.com/office/powerpoint/2010/main" val="40978657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sp>
        <p:nvSpPr>
          <p:cNvPr id="6" name="Title 1"/>
          <p:cNvSpPr>
            <a:spLocks noGrp="1"/>
          </p:cNvSpPr>
          <p:nvPr>
            <p:ph type="title"/>
          </p:nvPr>
        </p:nvSpPr>
        <p:spPr>
          <a:xfrm>
            <a:off x="251520" y="202630"/>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7" name="TextBox 6"/>
          <p:cNvSpPr txBox="1"/>
          <p:nvPr/>
        </p:nvSpPr>
        <p:spPr>
          <a:xfrm>
            <a:off x="2483768" y="1052736"/>
            <a:ext cx="5328592" cy="523220"/>
          </a:xfrm>
          <a:prstGeom prst="rect">
            <a:avLst/>
          </a:prstGeom>
          <a:noFill/>
        </p:spPr>
        <p:txBody>
          <a:bodyPr wrap="square" rtlCol="0">
            <a:spAutoFit/>
          </a:bodyPr>
          <a:lstStyle/>
          <a:p>
            <a:r>
              <a:rPr lang="en-US" sz="2800" b="1" dirty="0" smtClean="0"/>
              <a:t>Recommended flow of modules</a:t>
            </a:r>
            <a:endParaRPr lang="en-GB" sz="2800" b="1" dirty="0"/>
          </a:p>
        </p:txBody>
      </p:sp>
      <p:graphicFrame>
        <p:nvGraphicFramePr>
          <p:cNvPr id="5" name="Table 4"/>
          <p:cNvGraphicFramePr>
            <a:graphicFrameLocks noGrp="1"/>
          </p:cNvGraphicFramePr>
          <p:nvPr>
            <p:extLst>
              <p:ext uri="{D42A27DB-BD31-4B8C-83A1-F6EECF244321}">
                <p14:modId xmlns:p14="http://schemas.microsoft.com/office/powerpoint/2010/main" val="2930055204"/>
              </p:ext>
            </p:extLst>
          </p:nvPr>
        </p:nvGraphicFramePr>
        <p:xfrm>
          <a:off x="467542" y="2152021"/>
          <a:ext cx="8352932" cy="3509226"/>
        </p:xfrm>
        <a:graphic>
          <a:graphicData uri="http://schemas.openxmlformats.org/drawingml/2006/table">
            <a:tbl>
              <a:tblPr firstRow="1" firstCol="1" bandRow="1"/>
              <a:tblGrid>
                <a:gridCol w="2663221">
                  <a:extLst>
                    <a:ext uri="{9D8B030D-6E8A-4147-A177-3AD203B41FA5}">
                      <a16:colId xmlns:a16="http://schemas.microsoft.com/office/drawing/2014/main" val="20000"/>
                    </a:ext>
                  </a:extLst>
                </a:gridCol>
                <a:gridCol w="2663221">
                  <a:extLst>
                    <a:ext uri="{9D8B030D-6E8A-4147-A177-3AD203B41FA5}">
                      <a16:colId xmlns:a16="http://schemas.microsoft.com/office/drawing/2014/main" val="20001"/>
                    </a:ext>
                  </a:extLst>
                </a:gridCol>
                <a:gridCol w="300583">
                  <a:extLst>
                    <a:ext uri="{9D8B030D-6E8A-4147-A177-3AD203B41FA5}">
                      <a16:colId xmlns:a16="http://schemas.microsoft.com/office/drawing/2014/main" val="20002"/>
                    </a:ext>
                  </a:extLst>
                </a:gridCol>
                <a:gridCol w="299871">
                  <a:extLst>
                    <a:ext uri="{9D8B030D-6E8A-4147-A177-3AD203B41FA5}">
                      <a16:colId xmlns:a16="http://schemas.microsoft.com/office/drawing/2014/main" val="20003"/>
                    </a:ext>
                  </a:extLst>
                </a:gridCol>
                <a:gridCol w="299871">
                  <a:extLst>
                    <a:ext uri="{9D8B030D-6E8A-4147-A177-3AD203B41FA5}">
                      <a16:colId xmlns:a16="http://schemas.microsoft.com/office/drawing/2014/main" val="20004"/>
                    </a:ext>
                  </a:extLst>
                </a:gridCol>
                <a:gridCol w="299871">
                  <a:extLst>
                    <a:ext uri="{9D8B030D-6E8A-4147-A177-3AD203B41FA5}">
                      <a16:colId xmlns:a16="http://schemas.microsoft.com/office/drawing/2014/main" val="20005"/>
                    </a:ext>
                  </a:extLst>
                </a:gridCol>
                <a:gridCol w="299871">
                  <a:extLst>
                    <a:ext uri="{9D8B030D-6E8A-4147-A177-3AD203B41FA5}">
                      <a16:colId xmlns:a16="http://schemas.microsoft.com/office/drawing/2014/main" val="20006"/>
                    </a:ext>
                  </a:extLst>
                </a:gridCol>
                <a:gridCol w="299871">
                  <a:extLst>
                    <a:ext uri="{9D8B030D-6E8A-4147-A177-3AD203B41FA5}">
                      <a16:colId xmlns:a16="http://schemas.microsoft.com/office/drawing/2014/main" val="20007"/>
                    </a:ext>
                  </a:extLst>
                </a:gridCol>
                <a:gridCol w="299871">
                  <a:extLst>
                    <a:ext uri="{9D8B030D-6E8A-4147-A177-3AD203B41FA5}">
                      <a16:colId xmlns:a16="http://schemas.microsoft.com/office/drawing/2014/main" val="20008"/>
                    </a:ext>
                  </a:extLst>
                </a:gridCol>
                <a:gridCol w="299871">
                  <a:extLst>
                    <a:ext uri="{9D8B030D-6E8A-4147-A177-3AD203B41FA5}">
                      <a16:colId xmlns:a16="http://schemas.microsoft.com/office/drawing/2014/main" val="20009"/>
                    </a:ext>
                  </a:extLst>
                </a:gridCol>
                <a:gridCol w="313405">
                  <a:extLst>
                    <a:ext uri="{9D8B030D-6E8A-4147-A177-3AD203B41FA5}">
                      <a16:colId xmlns:a16="http://schemas.microsoft.com/office/drawing/2014/main" val="20010"/>
                    </a:ext>
                  </a:extLst>
                </a:gridCol>
                <a:gridCol w="313405">
                  <a:extLst>
                    <a:ext uri="{9D8B030D-6E8A-4147-A177-3AD203B41FA5}">
                      <a16:colId xmlns:a16="http://schemas.microsoft.com/office/drawing/2014/main" val="20011"/>
                    </a:ext>
                  </a:extLst>
                </a:gridCol>
              </a:tblGrid>
              <a:tr h="389914">
                <a:tc>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3</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4</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6</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7</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8</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9</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10</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914">
                <a:tc rowSpan="3">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Core Module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AH Roster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Crop + livestock production</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Other key variables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Economy</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Labour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Machinery, Equipment and Assets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79828">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Production Methods and Environment</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14828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262343" y="1021446"/>
            <a:ext cx="8640960" cy="3016210"/>
          </a:xfrm>
          <a:prstGeom prst="rect">
            <a:avLst/>
          </a:prstGeom>
        </p:spPr>
        <p:txBody>
          <a:bodyPr wrap="square">
            <a:spAutoFit/>
          </a:bodyPr>
          <a:lstStyle/>
          <a:p>
            <a:pPr lvl="1" algn="ctr"/>
            <a:r>
              <a:rPr lang="en-GB" sz="2400" b="1" dirty="0" smtClean="0"/>
              <a:t>Section </a:t>
            </a:r>
            <a:r>
              <a:rPr lang="en-GB" sz="2400" b="1" dirty="0"/>
              <a:t>4: Livestock production</a:t>
            </a:r>
          </a:p>
          <a:p>
            <a:pPr lvl="1"/>
            <a:endParaRPr lang="en-GB" dirty="0" smtClean="0"/>
          </a:p>
          <a:p>
            <a:r>
              <a:rPr lang="en-GB" sz="1600" dirty="0"/>
              <a:t>This section provides information on </a:t>
            </a:r>
            <a:r>
              <a:rPr lang="en-GB" sz="1600" dirty="0" smtClean="0"/>
              <a:t>:</a:t>
            </a:r>
          </a:p>
          <a:p>
            <a:pPr marL="742950" lvl="1" indent="-285750">
              <a:buFont typeface="Arial" panose="020B0604020202020204" pitchFamily="34" charset="0"/>
              <a:buChar char="•"/>
            </a:pPr>
            <a:r>
              <a:rPr lang="en-GB" sz="1400" dirty="0" smtClean="0"/>
              <a:t>livestock </a:t>
            </a:r>
            <a:r>
              <a:rPr lang="en-GB" sz="1400" dirty="0"/>
              <a:t>inventory on the reference date</a:t>
            </a:r>
            <a:r>
              <a:rPr lang="en-GB" sz="1400" dirty="0" smtClean="0"/>
              <a:t>,</a:t>
            </a:r>
          </a:p>
          <a:p>
            <a:pPr marL="742950" lvl="1" indent="-285750">
              <a:buFont typeface="Arial" panose="020B0604020202020204" pitchFamily="34" charset="0"/>
              <a:buChar char="•"/>
            </a:pPr>
            <a:r>
              <a:rPr lang="en-GB" sz="1400" dirty="0" smtClean="0"/>
              <a:t>livestock </a:t>
            </a:r>
            <a:r>
              <a:rPr lang="en-GB" sz="1400" dirty="0"/>
              <a:t>changes and herd composition during the reference period. </a:t>
            </a:r>
            <a:endParaRPr lang="en-GB" sz="1400" dirty="0" smtClean="0"/>
          </a:p>
          <a:p>
            <a:pPr marL="742950" lvl="1" indent="-285750">
              <a:buFont typeface="Arial" panose="020B0604020202020204" pitchFamily="34" charset="0"/>
              <a:buChar char="•"/>
            </a:pPr>
            <a:r>
              <a:rPr lang="en-GB" sz="1400" dirty="0" smtClean="0"/>
              <a:t>It </a:t>
            </a:r>
            <a:r>
              <a:rPr lang="en-GB" sz="1400" dirty="0"/>
              <a:t>provides information on livestock production on the holding. </a:t>
            </a:r>
          </a:p>
          <a:p>
            <a:r>
              <a:rPr lang="en-GB" dirty="0"/>
              <a:t> </a:t>
            </a:r>
          </a:p>
          <a:p>
            <a:pPr marL="285750" indent="-285750">
              <a:buFont typeface="Arial" panose="020B0604020202020204" pitchFamily="34" charset="0"/>
              <a:buChar char="•"/>
            </a:pPr>
            <a:r>
              <a:rPr lang="en-GB" sz="1600" dirty="0"/>
              <a:t>All animals raised on the holding are concerned, </a:t>
            </a:r>
            <a:r>
              <a:rPr lang="en-GB" sz="1600" b="1" dirty="0"/>
              <a:t>regardless of ownership</a:t>
            </a:r>
            <a:r>
              <a:rPr lang="en-GB" sz="1600" dirty="0"/>
              <a:t>, including those that </a:t>
            </a:r>
            <a:r>
              <a:rPr lang="en-GB" sz="1600" dirty="0" smtClean="0"/>
              <a:t>are: </a:t>
            </a:r>
          </a:p>
          <a:p>
            <a:pPr marL="1200150" lvl="2" indent="-285750">
              <a:buFont typeface="Arial" panose="020B0604020202020204" pitchFamily="34" charset="0"/>
              <a:buChar char="•"/>
            </a:pPr>
            <a:r>
              <a:rPr lang="en-GB" sz="1400" dirty="0" smtClean="0"/>
              <a:t>Boarded </a:t>
            </a:r>
            <a:r>
              <a:rPr lang="en-GB" sz="1400" dirty="0"/>
              <a:t>(animals in pension), </a:t>
            </a:r>
            <a:endParaRPr lang="en-GB" sz="1400" dirty="0" smtClean="0"/>
          </a:p>
          <a:p>
            <a:pPr marL="1200150" lvl="2" indent="-285750">
              <a:buFont typeface="Arial" panose="020B0604020202020204" pitchFamily="34" charset="0"/>
              <a:buChar char="•"/>
            </a:pPr>
            <a:r>
              <a:rPr lang="en-GB" sz="1400" dirty="0" smtClean="0"/>
              <a:t>Owned </a:t>
            </a:r>
            <a:r>
              <a:rPr lang="en-GB" sz="1400" dirty="0"/>
              <a:t>by another member of the household, </a:t>
            </a:r>
            <a:endParaRPr lang="en-GB" sz="1400" dirty="0" smtClean="0"/>
          </a:p>
          <a:p>
            <a:pPr marL="1200150" lvl="2" indent="-285750">
              <a:buFont typeface="Arial" panose="020B0604020202020204" pitchFamily="34" charset="0"/>
              <a:buChar char="•"/>
            </a:pPr>
            <a:r>
              <a:rPr lang="en-GB" sz="1400" dirty="0" smtClean="0"/>
              <a:t>Custom-fed </a:t>
            </a:r>
          </a:p>
          <a:p>
            <a:pPr marL="1200150" lvl="2" indent="-285750">
              <a:buFont typeface="Arial" panose="020B0604020202020204" pitchFamily="34" charset="0"/>
              <a:buChar char="•"/>
            </a:pPr>
            <a:r>
              <a:rPr lang="en-GB" sz="1400" dirty="0" smtClean="0"/>
              <a:t>Fed </a:t>
            </a:r>
            <a:r>
              <a:rPr lang="en-GB" sz="1400" dirty="0"/>
              <a:t>under contract.  </a:t>
            </a:r>
          </a:p>
        </p:txBody>
      </p:sp>
      <p:sp>
        <p:nvSpPr>
          <p:cNvPr id="5" name="Content Placeholder 4"/>
          <p:cNvSpPr>
            <a:spLocks noGrp="1"/>
          </p:cNvSpPr>
          <p:nvPr>
            <p:ph idx="1"/>
          </p:nvPr>
        </p:nvSpPr>
        <p:spPr>
          <a:xfrm>
            <a:off x="142851" y="4221088"/>
            <a:ext cx="8879944" cy="4567362"/>
          </a:xfrm>
        </p:spPr>
        <p:txBody>
          <a:bodyPr/>
          <a:lstStyle/>
          <a:p>
            <a:pPr marL="114300" indent="0">
              <a:buNone/>
            </a:pPr>
            <a:r>
              <a:rPr lang="en-GB" sz="2000" b="1" dirty="0"/>
              <a:t>Section 4, part 4.1: Raising activities and production</a:t>
            </a:r>
          </a:p>
          <a:p>
            <a:pPr marL="0" indent="0">
              <a:buNone/>
            </a:pPr>
            <a:r>
              <a:rPr lang="en-GB" sz="1600" dirty="0" smtClean="0"/>
              <a:t>Notes </a:t>
            </a:r>
            <a:r>
              <a:rPr lang="en-GB" sz="1600" dirty="0"/>
              <a:t>on the reference day for asking the number of animals on the holding : </a:t>
            </a:r>
          </a:p>
          <a:p>
            <a:r>
              <a:rPr lang="en-GB" sz="1600" dirty="0"/>
              <a:t>It should be noted that the proposed reference period in the questionnaire is not the same for all animals in order to facilitate the answers.</a:t>
            </a:r>
          </a:p>
          <a:p>
            <a:r>
              <a:rPr lang="en-GB" sz="1600" dirty="0"/>
              <a:t>Besides the 12 months recall proposed for cattle, 6 months recall periods are proposed for sheep, pigs and goats, while 3 months recall periods are proposed for rabbits and poultry</a:t>
            </a:r>
          </a:p>
          <a:p>
            <a:pPr marL="0" indent="0">
              <a:buNone/>
            </a:pPr>
            <a:endParaRPr lang="en-GB" sz="1600" dirty="0" smtClean="0"/>
          </a:p>
          <a:p>
            <a:endParaRPr lang="en-GB" sz="1600" dirty="0"/>
          </a:p>
        </p:txBody>
      </p:sp>
    </p:spTree>
    <p:extLst>
      <p:ext uri="{BB962C8B-B14F-4D97-AF65-F5344CB8AC3E}">
        <p14:creationId xmlns:p14="http://schemas.microsoft.com/office/powerpoint/2010/main" val="20345440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indent="0">
              <a:buNone/>
            </a:pPr>
            <a:endParaRPr lang="en-GB" sz="2000" b="1" dirty="0" smtClean="0"/>
          </a:p>
          <a:p>
            <a:pPr marL="114300" indent="0">
              <a:buNone/>
            </a:pPr>
            <a:r>
              <a:rPr lang="en-GB" sz="2000" b="1" dirty="0" smtClean="0"/>
              <a:t>Section </a:t>
            </a:r>
            <a:r>
              <a:rPr lang="en-GB" sz="2000" b="1" dirty="0"/>
              <a:t>4, part 4.1: Raising activities and production</a:t>
            </a:r>
          </a:p>
          <a:p>
            <a:pPr marL="114300" lvl="1" indent="0">
              <a:buNone/>
            </a:pPr>
            <a:endParaRPr lang="en-GB" sz="2400" dirty="0"/>
          </a:p>
          <a:p>
            <a:pPr marL="0" indent="0">
              <a:buNone/>
            </a:pPr>
            <a:r>
              <a:rPr lang="en-GB" sz="1600" u="sng" dirty="0"/>
              <a:t>Q01</a:t>
            </a:r>
            <a:r>
              <a:rPr lang="en-GB" sz="1600" dirty="0"/>
              <a:t>, registration:  relevant to evaluate the quality of the interview data.</a:t>
            </a:r>
          </a:p>
          <a:p>
            <a:pPr marL="0" indent="0">
              <a:buNone/>
            </a:pPr>
            <a:r>
              <a:rPr lang="en-GB" sz="1600" dirty="0"/>
              <a:t> </a:t>
            </a:r>
          </a:p>
          <a:p>
            <a:pPr marL="0" indent="0">
              <a:buNone/>
            </a:pPr>
            <a:r>
              <a:rPr lang="en-GB" sz="1600" dirty="0"/>
              <a:t>Parts 4.1.1 to </a:t>
            </a:r>
            <a:r>
              <a:rPr lang="en-GB" sz="1600" dirty="0" smtClean="0"/>
              <a:t>4.1.8 </a:t>
            </a:r>
            <a:r>
              <a:rPr lang="en-GB" sz="1600" dirty="0"/>
              <a:t>collect information of number of livestock on the reference day, movements during the reference period, and production of respective livestock products (meat, milk, eggs, etc.) by type of livestock. </a:t>
            </a:r>
          </a:p>
          <a:p>
            <a:pPr marL="0" indent="0">
              <a:buNone/>
            </a:pPr>
            <a:r>
              <a:rPr lang="en-GB" sz="1600" dirty="0"/>
              <a:t> </a:t>
            </a:r>
          </a:p>
          <a:p>
            <a:pPr marL="0" indent="0">
              <a:buNone/>
            </a:pPr>
            <a:r>
              <a:rPr lang="en-GB" sz="1600" dirty="0"/>
              <a:t>Questions on number of births refer only to categories of young animals (less than 1 year old). For example, </a:t>
            </a:r>
            <a:r>
              <a:rPr lang="en-GB" sz="1600" u="sng" dirty="0" smtClean="0"/>
              <a:t>Q12a</a:t>
            </a:r>
            <a:r>
              <a:rPr lang="en-GB" sz="1600" dirty="0" smtClean="0"/>
              <a:t> </a:t>
            </a:r>
            <a:r>
              <a:rPr lang="en-GB" sz="1600" dirty="0"/>
              <a:t>only refers to cattle less than one year old declared in </a:t>
            </a:r>
            <a:r>
              <a:rPr lang="en-GB" sz="1600" u="sng" dirty="0" smtClean="0"/>
              <a:t>Q10a=3</a:t>
            </a:r>
            <a:r>
              <a:rPr lang="en-GB" sz="1600" dirty="0"/>
              <a:t>.</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123728" y="966738"/>
            <a:ext cx="4611839" cy="461665"/>
          </a:xfrm>
          <a:prstGeom prst="rect">
            <a:avLst/>
          </a:prstGeom>
        </p:spPr>
        <p:txBody>
          <a:bodyPr wrap="none">
            <a:spAutoFit/>
          </a:bodyPr>
          <a:lstStyle/>
          <a:p>
            <a:pPr lvl="1" algn="ctr"/>
            <a:r>
              <a:rPr lang="en-GB" sz="2400" b="1" dirty="0"/>
              <a:t>Section 4: Livestock production</a:t>
            </a:r>
          </a:p>
        </p:txBody>
      </p:sp>
    </p:spTree>
    <p:extLst>
      <p:ext uri="{BB962C8B-B14F-4D97-AF65-F5344CB8AC3E}">
        <p14:creationId xmlns:p14="http://schemas.microsoft.com/office/powerpoint/2010/main" val="19740616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556792"/>
            <a:ext cx="7886700" cy="4351338"/>
          </a:xfrm>
        </p:spPr>
        <p:txBody>
          <a:bodyPr/>
          <a:lstStyle/>
          <a:p>
            <a:pPr marL="114300" indent="0">
              <a:buNone/>
            </a:pPr>
            <a:r>
              <a:rPr lang="en-GB" sz="2000" b="1" dirty="0"/>
              <a:t>Section 4, </a:t>
            </a:r>
            <a:r>
              <a:rPr lang="fr-FR" sz="2000" b="1" dirty="0"/>
              <a:t>part 4.2: </a:t>
            </a:r>
            <a:r>
              <a:rPr lang="fr-FR" sz="2000" b="1" dirty="0" err="1"/>
              <a:t>Raising</a:t>
            </a:r>
            <a:r>
              <a:rPr lang="fr-FR" sz="2000" b="1" dirty="0"/>
              <a:t> </a:t>
            </a:r>
            <a:r>
              <a:rPr lang="fr-FR" sz="2000" b="1" dirty="0" err="1"/>
              <a:t>practises</a:t>
            </a:r>
            <a:endParaRPr lang="en-GB" sz="2000" b="1" dirty="0"/>
          </a:p>
          <a:p>
            <a:pPr marL="0" indent="0">
              <a:buNone/>
            </a:pPr>
            <a:endParaRPr lang="en-GB" sz="1600" dirty="0" smtClean="0"/>
          </a:p>
          <a:p>
            <a:pPr marL="0" indent="0">
              <a:buNone/>
            </a:pPr>
            <a:r>
              <a:rPr lang="en-GB" sz="1600" dirty="0" smtClean="0"/>
              <a:t>The </a:t>
            </a:r>
            <a:r>
              <a:rPr lang="en-GB" sz="1600" dirty="0"/>
              <a:t>objective is to select the main feeding practise during the reference period (only one item can be selected):</a:t>
            </a:r>
          </a:p>
          <a:p>
            <a:endParaRPr lang="en-GB" sz="1600" dirty="0" smtClean="0"/>
          </a:p>
          <a:p>
            <a:r>
              <a:rPr lang="en-GB" sz="1600" dirty="0" smtClean="0"/>
              <a:t>Only </a:t>
            </a:r>
            <a:r>
              <a:rPr lang="en-GB" sz="1600" dirty="0"/>
              <a:t>grazing concerns ruminants for which more than 90% of dry matter fed comes from grazed grasses or other herbaceous plants. It can be sedentary, nomadic or semi-nomadic.</a:t>
            </a:r>
          </a:p>
          <a:p>
            <a:r>
              <a:rPr lang="en-GB" sz="1600" dirty="0"/>
              <a:t>Mainly grazing, with some feeding concerns ruminants for which 50 to 90% of dry matter fed comes from grazed grasses or other herbaceous plants.</a:t>
            </a:r>
          </a:p>
          <a:p>
            <a:r>
              <a:rPr lang="en-GB" sz="1600" dirty="0"/>
              <a:t>Mainly feeding, with some grazing concerns ruminants for which only 10 to 50% of dry matter fed comes from grazed grasses or other herbaceous plants.</a:t>
            </a:r>
          </a:p>
          <a:p>
            <a:r>
              <a:rPr lang="en-GB" sz="1600" dirty="0"/>
              <a:t>Only feeding concerns ruminants for which less </a:t>
            </a:r>
            <a:r>
              <a:rPr lang="en-GB" sz="1600" dirty="0" smtClean="0"/>
              <a:t>than </a:t>
            </a:r>
            <a:r>
              <a:rPr lang="en-GB" sz="1600" dirty="0"/>
              <a:t>10% </a:t>
            </a:r>
            <a:r>
              <a:rPr lang="en-GB" sz="1600" dirty="0" smtClean="0"/>
              <a:t>of </a:t>
            </a:r>
            <a:r>
              <a:rPr lang="en-GB" sz="1600" dirty="0"/>
              <a:t>dry matter fed comes from grazed grasses or other herbaceous plants. </a:t>
            </a:r>
            <a:endParaRPr lang="en-GB" sz="1600" dirty="0" smtClean="0"/>
          </a:p>
          <a:p>
            <a:pPr lvl="1"/>
            <a:r>
              <a:rPr lang="en-GB" sz="1200" dirty="0" smtClean="0"/>
              <a:t>Feeding </a:t>
            </a:r>
            <a:r>
              <a:rPr lang="en-GB" sz="1200" dirty="0"/>
              <a:t>is provided by crops cultivated on the holding or off-farm produced. </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267744" y="1030932"/>
            <a:ext cx="4611839" cy="461665"/>
          </a:xfrm>
          <a:prstGeom prst="rect">
            <a:avLst/>
          </a:prstGeom>
        </p:spPr>
        <p:txBody>
          <a:bodyPr wrap="none">
            <a:spAutoFit/>
          </a:bodyPr>
          <a:lstStyle/>
          <a:p>
            <a:pPr lvl="1" algn="ctr"/>
            <a:r>
              <a:rPr lang="en-GB" sz="2400" b="1" dirty="0"/>
              <a:t>Section 4: Livestock production</a:t>
            </a:r>
          </a:p>
        </p:txBody>
      </p:sp>
    </p:spTree>
    <p:extLst>
      <p:ext uri="{BB962C8B-B14F-4D97-AF65-F5344CB8AC3E}">
        <p14:creationId xmlns:p14="http://schemas.microsoft.com/office/powerpoint/2010/main" val="26336081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64504" y="1412776"/>
            <a:ext cx="7886700" cy="4351338"/>
          </a:xfrm>
        </p:spPr>
        <p:txBody>
          <a:bodyPr/>
          <a:lstStyle/>
          <a:p>
            <a:pPr marL="114300" indent="0" algn="ctr">
              <a:buNone/>
            </a:pPr>
            <a:r>
              <a:rPr lang="en-GB" sz="2400" b="1" dirty="0"/>
              <a:t>Section 4: Livestock production</a:t>
            </a:r>
          </a:p>
          <a:p>
            <a:pPr marL="114300" indent="0">
              <a:buNone/>
            </a:pPr>
            <a:r>
              <a:rPr lang="en-GB" sz="2000" b="1" dirty="0" smtClean="0"/>
              <a:t>Section </a:t>
            </a:r>
            <a:r>
              <a:rPr lang="en-GB" sz="2000" b="1" dirty="0"/>
              <a:t>4, </a:t>
            </a:r>
            <a:r>
              <a:rPr lang="fr-FR" sz="2000" b="1" dirty="0"/>
              <a:t>part </a:t>
            </a:r>
            <a:r>
              <a:rPr lang="fr-FR" sz="2000" b="1" dirty="0" smtClean="0"/>
              <a:t>4.3 </a:t>
            </a:r>
            <a:r>
              <a:rPr lang="en-GB" sz="2000" b="1" dirty="0" smtClean="0"/>
              <a:t>Intentions </a:t>
            </a:r>
            <a:r>
              <a:rPr lang="en-GB" sz="2000" b="1" dirty="0"/>
              <a:t>for livestock production for the 12 months after the reporting period</a:t>
            </a:r>
          </a:p>
          <a:p>
            <a:pPr marL="0" indent="0">
              <a:buNone/>
            </a:pPr>
            <a:endParaRPr lang="en-GB" sz="1600" dirty="0" smtClean="0"/>
          </a:p>
          <a:p>
            <a:pPr marL="0" indent="0">
              <a:buNone/>
            </a:pPr>
            <a:r>
              <a:rPr lang="en-GB" sz="1600" dirty="0" smtClean="0"/>
              <a:t>Intentions </a:t>
            </a:r>
            <a:r>
              <a:rPr lang="en-GB" sz="1600" dirty="0"/>
              <a:t>for each one can be:</a:t>
            </a:r>
          </a:p>
          <a:p>
            <a:r>
              <a:rPr lang="en-GB" sz="1600" dirty="0"/>
              <a:t>Stabilise the number of heads </a:t>
            </a:r>
          </a:p>
          <a:p>
            <a:r>
              <a:rPr lang="en-GB" sz="1600" dirty="0"/>
              <a:t>Increase the number of heads </a:t>
            </a:r>
          </a:p>
          <a:p>
            <a:r>
              <a:rPr lang="en-GB" sz="1600" dirty="0"/>
              <a:t>Decrease the number of heads</a:t>
            </a:r>
          </a:p>
          <a:p>
            <a:r>
              <a:rPr lang="en-GB" sz="1600" dirty="0"/>
              <a:t>Stop production</a:t>
            </a:r>
          </a:p>
          <a:p>
            <a:pPr marL="0" indent="0">
              <a:buNone/>
            </a:pPr>
            <a:endParaRPr lang="en-GB" sz="1600" dirty="0" smtClean="0"/>
          </a:p>
          <a:p>
            <a:pPr marL="0" indent="0">
              <a:buNone/>
            </a:pPr>
            <a:r>
              <a:rPr lang="en-GB" sz="1600" dirty="0" smtClean="0"/>
              <a:t>New </a:t>
            </a:r>
            <a:r>
              <a:rPr lang="en-GB" sz="1600" dirty="0"/>
              <a:t>livestock types or species can be added, if a new livestock type or specie will be introduced on the holding. </a:t>
            </a:r>
          </a:p>
          <a:p>
            <a:pPr marL="0" indent="0">
              <a:buNone/>
            </a:pPr>
            <a:endParaRPr lang="en-GB" sz="1600" dirty="0" smtClean="0"/>
          </a:p>
          <a:p>
            <a:pPr marL="0" indent="0">
              <a:buNone/>
            </a:pPr>
            <a:r>
              <a:rPr lang="en-GB" sz="1600" dirty="0" smtClean="0"/>
              <a:t>Reasons </a:t>
            </a:r>
            <a:r>
              <a:rPr lang="en-GB" sz="1600" dirty="0"/>
              <a:t>for change in the types of livestock raised can </a:t>
            </a:r>
            <a:r>
              <a:rPr lang="en-GB" sz="1600" dirty="0" smtClean="0"/>
              <a:t>be :</a:t>
            </a:r>
          </a:p>
          <a:p>
            <a:r>
              <a:rPr lang="en-GB" sz="1600" dirty="0" smtClean="0"/>
              <a:t>Technical </a:t>
            </a:r>
            <a:r>
              <a:rPr lang="en-GB" sz="1600" dirty="0"/>
              <a:t>(new investments in buildings, constraints on machinery, labour force, skills, etc.) </a:t>
            </a:r>
            <a:r>
              <a:rPr lang="en-GB" sz="1600" dirty="0" smtClean="0"/>
              <a:t>or</a:t>
            </a:r>
          </a:p>
          <a:p>
            <a:r>
              <a:rPr lang="en-GB" sz="1600" dirty="0" smtClean="0"/>
              <a:t>Economic </a:t>
            </a:r>
            <a:r>
              <a:rPr lang="en-GB" sz="1600" dirty="0"/>
              <a:t>(level of prices, contract terms, etc.).</a:t>
            </a:r>
          </a:p>
          <a:p>
            <a:pPr marL="0" indent="0">
              <a:buNone/>
            </a:pPr>
            <a:endParaRPr lang="en-GB" sz="1600" dirty="0"/>
          </a:p>
        </p:txBody>
      </p:sp>
    </p:spTree>
    <p:extLst>
      <p:ext uri="{BB962C8B-B14F-4D97-AF65-F5344CB8AC3E}">
        <p14:creationId xmlns:p14="http://schemas.microsoft.com/office/powerpoint/2010/main" val="11683360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5: </a:t>
            </a:r>
            <a:r>
              <a:rPr lang="en-GB" sz="2400" b="1" dirty="0"/>
              <a:t>Economy</a:t>
            </a:r>
          </a:p>
          <a:p>
            <a:pPr lvl="1"/>
            <a:endParaRPr lang="en-GB" dirty="0" smtClean="0"/>
          </a:p>
          <a:p>
            <a:r>
              <a:rPr lang="en-GB" dirty="0"/>
              <a:t>This section provides information on the economic environment of the holding.</a:t>
            </a:r>
          </a:p>
        </p:txBody>
      </p:sp>
      <p:sp>
        <p:nvSpPr>
          <p:cNvPr id="5" name="Content Placeholder 4"/>
          <p:cNvSpPr>
            <a:spLocks noGrp="1"/>
          </p:cNvSpPr>
          <p:nvPr>
            <p:ph idx="1"/>
          </p:nvPr>
        </p:nvSpPr>
        <p:spPr>
          <a:xfrm>
            <a:off x="395536" y="2242307"/>
            <a:ext cx="7886700" cy="4351338"/>
          </a:xfrm>
        </p:spPr>
        <p:txBody>
          <a:bodyPr/>
          <a:lstStyle/>
          <a:p>
            <a:pPr marL="114300" lvl="1" indent="0">
              <a:buNone/>
            </a:pPr>
            <a:r>
              <a:rPr lang="en-GB" sz="2000" b="1" dirty="0" smtClean="0"/>
              <a:t>Section 5,part </a:t>
            </a:r>
            <a:r>
              <a:rPr lang="en-GB" sz="2000" b="1" dirty="0"/>
              <a:t>5.1: Other activities of the holding</a:t>
            </a:r>
          </a:p>
          <a:p>
            <a:pPr marL="0" indent="0">
              <a:buNone/>
            </a:pPr>
            <a:endParaRPr lang="en-GB" sz="1600" b="1" dirty="0" smtClean="0"/>
          </a:p>
          <a:p>
            <a:pPr marL="0" indent="0">
              <a:buNone/>
            </a:pPr>
            <a:r>
              <a:rPr lang="en-GB" sz="1600" b="1" dirty="0" smtClean="0"/>
              <a:t>Other </a:t>
            </a:r>
            <a:r>
              <a:rPr lang="en-GB" sz="1600" b="1" dirty="0"/>
              <a:t>activities of the holding</a:t>
            </a:r>
          </a:p>
          <a:p>
            <a:r>
              <a:rPr lang="en-GB" sz="1600" dirty="0" smtClean="0"/>
              <a:t>The </a:t>
            </a:r>
            <a:r>
              <a:rPr lang="en-GB" sz="1600" dirty="0"/>
              <a:t>objective is to know if the holding, during the reference period, has carried out other activities than the production of agricultural products. </a:t>
            </a:r>
            <a:endParaRPr lang="en-GB" sz="1600" dirty="0" smtClean="0"/>
          </a:p>
          <a:p>
            <a:r>
              <a:rPr lang="en-GB" sz="1600" dirty="0" smtClean="0"/>
              <a:t>These </a:t>
            </a:r>
            <a:r>
              <a:rPr lang="en-GB" sz="1600" dirty="0"/>
              <a:t>other activities could </a:t>
            </a:r>
            <a:r>
              <a:rPr lang="en-GB" sz="1600" b="1" dirty="0"/>
              <a:t>use means of production and/or agricultural products of the holding, labour force, machinery, crop or animal products, buildings, etc... </a:t>
            </a:r>
            <a:endParaRPr lang="en-GB" sz="1600" b="1" dirty="0" smtClean="0"/>
          </a:p>
          <a:p>
            <a:r>
              <a:rPr lang="en-GB" sz="1600" dirty="0" smtClean="0"/>
              <a:t>These </a:t>
            </a:r>
            <a:r>
              <a:rPr lang="en-GB" sz="1600" dirty="0"/>
              <a:t>other activities can be more important in terms of income than its agriculture activities. </a:t>
            </a:r>
          </a:p>
          <a:p>
            <a:r>
              <a:rPr lang="en-GB" sz="1600" dirty="0"/>
              <a:t>The question is limited to the holding activities and excludes activities of the household members and/or external workers outside of the holding. </a:t>
            </a:r>
          </a:p>
          <a:p>
            <a:r>
              <a:rPr lang="en-GB" sz="1600" dirty="0"/>
              <a:t>For each activity undertaken, it is asked if it is a significant or a marginal one in the turnover or income, and what is its recent past evolution according to the farmer appreciation. </a:t>
            </a:r>
          </a:p>
          <a:p>
            <a:pPr marL="0" indent="0">
              <a:buNone/>
            </a:pPr>
            <a:endParaRPr lang="en-GB" sz="1600" dirty="0" smtClean="0"/>
          </a:p>
          <a:p>
            <a:endParaRPr lang="en-GB" sz="1600" dirty="0"/>
          </a:p>
        </p:txBody>
      </p:sp>
    </p:spTree>
    <p:extLst>
      <p:ext uri="{BB962C8B-B14F-4D97-AF65-F5344CB8AC3E}">
        <p14:creationId xmlns:p14="http://schemas.microsoft.com/office/powerpoint/2010/main" val="3164937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indent="0" algn="ctr">
              <a:buNone/>
            </a:pPr>
            <a:r>
              <a:rPr lang="en-GB" sz="2400" b="1" dirty="0"/>
              <a:t>Section  5: Economy</a:t>
            </a:r>
          </a:p>
          <a:p>
            <a:pPr marL="114300" indent="0">
              <a:buNone/>
            </a:pPr>
            <a:endParaRPr lang="en-GB" sz="2400" dirty="0" smtClean="0"/>
          </a:p>
          <a:p>
            <a:pPr marL="114300" indent="0">
              <a:buNone/>
            </a:pPr>
            <a:r>
              <a:rPr lang="en-GB" sz="2000" b="1" dirty="0" smtClean="0"/>
              <a:t>Section </a:t>
            </a:r>
            <a:r>
              <a:rPr lang="en-GB" sz="2000" b="1" dirty="0"/>
              <a:t>5, part 5.1: Other activities of the holding</a:t>
            </a:r>
          </a:p>
          <a:p>
            <a:pPr marL="0" indent="0">
              <a:buNone/>
            </a:pPr>
            <a:endParaRPr lang="en-GB" sz="1600" dirty="0" smtClean="0"/>
          </a:p>
          <a:p>
            <a:pPr marL="0" indent="0">
              <a:buNone/>
            </a:pPr>
            <a:r>
              <a:rPr lang="en-GB" sz="1600" b="1" dirty="0"/>
              <a:t>Aquaculture</a:t>
            </a:r>
            <a:endParaRPr lang="en-GB" sz="1600" dirty="0"/>
          </a:p>
          <a:p>
            <a:r>
              <a:rPr lang="en-GB" sz="1600" dirty="0"/>
              <a:t>If aquaculture production is declared as "other activity", then the list of species raised will be recorded</a:t>
            </a:r>
            <a:r>
              <a:rPr lang="en-GB" sz="1600" dirty="0" smtClean="0"/>
              <a:t>. </a:t>
            </a:r>
          </a:p>
          <a:p>
            <a:r>
              <a:rPr lang="en-GB" sz="1600" dirty="0" smtClean="0"/>
              <a:t>In </a:t>
            </a:r>
            <a:r>
              <a:rPr lang="en-GB" sz="1600" dirty="0"/>
              <a:t>case part of the aquaculture production is sold, the unit price that must be registered is proposed to be the last one. </a:t>
            </a:r>
            <a:endParaRPr lang="en-GB" sz="1600" dirty="0" smtClean="0"/>
          </a:p>
          <a:p>
            <a:pPr lvl="1"/>
            <a:r>
              <a:rPr lang="en-GB" sz="1400" dirty="0" smtClean="0"/>
              <a:t>When </a:t>
            </a:r>
            <a:r>
              <a:rPr lang="en-GB" sz="1400" dirty="0"/>
              <a:t>possible, the average price can be asked for better analysis. </a:t>
            </a:r>
          </a:p>
          <a:p>
            <a:pPr marL="0" indent="0">
              <a:buNone/>
            </a:pPr>
            <a:r>
              <a:rPr lang="en-GB" sz="1600" dirty="0"/>
              <a:t> </a:t>
            </a:r>
          </a:p>
          <a:p>
            <a:pPr marL="0" indent="0">
              <a:buNone/>
            </a:pPr>
            <a:r>
              <a:rPr lang="en-GB" sz="1600" dirty="0"/>
              <a:t> </a:t>
            </a:r>
            <a:r>
              <a:rPr lang="en-GB" sz="1600" b="1" dirty="0" smtClean="0"/>
              <a:t>Fishery</a:t>
            </a:r>
            <a:endParaRPr lang="en-GB" sz="1600" dirty="0"/>
          </a:p>
          <a:p>
            <a:r>
              <a:rPr lang="en-GB" sz="1600" dirty="0"/>
              <a:t>If fishery production is declared as "other activity", then the list of species concerned will be recorded. </a:t>
            </a:r>
            <a:endParaRPr lang="en-GB" sz="1600" dirty="0" smtClean="0"/>
          </a:p>
          <a:p>
            <a:r>
              <a:rPr lang="en-GB" sz="1600" dirty="0" smtClean="0"/>
              <a:t>In </a:t>
            </a:r>
            <a:r>
              <a:rPr lang="en-GB" sz="1600" dirty="0"/>
              <a:t>case part of the fishery production is sold, the unit price that must be registered is proposed to be the last one. </a:t>
            </a:r>
            <a:endParaRPr lang="en-GB" sz="1600" dirty="0" smtClean="0"/>
          </a:p>
          <a:p>
            <a:pPr lvl="1"/>
            <a:r>
              <a:rPr lang="en-GB" sz="1400" dirty="0" smtClean="0"/>
              <a:t>When </a:t>
            </a:r>
            <a:r>
              <a:rPr lang="en-GB" sz="1400" dirty="0"/>
              <a:t>possible, the average price can be asked for better analysis. </a:t>
            </a:r>
          </a:p>
          <a:p>
            <a:pPr marL="0" indent="0">
              <a:buNone/>
            </a:pPr>
            <a:r>
              <a:rPr lang="en-GB" sz="1600" dirty="0"/>
              <a:t> </a:t>
            </a:r>
          </a:p>
        </p:txBody>
      </p:sp>
    </p:spTree>
    <p:extLst>
      <p:ext uri="{BB962C8B-B14F-4D97-AF65-F5344CB8AC3E}">
        <p14:creationId xmlns:p14="http://schemas.microsoft.com/office/powerpoint/2010/main" val="14865461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24744"/>
            <a:ext cx="7886700" cy="4351338"/>
          </a:xfrm>
        </p:spPr>
        <p:txBody>
          <a:bodyPr/>
          <a:lstStyle/>
          <a:p>
            <a:pPr marL="114300" indent="0" algn="ctr">
              <a:buNone/>
            </a:pPr>
            <a:r>
              <a:rPr lang="en-GB" sz="2400" b="1" dirty="0"/>
              <a:t>Section  5: Economy</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5.2: Income, Information Sources, Associations, Bank Accounts</a:t>
            </a:r>
            <a:endParaRPr lang="en-GB" sz="2000" b="1" dirty="0"/>
          </a:p>
          <a:p>
            <a:pPr marL="0" indent="0">
              <a:buNone/>
            </a:pPr>
            <a:endParaRPr lang="en-GB" sz="1600" dirty="0" smtClean="0"/>
          </a:p>
          <a:p>
            <a:pPr marL="0" indent="0">
              <a:buNone/>
            </a:pPr>
            <a:r>
              <a:rPr lang="en-GB" sz="1600" b="1" dirty="0" smtClean="0"/>
              <a:t>Agricultural </a:t>
            </a:r>
            <a:r>
              <a:rPr lang="en-GB" sz="1600" b="1" dirty="0"/>
              <a:t>activity </a:t>
            </a:r>
            <a:r>
              <a:rPr lang="en-GB" sz="1600" b="1" dirty="0" smtClean="0"/>
              <a:t>income</a:t>
            </a:r>
            <a:endParaRPr lang="en-GB" sz="1600" dirty="0"/>
          </a:p>
          <a:p>
            <a:r>
              <a:rPr lang="en-GB" sz="1600" dirty="0"/>
              <a:t>For household sector holdings only, the respondent must estimate the share of crop and livestock production in </a:t>
            </a:r>
            <a:r>
              <a:rPr lang="en-GB" sz="1600" b="1" dirty="0"/>
              <a:t>the total inco</a:t>
            </a:r>
            <a:r>
              <a:rPr lang="en-GB" sz="1600" dirty="0"/>
              <a:t>me or turnover of the household. </a:t>
            </a:r>
            <a:endParaRPr lang="en-GB" sz="1600" dirty="0" smtClean="0"/>
          </a:p>
          <a:p>
            <a:r>
              <a:rPr lang="en-GB" sz="1600" dirty="0" smtClean="0"/>
              <a:t>This </a:t>
            </a:r>
            <a:r>
              <a:rPr lang="en-GB" sz="1600" b="1" dirty="0"/>
              <a:t>total </a:t>
            </a:r>
            <a:r>
              <a:rPr lang="en-GB" sz="1600" b="1" dirty="0" smtClean="0"/>
              <a:t>income </a:t>
            </a:r>
            <a:r>
              <a:rPr lang="en-GB" sz="1600" dirty="0" smtClean="0"/>
              <a:t>is </a:t>
            </a:r>
            <a:r>
              <a:rPr lang="en-GB" sz="1600" dirty="0"/>
              <a:t>made of the income from agriculture activities, and other income linked to other gainful activities of the holding and other activities of household members out the holding framework.</a:t>
            </a:r>
          </a:p>
          <a:p>
            <a:pPr marL="0" indent="0">
              <a:buNone/>
            </a:pPr>
            <a:r>
              <a:rPr lang="en-GB" sz="1600" dirty="0"/>
              <a:t> </a:t>
            </a:r>
          </a:p>
          <a:p>
            <a:pPr marL="0" indent="0">
              <a:buNone/>
            </a:pPr>
            <a:r>
              <a:rPr lang="en-GB" sz="1600" b="1" dirty="0"/>
              <a:t>Agricultural income level</a:t>
            </a:r>
            <a:endParaRPr lang="en-GB" sz="1600" dirty="0"/>
          </a:p>
          <a:p>
            <a:r>
              <a:rPr lang="en-GB" sz="1600" dirty="0"/>
              <a:t>The objective is to record </a:t>
            </a:r>
            <a:r>
              <a:rPr lang="en-GB" sz="1600" dirty="0" smtClean="0"/>
              <a:t>if </a:t>
            </a:r>
            <a:r>
              <a:rPr lang="en-GB" sz="1600" dirty="0"/>
              <a:t>the current total agricultural income/turnover of the holding is higher, lower or similar than the previous one. </a:t>
            </a:r>
          </a:p>
          <a:p>
            <a:pPr marL="0" indent="0">
              <a:buNone/>
            </a:pPr>
            <a:r>
              <a:rPr lang="en-GB" sz="1600" b="1" dirty="0" smtClean="0"/>
              <a:t>Bank </a:t>
            </a:r>
            <a:r>
              <a:rPr lang="en-GB" sz="1600" b="1" dirty="0"/>
              <a:t>account</a:t>
            </a:r>
            <a:endParaRPr lang="en-GB" sz="1600" dirty="0"/>
          </a:p>
          <a:p>
            <a:r>
              <a:rPr lang="en-GB" sz="1600" dirty="0"/>
              <a:t>The objective is to know if the holding has a bank account, not the holder or someone else personally. </a:t>
            </a:r>
          </a:p>
          <a:p>
            <a:pPr marL="0" indent="0">
              <a:buNone/>
            </a:pPr>
            <a:endParaRPr lang="en-GB" sz="1600" dirty="0"/>
          </a:p>
        </p:txBody>
      </p:sp>
    </p:spTree>
    <p:extLst>
      <p:ext uri="{BB962C8B-B14F-4D97-AF65-F5344CB8AC3E}">
        <p14:creationId xmlns:p14="http://schemas.microsoft.com/office/powerpoint/2010/main" val="8993169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indent="0" algn="ctr">
              <a:buNone/>
            </a:pPr>
            <a:r>
              <a:rPr lang="en-GB" sz="2400" b="1" dirty="0"/>
              <a:t>Section  5: Economy</a:t>
            </a:r>
          </a:p>
          <a:p>
            <a:pPr marL="114300" indent="0">
              <a:buNone/>
            </a:pPr>
            <a:endParaRPr lang="en-GB" sz="2400" dirty="0" smtClean="0"/>
          </a:p>
          <a:p>
            <a:pPr marL="114300" indent="0">
              <a:buNone/>
            </a:pPr>
            <a:r>
              <a:rPr lang="en-GB" sz="2000" b="1" dirty="0" smtClean="0"/>
              <a:t>Section </a:t>
            </a:r>
            <a:r>
              <a:rPr lang="en-GB" sz="2000" b="1" dirty="0"/>
              <a:t>5, </a:t>
            </a:r>
            <a:r>
              <a:rPr lang="fr-FR" sz="2000" b="1" dirty="0"/>
              <a:t>part </a:t>
            </a:r>
            <a:r>
              <a:rPr lang="fr-FR" sz="2000" b="1" dirty="0" smtClean="0"/>
              <a:t>5.3: </a:t>
            </a:r>
            <a:r>
              <a:rPr lang="fr-FR" sz="2000" b="1" dirty="0" err="1"/>
              <a:t>Shocks</a:t>
            </a:r>
            <a:endParaRPr lang="en-GB" sz="2000" b="1" dirty="0"/>
          </a:p>
          <a:p>
            <a:pPr marL="0" indent="0">
              <a:buNone/>
            </a:pPr>
            <a:endParaRPr lang="en-GB" sz="1600" dirty="0" smtClean="0"/>
          </a:p>
          <a:p>
            <a:r>
              <a:rPr lang="en-GB" sz="1600" dirty="0" smtClean="0"/>
              <a:t>If </a:t>
            </a:r>
            <a:r>
              <a:rPr lang="en-GB" sz="1600" dirty="0"/>
              <a:t>any particular shocks occurred during the reference period; it can be interesting to assess their consequences, listed in </a:t>
            </a:r>
            <a:r>
              <a:rPr lang="en-GB" sz="1600" u="sng" dirty="0" smtClean="0"/>
              <a:t>Q21</a:t>
            </a:r>
            <a:r>
              <a:rPr lang="en-GB" sz="1600" dirty="0" smtClean="0"/>
              <a:t>.</a:t>
            </a:r>
          </a:p>
          <a:p>
            <a:r>
              <a:rPr lang="en-GB" sz="1600" dirty="0" smtClean="0"/>
              <a:t>The </a:t>
            </a:r>
            <a:r>
              <a:rPr lang="en-GB" sz="1600" dirty="0"/>
              <a:t>full list of shocks and possible consequences need to be read through by the interviewers. </a:t>
            </a:r>
          </a:p>
          <a:p>
            <a:pPr marL="0" indent="0">
              <a:buNone/>
            </a:pPr>
            <a:endParaRPr lang="en-GB" sz="1600" dirty="0"/>
          </a:p>
        </p:txBody>
      </p:sp>
    </p:spTree>
    <p:extLst>
      <p:ext uri="{BB962C8B-B14F-4D97-AF65-F5344CB8AC3E}">
        <p14:creationId xmlns:p14="http://schemas.microsoft.com/office/powerpoint/2010/main" val="37474159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pPr marL="0" indent="0">
              <a:buNone/>
            </a:pPr>
            <a:r>
              <a:rPr lang="en-GB" sz="1600" dirty="0"/>
              <a:t>This part of the questionnaire is relevant only for holdings where the holder is a civil/natural person or a group of civil/natural persons </a:t>
            </a:r>
            <a:endParaRPr lang="en-GB" sz="1600" dirty="0" smtClean="0"/>
          </a:p>
          <a:p>
            <a:r>
              <a:rPr lang="en-GB" sz="1600" dirty="0" smtClean="0"/>
              <a:t>It </a:t>
            </a:r>
            <a:r>
              <a:rPr lang="en-GB" sz="1600" dirty="0"/>
              <a:t>collects the main socio-demographic information about the members of the household(s</a:t>
            </a:r>
            <a:r>
              <a:rPr lang="en-GB" sz="1600" dirty="0" smtClean="0"/>
              <a:t>).</a:t>
            </a:r>
          </a:p>
          <a:p>
            <a:r>
              <a:rPr lang="en-GB" sz="1600" dirty="0" smtClean="0"/>
              <a:t> </a:t>
            </a:r>
            <a:r>
              <a:rPr lang="en-GB" sz="1600" dirty="0"/>
              <a:t>Information is asked about all members of the </a:t>
            </a:r>
            <a:r>
              <a:rPr lang="en-GB" sz="1600" b="1" dirty="0"/>
              <a:t>household(s)</a:t>
            </a:r>
            <a:r>
              <a:rPr lang="en-GB" sz="1600" dirty="0"/>
              <a:t> </a:t>
            </a:r>
            <a:r>
              <a:rPr lang="en-GB" sz="1600" dirty="0" smtClean="0"/>
              <a:t>even </a:t>
            </a:r>
            <a:r>
              <a:rPr lang="en-GB" sz="1600" dirty="0"/>
              <a:t>if they are not participating in the holding activities.</a:t>
            </a:r>
          </a:p>
          <a:p>
            <a:pPr marL="0" indent="0">
              <a:buNone/>
            </a:pPr>
            <a:r>
              <a:rPr lang="en-GB" sz="1600" dirty="0" smtClean="0"/>
              <a:t>The </a:t>
            </a:r>
            <a:r>
              <a:rPr lang="en-GB" sz="1600" dirty="0"/>
              <a:t>household member is identified by two variables:</a:t>
            </a:r>
          </a:p>
          <a:p>
            <a:r>
              <a:rPr lang="en-GB" sz="1600" dirty="0" smtClean="0"/>
              <a:t>Household </a:t>
            </a:r>
            <a:r>
              <a:rPr lang="en-GB" sz="1600" dirty="0"/>
              <a:t>Number </a:t>
            </a:r>
            <a:r>
              <a:rPr lang="en-GB" sz="1600" dirty="0" smtClean="0"/>
              <a:t>:</a:t>
            </a:r>
          </a:p>
          <a:p>
            <a:pPr lvl="1"/>
            <a:r>
              <a:rPr lang="en-GB" sz="1400" dirty="0" smtClean="0"/>
              <a:t>it </a:t>
            </a:r>
            <a:r>
              <a:rPr lang="en-GB" sz="1400" dirty="0"/>
              <a:t>is equal to "1" when the holder is a civil person;  </a:t>
            </a:r>
            <a:endParaRPr lang="en-GB" sz="1400" dirty="0" smtClean="0"/>
          </a:p>
          <a:p>
            <a:pPr lvl="1"/>
            <a:r>
              <a:rPr lang="en-GB" sz="1400" dirty="0" smtClean="0"/>
              <a:t>when </a:t>
            </a:r>
            <a:r>
              <a:rPr lang="en-GB" sz="1400" dirty="0"/>
              <a:t>the holder is a group of civil persons (co-holders from different households) the household of each co-holder is numbered starting form 1 and ending with N (number of co-holders from different households). </a:t>
            </a:r>
            <a:endParaRPr lang="en-GB" sz="1400" dirty="0" smtClean="0"/>
          </a:p>
          <a:p>
            <a:r>
              <a:rPr lang="en-GB" sz="1600" dirty="0" smtClean="0"/>
              <a:t>Number </a:t>
            </a:r>
            <a:r>
              <a:rPr lang="en-GB" sz="1600" dirty="0"/>
              <a:t>of the member in the household; </a:t>
            </a:r>
            <a:endParaRPr lang="en-GB" sz="1600" dirty="0" smtClean="0"/>
          </a:p>
          <a:p>
            <a:pPr lvl="1"/>
            <a:r>
              <a:rPr lang="en-GB" sz="1400" dirty="0" smtClean="0"/>
              <a:t>"</a:t>
            </a:r>
            <a:r>
              <a:rPr lang="en-GB" sz="1400" dirty="0"/>
              <a:t>01" is the household head, or the person considered as the household head. </a:t>
            </a:r>
            <a:endParaRPr lang="en-GB" sz="1400" dirty="0" smtClean="0"/>
          </a:p>
          <a:p>
            <a:pPr lvl="1"/>
            <a:r>
              <a:rPr lang="en-GB" sz="1400" dirty="0" smtClean="0"/>
              <a:t>The </a:t>
            </a:r>
            <a:r>
              <a:rPr lang="en-GB" sz="1400" dirty="0"/>
              <a:t>household head can also be the holder or one of the co-holder but it is not a rule, the holder or co-holder can be another person in the household.</a:t>
            </a:r>
          </a:p>
          <a:p>
            <a:pPr marL="0" indent="0">
              <a:buNone/>
            </a:pPr>
            <a:r>
              <a:rPr lang="en-GB" sz="1600" u="sng" dirty="0" smtClean="0"/>
              <a:t>Q04d </a:t>
            </a:r>
            <a:r>
              <a:rPr lang="en-GB" sz="1600" dirty="0"/>
              <a:t>"What is the household number of the person who answers for the current person" is relevant only in case of a group of civil/natural persons from different households.</a:t>
            </a:r>
          </a:p>
          <a:p>
            <a:pPr marL="0" indent="0">
              <a:buNone/>
            </a:pPr>
            <a:endParaRPr lang="en-GB" sz="1600" dirty="0"/>
          </a:p>
        </p:txBody>
      </p:sp>
    </p:spTree>
    <p:extLst>
      <p:ext uri="{BB962C8B-B14F-4D97-AF65-F5344CB8AC3E}">
        <p14:creationId xmlns:p14="http://schemas.microsoft.com/office/powerpoint/2010/main" val="40068399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pPr marL="0" indent="0">
              <a:buNone/>
            </a:pPr>
            <a:endParaRPr lang="en-US" sz="1600" b="1" dirty="0" smtClean="0"/>
          </a:p>
          <a:p>
            <a:pPr marL="0" indent="0">
              <a:buNone/>
            </a:pPr>
            <a:r>
              <a:rPr lang="en-US" sz="1600" b="1" dirty="0" smtClean="0"/>
              <a:t>Q04b</a:t>
            </a:r>
            <a:r>
              <a:rPr lang="en-US" sz="1600" b="1" dirty="0"/>
              <a:t>. What is the relationship of [NAME] to the head of the household?</a:t>
            </a:r>
            <a:endParaRPr lang="en-GB" sz="1600" dirty="0"/>
          </a:p>
          <a:p>
            <a:r>
              <a:rPr lang="en-GB" sz="1600" dirty="0"/>
              <a:t>Enter the name of the head of household on the first line of the household roster and write in the relationship column code 1 that refers to </a:t>
            </a:r>
            <a:r>
              <a:rPr lang="en-GB" sz="1600" b="1" i="1" dirty="0"/>
              <a:t>“Head”</a:t>
            </a:r>
            <a:r>
              <a:rPr lang="en-GB" sz="1600" b="1" dirty="0"/>
              <a:t>. </a:t>
            </a:r>
            <a:r>
              <a:rPr lang="en-GB" sz="1600" dirty="0"/>
              <a:t>Then relate all other relationships to this person.  </a:t>
            </a:r>
          </a:p>
          <a:p>
            <a:r>
              <a:rPr lang="en-GB" sz="1600" dirty="0"/>
              <a:t> </a:t>
            </a:r>
          </a:p>
          <a:p>
            <a:pPr lvl="1"/>
            <a:r>
              <a:rPr lang="en-GB" sz="1400" dirty="0"/>
              <a:t>Make sure that the blood relationships specified are true biological relationships.  A son must mean the head's own true son and not his brother's son, etc.  </a:t>
            </a:r>
          </a:p>
          <a:p>
            <a:pPr lvl="1"/>
            <a:r>
              <a:rPr lang="en-GB" sz="1400" dirty="0" smtClean="0"/>
              <a:t>Record </a:t>
            </a:r>
            <a:r>
              <a:rPr lang="en-GB" sz="1400" dirty="0"/>
              <a:t>how the person listed is related to the head of the household. </a:t>
            </a:r>
            <a:r>
              <a:rPr lang="en-GB" sz="1400" b="1" dirty="0" smtClean="0"/>
              <a:t>If </a:t>
            </a:r>
            <a:r>
              <a:rPr lang="en-GB" sz="1400" b="1" dirty="0"/>
              <a:t>the respondent is not the head of the household, make sure that you record the relationship of each person to the household head, </a:t>
            </a:r>
            <a:r>
              <a:rPr lang="en-GB" sz="1400" b="1" u="sng" dirty="0"/>
              <a:t>not</a:t>
            </a:r>
            <a:r>
              <a:rPr lang="en-GB" sz="1400" b="1" dirty="0"/>
              <a:t> the relationship to the respondent. </a:t>
            </a:r>
            <a:endParaRPr lang="en-GB" sz="1400" dirty="0"/>
          </a:p>
        </p:txBody>
      </p:sp>
    </p:spTree>
    <p:extLst>
      <p:ext uri="{BB962C8B-B14F-4D97-AF65-F5344CB8AC3E}">
        <p14:creationId xmlns:p14="http://schemas.microsoft.com/office/powerpoint/2010/main" val="8280046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Methodology</a:t>
            </a:r>
            <a:endParaRPr lang="en-GB" dirty="0"/>
          </a:p>
        </p:txBody>
      </p:sp>
      <p:sp>
        <p:nvSpPr>
          <p:cNvPr id="3" name="Content Placeholder 2"/>
          <p:cNvSpPr>
            <a:spLocks noGrp="1"/>
          </p:cNvSpPr>
          <p:nvPr>
            <p:ph idx="1"/>
          </p:nvPr>
        </p:nvSpPr>
        <p:spPr>
          <a:xfrm>
            <a:off x="628650" y="1484784"/>
            <a:ext cx="7886700" cy="4351338"/>
          </a:xfrm>
        </p:spPr>
        <p:txBody>
          <a:bodyPr/>
          <a:lstStyle/>
          <a:p>
            <a:pPr marL="0" indent="0">
              <a:buNone/>
            </a:pPr>
            <a:r>
              <a:rPr lang="en-GB" sz="2800" b="1" dirty="0" smtClean="0"/>
              <a:t>Topics </a:t>
            </a:r>
            <a:r>
              <a:rPr lang="en-GB" sz="2800" b="1" dirty="0"/>
              <a:t>covered and data items</a:t>
            </a:r>
            <a:endParaRPr lang="en-GB" sz="2800" dirty="0"/>
          </a:p>
          <a:p>
            <a:endParaRPr lang="en-GB" sz="1800" dirty="0" smtClean="0"/>
          </a:p>
          <a:p>
            <a:r>
              <a:rPr lang="en-GB" sz="1800" dirty="0" smtClean="0"/>
              <a:t>AGRIS </a:t>
            </a:r>
            <a:r>
              <a:rPr lang="en-GB" sz="1800" dirty="0"/>
              <a:t>complements the census of agriculture</a:t>
            </a:r>
          </a:p>
          <a:p>
            <a:r>
              <a:rPr lang="en-US" sz="1800" dirty="0"/>
              <a:t>AGRIS covers technical, economic, environmental and social dimensions of agricultural holdings</a:t>
            </a:r>
            <a:endParaRPr lang="en-GB" sz="1800" dirty="0"/>
          </a:p>
          <a:p>
            <a:r>
              <a:rPr lang="en-GB" sz="1800" dirty="0"/>
              <a:t>AGRIS collects sex-disaggregated data on key topics:</a:t>
            </a:r>
          </a:p>
          <a:p>
            <a:pPr lvl="1"/>
            <a:r>
              <a:rPr lang="en-GB" sz="1800" dirty="0"/>
              <a:t>to identify male / female headed holdings</a:t>
            </a:r>
          </a:p>
          <a:p>
            <a:pPr lvl="1"/>
            <a:r>
              <a:rPr lang="en-GB" sz="1800" dirty="0"/>
              <a:t>to assess women's contribution to agriculture:</a:t>
            </a:r>
          </a:p>
          <a:p>
            <a:pPr lvl="2"/>
            <a:r>
              <a:rPr lang="en-GB" sz="1800" dirty="0"/>
              <a:t>labour </a:t>
            </a:r>
          </a:p>
          <a:p>
            <a:pPr lvl="2"/>
            <a:r>
              <a:rPr lang="en-GB" sz="1800" dirty="0"/>
              <a:t>access to and control of productive assets, resources and services</a:t>
            </a:r>
          </a:p>
          <a:p>
            <a:pPr lvl="2"/>
            <a:r>
              <a:rPr lang="en-US" sz="1800" dirty="0"/>
              <a:t>decision making</a:t>
            </a:r>
            <a:endParaRPr lang="en-GB" sz="1800" dirty="0"/>
          </a:p>
          <a:p>
            <a:endParaRPr lang="en-GB" sz="2400" dirty="0"/>
          </a:p>
        </p:txBody>
      </p:sp>
    </p:spTree>
    <p:extLst>
      <p:ext uri="{BB962C8B-B14F-4D97-AF65-F5344CB8AC3E}">
        <p14:creationId xmlns:p14="http://schemas.microsoft.com/office/powerpoint/2010/main" val="1940010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pPr marL="0" indent="0">
              <a:buNone/>
            </a:pPr>
            <a:r>
              <a:rPr lang="en-US" sz="1600" b="1" dirty="0"/>
              <a:t>Q04f. How old was [NAME] on his/her last birthday</a:t>
            </a:r>
            <a:endParaRPr lang="en-GB" sz="1600" dirty="0"/>
          </a:p>
          <a:p>
            <a:r>
              <a:rPr lang="en-GB" sz="1600" dirty="0"/>
              <a:t>This is the time interval between birth date and the enumeration date expressed in complete years. </a:t>
            </a:r>
            <a:endParaRPr lang="en-GB" sz="1600" dirty="0" smtClean="0"/>
          </a:p>
          <a:p>
            <a:pPr lvl="1"/>
            <a:r>
              <a:rPr lang="en-GB" sz="1200" dirty="0" smtClean="0"/>
              <a:t>A </a:t>
            </a:r>
            <a:r>
              <a:rPr lang="en-GB" sz="1200" dirty="0"/>
              <a:t>person who, for example, is 25 years and 11 months is recorded as 25, while an infant under one year of age is recorded as </a:t>
            </a:r>
            <a:r>
              <a:rPr lang="en-GB" sz="1200" dirty="0" smtClean="0"/>
              <a:t>00</a:t>
            </a:r>
          </a:p>
          <a:p>
            <a:pPr marL="0" indent="0">
              <a:buNone/>
            </a:pPr>
            <a:r>
              <a:rPr lang="en-US" sz="1600" b="1" dirty="0"/>
              <a:t>Q04g. What is [NAME]'s marital status?</a:t>
            </a:r>
            <a:endParaRPr lang="en-GB" sz="1600" dirty="0"/>
          </a:p>
          <a:p>
            <a:r>
              <a:rPr lang="en-GB" sz="1600" dirty="0"/>
              <a:t>This question is to be asked of persons who are </a:t>
            </a:r>
            <a:r>
              <a:rPr lang="en-GB" sz="1600" u="sng" dirty="0"/>
              <a:t>12 years or older</a:t>
            </a:r>
            <a:r>
              <a:rPr lang="en-GB" sz="1600" dirty="0"/>
              <a:t>. </a:t>
            </a:r>
            <a:endParaRPr lang="en-GB" sz="1600" dirty="0" smtClean="0"/>
          </a:p>
          <a:p>
            <a:pPr lvl="1"/>
            <a:r>
              <a:rPr lang="en-GB" sz="1200" dirty="0" smtClean="0"/>
              <a:t>The </a:t>
            </a:r>
            <a:r>
              <a:rPr lang="en-GB" sz="1200" dirty="0"/>
              <a:t>answer that is given must refer to the respondent’s marital status as </a:t>
            </a:r>
            <a:r>
              <a:rPr lang="en-GB" sz="1200" b="1" dirty="0"/>
              <a:t>at the time of conducting the interview</a:t>
            </a:r>
            <a:r>
              <a:rPr lang="en-GB" sz="1200" dirty="0"/>
              <a:t>. </a:t>
            </a:r>
          </a:p>
          <a:p>
            <a:r>
              <a:rPr lang="en-GB" sz="1600" b="1" i="1" dirty="0" smtClean="0"/>
              <a:t>Married</a:t>
            </a:r>
            <a:r>
              <a:rPr lang="en-GB" sz="1600" dirty="0" smtClean="0"/>
              <a:t> </a:t>
            </a:r>
            <a:r>
              <a:rPr lang="en-GB" sz="1600" dirty="0"/>
              <a:t>- This refers to marriage partners whether they were staying in the same house or not.  “Married” includes persons in all types of marriages e.g. Ordinance (court, church), Customary and Islamic. Occasionally, you may come across a respondent who has been divorced or widowed before his or her present marriage.  You must treat such a person as married.</a:t>
            </a:r>
          </a:p>
          <a:p>
            <a:r>
              <a:rPr lang="en-GB" sz="1600" dirty="0"/>
              <a:t> </a:t>
            </a:r>
          </a:p>
        </p:txBody>
      </p:sp>
    </p:spTree>
    <p:extLst>
      <p:ext uri="{BB962C8B-B14F-4D97-AF65-F5344CB8AC3E}">
        <p14:creationId xmlns:p14="http://schemas.microsoft.com/office/powerpoint/2010/main" val="27694278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r>
              <a:rPr lang="en-GB" sz="1600" b="1" i="1" dirty="0" smtClean="0"/>
              <a:t>Consensual </a:t>
            </a:r>
            <a:r>
              <a:rPr lang="en-GB" sz="1600" b="1" i="1" dirty="0"/>
              <a:t>union/Living together</a:t>
            </a:r>
            <a:r>
              <a:rPr lang="en-GB" sz="1600" dirty="0"/>
              <a:t> – It is a relationship contracted by two adults who are living together without civil or traditional recognition.</a:t>
            </a:r>
          </a:p>
          <a:p>
            <a:endParaRPr lang="en-GB" sz="1600" b="1" i="1" dirty="0" smtClean="0"/>
          </a:p>
          <a:p>
            <a:r>
              <a:rPr lang="en-GB" sz="1600" b="1" i="1" dirty="0" smtClean="0"/>
              <a:t>Separated</a:t>
            </a:r>
            <a:r>
              <a:rPr lang="en-GB" sz="1600" dirty="0" smtClean="0"/>
              <a:t> </a:t>
            </a:r>
            <a:r>
              <a:rPr lang="en-GB" sz="1600" dirty="0"/>
              <a:t>– It refers to all persons who because of a dispute or other reasons are no longer staying as "married partners" but whose marriage has </a:t>
            </a:r>
            <a:r>
              <a:rPr lang="en-GB" sz="1600" u="sng" dirty="0"/>
              <a:t>not been declared customarily or legally dissolved</a:t>
            </a:r>
            <a:r>
              <a:rPr lang="en-GB" sz="1600" dirty="0"/>
              <a:t>.  </a:t>
            </a:r>
            <a:endParaRPr lang="en-GB" sz="1600" dirty="0" smtClean="0"/>
          </a:p>
          <a:p>
            <a:pPr lvl="1"/>
            <a:r>
              <a:rPr lang="en-GB" sz="1200" dirty="0" smtClean="0"/>
              <a:t>Note </a:t>
            </a:r>
            <a:r>
              <a:rPr lang="en-GB" sz="1200" dirty="0"/>
              <a:t>that the fact that the two married partners are not staying in the same house does not necessarily mean that the two are separated.  Normally, a "Separated" person has his/her case before the "elders of one of the families" or before a law court.  A separation need not lead to a divorce.</a:t>
            </a:r>
          </a:p>
          <a:p>
            <a:endParaRPr lang="en-GB" sz="1600" b="1" i="1" dirty="0" smtClean="0"/>
          </a:p>
          <a:p>
            <a:r>
              <a:rPr lang="en-GB" sz="1600" b="1" i="1" dirty="0" smtClean="0"/>
              <a:t>Divorced</a:t>
            </a:r>
            <a:r>
              <a:rPr lang="en-GB" sz="1600" dirty="0" smtClean="0"/>
              <a:t> </a:t>
            </a:r>
            <a:r>
              <a:rPr lang="en-GB" sz="1600" dirty="0"/>
              <a:t>– It refers to persons who at the reference time have had their marriage formally annulled - either in court or by custom and have not remarried.</a:t>
            </a:r>
          </a:p>
          <a:p>
            <a:pPr marL="0" indent="0">
              <a:buNone/>
            </a:pPr>
            <a:endParaRPr lang="en-GB" sz="1600" dirty="0" smtClean="0"/>
          </a:p>
          <a:p>
            <a:r>
              <a:rPr lang="en-GB" sz="1600" dirty="0"/>
              <a:t> </a:t>
            </a:r>
            <a:r>
              <a:rPr lang="en-GB" sz="1600" b="1" i="1" dirty="0" smtClean="0"/>
              <a:t>Widowed</a:t>
            </a:r>
            <a:r>
              <a:rPr lang="en-GB" sz="1600" b="1" dirty="0" smtClean="0"/>
              <a:t> </a:t>
            </a:r>
            <a:r>
              <a:rPr lang="en-GB" sz="1600" b="1" dirty="0"/>
              <a:t>–</a:t>
            </a:r>
            <a:r>
              <a:rPr lang="en-GB" sz="1600" dirty="0"/>
              <a:t> These are persons who at the reference time had lost their marriage partners through death and had not remarried.</a:t>
            </a:r>
          </a:p>
          <a:p>
            <a:pPr marL="0" indent="0">
              <a:buNone/>
            </a:pPr>
            <a:r>
              <a:rPr lang="en-GB" sz="1600" dirty="0"/>
              <a:t> </a:t>
            </a:r>
            <a:endParaRPr lang="en-GB" sz="1600" dirty="0" smtClean="0"/>
          </a:p>
          <a:p>
            <a:r>
              <a:rPr lang="en-GB" sz="1600" b="1" i="1" dirty="0" smtClean="0"/>
              <a:t>Never </a:t>
            </a:r>
            <a:r>
              <a:rPr lang="en-GB" sz="1600" b="1" i="1" dirty="0"/>
              <a:t>Married</a:t>
            </a:r>
            <a:r>
              <a:rPr lang="en-GB" sz="1600" b="1" u="sng" dirty="0"/>
              <a:t> </a:t>
            </a:r>
            <a:r>
              <a:rPr lang="en-GB" sz="1600" dirty="0"/>
              <a:t>– This refers to persons who have never been married.</a:t>
            </a:r>
          </a:p>
          <a:p>
            <a:endParaRPr lang="en-GB" sz="1600" dirty="0"/>
          </a:p>
        </p:txBody>
      </p:sp>
    </p:spTree>
    <p:extLst>
      <p:ext uri="{BB962C8B-B14F-4D97-AF65-F5344CB8AC3E}">
        <p14:creationId xmlns:p14="http://schemas.microsoft.com/office/powerpoint/2010/main" val="32269103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pPr marL="0" indent="0">
              <a:buNone/>
            </a:pPr>
            <a:endParaRPr lang="en-US" sz="1600" b="1" dirty="0" smtClean="0"/>
          </a:p>
          <a:p>
            <a:pPr marL="0" indent="0">
              <a:buNone/>
            </a:pPr>
            <a:r>
              <a:rPr lang="en-US" sz="1600" b="1" dirty="0" smtClean="0"/>
              <a:t>Q04h</a:t>
            </a:r>
            <a:r>
              <a:rPr lang="en-US" sz="1600" b="1" dirty="0"/>
              <a:t>. What is [NAME]'s highest level of education attained?</a:t>
            </a:r>
            <a:endParaRPr lang="en-GB" sz="1600" dirty="0"/>
          </a:p>
          <a:p>
            <a:r>
              <a:rPr lang="en-GB" sz="1600" dirty="0"/>
              <a:t>This question seeks to elicit information on the highest level of </a:t>
            </a:r>
            <a:r>
              <a:rPr lang="en-GB" sz="1600" b="1" dirty="0"/>
              <a:t>formal school</a:t>
            </a:r>
            <a:r>
              <a:rPr lang="en-GB" sz="1600" dirty="0"/>
              <a:t> respondent attended or is attending. </a:t>
            </a:r>
            <a:endParaRPr lang="en-GB" sz="1600" dirty="0" smtClean="0"/>
          </a:p>
          <a:p>
            <a:pPr lvl="1"/>
            <a:r>
              <a:rPr lang="en-GB" sz="1600" dirty="0"/>
              <a:t>This question is asked for members of age three or more </a:t>
            </a:r>
          </a:p>
          <a:p>
            <a:pPr lvl="1"/>
            <a:r>
              <a:rPr lang="en-GB" sz="1600" dirty="0"/>
              <a:t>Note that the interest here is to find the highest level of formal school respondent ever attended or attending and NOT completed.  </a:t>
            </a:r>
          </a:p>
          <a:p>
            <a:pPr lvl="1"/>
            <a:r>
              <a:rPr lang="en-GB" sz="1600" dirty="0"/>
              <a:t>If a respondent dropped out of school at a level it means he/she has attended that level.  </a:t>
            </a:r>
          </a:p>
          <a:p>
            <a:pPr lvl="1"/>
            <a:r>
              <a:rPr lang="en-GB" sz="1600" dirty="0"/>
              <a:t>Also note that first degree includes undergraduates who are still in the Universities and Polytechnics and those who attended university but dropped out before completing the bachelor degree in addition to those who have completed their bachelor degree. </a:t>
            </a:r>
          </a:p>
          <a:p>
            <a:pPr lvl="1"/>
            <a:r>
              <a:rPr lang="en-GB" sz="1600" dirty="0" smtClean="0"/>
              <a:t>Similarly</a:t>
            </a:r>
            <a:r>
              <a:rPr lang="en-GB" sz="1600" dirty="0"/>
              <a:t>, the Post Graduate category includes </a:t>
            </a:r>
            <a:r>
              <a:rPr lang="en-GB" sz="1600" b="1" dirty="0"/>
              <a:t>those who have completed post graduate diploma, masters’ degree and PhD</a:t>
            </a:r>
            <a:r>
              <a:rPr lang="en-GB" sz="1600" dirty="0"/>
              <a:t>.  </a:t>
            </a:r>
            <a:endParaRPr lang="en-GB" sz="1600" dirty="0" smtClean="0"/>
          </a:p>
          <a:p>
            <a:pPr lvl="1"/>
            <a:r>
              <a:rPr lang="en-GB" sz="1600" dirty="0" smtClean="0"/>
              <a:t>It </a:t>
            </a:r>
            <a:r>
              <a:rPr lang="en-GB" sz="1600" dirty="0"/>
              <a:t>also includes </a:t>
            </a:r>
            <a:r>
              <a:rPr lang="en-GB" sz="1600" b="1" dirty="0"/>
              <a:t>those who are currently doing a postgraduate course</a:t>
            </a:r>
            <a:r>
              <a:rPr lang="en-GB" sz="1600" dirty="0"/>
              <a:t> and those who </a:t>
            </a:r>
            <a:r>
              <a:rPr lang="en-GB" sz="1600" b="1" dirty="0"/>
              <a:t>started post graduate course but dropped out before completion</a:t>
            </a:r>
            <a:r>
              <a:rPr lang="en-GB" sz="1600" dirty="0"/>
              <a:t>.</a:t>
            </a:r>
          </a:p>
          <a:p>
            <a:pPr marL="0" indent="0">
              <a:buNone/>
            </a:pPr>
            <a:r>
              <a:rPr lang="en-GB" sz="1600" dirty="0"/>
              <a:t> </a:t>
            </a:r>
          </a:p>
        </p:txBody>
      </p:sp>
    </p:spTree>
    <p:extLst>
      <p:ext uri="{BB962C8B-B14F-4D97-AF65-F5344CB8AC3E}">
        <p14:creationId xmlns:p14="http://schemas.microsoft.com/office/powerpoint/2010/main" val="13281001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6: </a:t>
            </a:r>
            <a:r>
              <a:rPr lang="en-GB" sz="2400" b="1" dirty="0"/>
              <a:t>Households of the holders and co-holders</a:t>
            </a:r>
          </a:p>
          <a:p>
            <a:pPr marL="0" indent="0">
              <a:buNone/>
            </a:pPr>
            <a:r>
              <a:rPr lang="en-US" sz="1600" b="1" dirty="0" smtClean="0"/>
              <a:t>Q04i</a:t>
            </a:r>
            <a:r>
              <a:rPr lang="en-US" sz="1600" b="1" dirty="0"/>
              <a:t>. Does [NAME] attend school during the current school year?</a:t>
            </a:r>
            <a:endParaRPr lang="en-GB" sz="1600" dirty="0"/>
          </a:p>
          <a:p>
            <a:r>
              <a:rPr lang="en-GB" sz="1600" dirty="0"/>
              <a:t>This question is for persons who are 3 years and older but less than 24 years. It seeks to find out if the respondent does attend school during the current school year.</a:t>
            </a:r>
          </a:p>
          <a:p>
            <a:pPr marL="0" indent="0">
              <a:buNone/>
            </a:pPr>
            <a:r>
              <a:rPr lang="en-GB" sz="1600" dirty="0"/>
              <a:t> </a:t>
            </a:r>
          </a:p>
          <a:p>
            <a:pPr marL="0" indent="0">
              <a:buNone/>
            </a:pPr>
            <a:r>
              <a:rPr lang="en-US" sz="1600" b="1" dirty="0"/>
              <a:t>Q04j. Has [NAME] ever received any formal training on agriculture?</a:t>
            </a:r>
            <a:endParaRPr lang="en-GB" sz="1600" dirty="0"/>
          </a:p>
          <a:p>
            <a:r>
              <a:rPr lang="en-US" sz="1600" dirty="0"/>
              <a:t>This question is for persons 15 years and older and it also seeks to find out if the respondent has ever received and formal training on agriculture.</a:t>
            </a:r>
            <a:endParaRPr lang="en-GB" sz="1600" dirty="0"/>
          </a:p>
          <a:p>
            <a:endParaRPr lang="en-GB" sz="1600" dirty="0" smtClean="0"/>
          </a:p>
          <a:p>
            <a:pPr marL="0" indent="0">
              <a:buNone/>
            </a:pPr>
            <a:r>
              <a:rPr lang="en-US" sz="1600" b="1" dirty="0" smtClean="0"/>
              <a:t>Q04k</a:t>
            </a:r>
            <a:r>
              <a:rPr lang="en-US" sz="1600" b="1" dirty="0"/>
              <a:t>. Does [NAME] participate in decisions concerning crops and livestock (what/when to plant/harvest; what to grow/raise, etc</a:t>
            </a:r>
            <a:r>
              <a:rPr lang="en-US" sz="1600" b="1" dirty="0" smtClean="0"/>
              <a:t>.)?</a:t>
            </a:r>
            <a:endParaRPr lang="en-GB" sz="1600" dirty="0" smtClean="0"/>
          </a:p>
          <a:p>
            <a:endParaRPr lang="en-GB" sz="1600" dirty="0"/>
          </a:p>
          <a:p>
            <a:r>
              <a:rPr lang="en-US" sz="1600" dirty="0" smtClean="0"/>
              <a:t>This </a:t>
            </a:r>
            <a:r>
              <a:rPr lang="en-US" sz="1600" dirty="0"/>
              <a:t>question is for persons age 15 years and older and it is about whether the respondent participates in decisions concerning crops and livestock production i.e. what/when to plant/harvest as well as what to grow or raise. </a:t>
            </a:r>
            <a:endParaRPr lang="en-GB" sz="1600" dirty="0"/>
          </a:p>
        </p:txBody>
      </p:sp>
    </p:spTree>
    <p:extLst>
      <p:ext uri="{BB962C8B-B14F-4D97-AF65-F5344CB8AC3E}">
        <p14:creationId xmlns:p14="http://schemas.microsoft.com/office/powerpoint/2010/main" val="39605643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752" y="476672"/>
            <a:ext cx="8229600" cy="850106"/>
          </a:xfrm>
        </p:spPr>
        <p:txBody>
          <a:bodyPr/>
          <a:lstStyle/>
          <a:p>
            <a:r>
              <a:rPr lang="en-US" sz="3600" b="1" dirty="0">
                <a:effectLst>
                  <a:outerShdw blurRad="38100" dist="38100" dir="2700000" algn="tl">
                    <a:srgbClr val="000000">
                      <a:alpha val="43137"/>
                    </a:srgbClr>
                  </a:outerShdw>
                </a:effectLst>
              </a:rPr>
              <a:t>Core + LABOUR Module</a:t>
            </a:r>
          </a:p>
        </p:txBody>
      </p:sp>
      <p:sp>
        <p:nvSpPr>
          <p:cNvPr id="3" name="Content Placeholder 2"/>
          <p:cNvSpPr>
            <a:spLocks noGrp="1"/>
          </p:cNvSpPr>
          <p:nvPr>
            <p:ph idx="1"/>
          </p:nvPr>
        </p:nvSpPr>
        <p:spPr>
          <a:xfrm>
            <a:off x="337392" y="1423088"/>
            <a:ext cx="8640960" cy="4814224"/>
          </a:xfrm>
        </p:spPr>
        <p:txBody>
          <a:bodyPr>
            <a:noAutofit/>
          </a:bodyPr>
          <a:lstStyle/>
          <a:p>
            <a:pPr marL="114300" lvl="1" indent="0" algn="ctr">
              <a:buNone/>
            </a:pPr>
            <a:r>
              <a:rPr lang="en-GB" sz="2400" b="1" dirty="0"/>
              <a:t>Section </a:t>
            </a:r>
            <a:r>
              <a:rPr lang="en-GB" sz="2400" b="1" dirty="0" smtClean="0"/>
              <a:t>7: Overview of the Agricultural Holding </a:t>
            </a:r>
          </a:p>
          <a:p>
            <a:pPr marL="114300" lvl="1" indent="0" algn="ctr">
              <a:buNone/>
            </a:pPr>
            <a:r>
              <a:rPr lang="en-US" sz="2400" b="1" dirty="0" smtClean="0"/>
              <a:t>Section 7: Part 7.1 Activities of the Agricultural Holding</a:t>
            </a:r>
            <a:endParaRPr lang="en-GB" sz="2400" b="1" dirty="0"/>
          </a:p>
          <a:p>
            <a:pPr marL="114300" lvl="1" indent="0">
              <a:buNone/>
            </a:pPr>
            <a:r>
              <a:rPr lang="en-CA" sz="1600" dirty="0" smtClean="0"/>
              <a:t>Agricultural </a:t>
            </a:r>
            <a:r>
              <a:rPr lang="en-CA" sz="1600" dirty="0"/>
              <a:t>activities on the holding are a</a:t>
            </a:r>
            <a:r>
              <a:rPr lang="en-CA" sz="1600" dirty="0" smtClean="0"/>
              <a:t>ctivities </a:t>
            </a:r>
            <a:r>
              <a:rPr lang="en-CA" sz="1600" dirty="0"/>
              <a:t>that are directly related to the production of primary agricultural products.  Examples are:</a:t>
            </a:r>
            <a:endParaRPr lang="en-US" sz="1600" dirty="0"/>
          </a:p>
          <a:p>
            <a:r>
              <a:rPr lang="en-CA" sz="1600" i="1" dirty="0"/>
              <a:t>Crop-related activities:</a:t>
            </a:r>
            <a:endParaRPr lang="en-US" sz="1600" dirty="0"/>
          </a:p>
          <a:p>
            <a:pPr lvl="1"/>
            <a:r>
              <a:rPr lang="en-CA" sz="1600" dirty="0"/>
              <a:t>land clearing, </a:t>
            </a:r>
            <a:endParaRPr lang="en-US" sz="1600" dirty="0"/>
          </a:p>
          <a:p>
            <a:pPr lvl="1"/>
            <a:r>
              <a:rPr lang="en-CA" sz="1600" dirty="0"/>
              <a:t>ploughing, </a:t>
            </a:r>
            <a:endParaRPr lang="en-US" sz="1600" dirty="0"/>
          </a:p>
          <a:p>
            <a:pPr lvl="1"/>
            <a:r>
              <a:rPr lang="en-CA" sz="1600" dirty="0"/>
              <a:t>sowing/planting, </a:t>
            </a:r>
            <a:endParaRPr lang="en-US" sz="1600" dirty="0"/>
          </a:p>
          <a:p>
            <a:pPr lvl="1"/>
            <a:r>
              <a:rPr lang="en-CA" sz="1600" dirty="0"/>
              <a:t>pest control, </a:t>
            </a:r>
            <a:endParaRPr lang="en-US" sz="1600" dirty="0"/>
          </a:p>
          <a:p>
            <a:pPr lvl="1"/>
            <a:r>
              <a:rPr lang="en-CA" sz="1600" dirty="0"/>
              <a:t>weed control, </a:t>
            </a:r>
            <a:endParaRPr lang="en-US" sz="1600" dirty="0"/>
          </a:p>
          <a:p>
            <a:pPr lvl="1"/>
            <a:r>
              <a:rPr lang="en-CA" sz="1600" dirty="0"/>
              <a:t>harvesting (including collecting fruits), </a:t>
            </a:r>
            <a:endParaRPr lang="en-US" sz="1600" dirty="0"/>
          </a:p>
          <a:p>
            <a:pPr lvl="1"/>
            <a:r>
              <a:rPr lang="en-CA" sz="1600" dirty="0"/>
              <a:t>preparation of non-processed crops for primary markets </a:t>
            </a:r>
            <a:endParaRPr lang="en-US" sz="1600" dirty="0"/>
          </a:p>
          <a:p>
            <a:pPr lvl="1"/>
            <a:r>
              <a:rPr lang="en-CA" sz="2000" dirty="0"/>
              <a:t>(cleaning, trimming, grading, disinfecting, packaging, etc.) </a:t>
            </a:r>
            <a:endParaRPr lang="en-US" sz="2000" dirty="0"/>
          </a:p>
          <a:p>
            <a:pPr marL="0" indent="0" algn="just">
              <a:spcBef>
                <a:spcPts val="0"/>
              </a:spcBef>
              <a:spcAft>
                <a:spcPts val="1800"/>
              </a:spcAft>
              <a:buNone/>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32176122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r>
              <a:rPr lang="en-CA" sz="1600" i="1" dirty="0" smtClean="0"/>
              <a:t>Livestock-related </a:t>
            </a:r>
            <a:r>
              <a:rPr lang="en-CA" sz="1600" i="1" dirty="0"/>
              <a:t>activities:</a:t>
            </a:r>
            <a:endParaRPr lang="en-US" sz="1600" dirty="0"/>
          </a:p>
          <a:p>
            <a:pPr lvl="1"/>
            <a:r>
              <a:rPr lang="en-CA" sz="1600" dirty="0"/>
              <a:t>grazing, </a:t>
            </a:r>
            <a:endParaRPr lang="en-US" sz="1600" dirty="0"/>
          </a:p>
          <a:p>
            <a:pPr lvl="1"/>
            <a:r>
              <a:rPr lang="en-CA" sz="1600" dirty="0"/>
              <a:t>feeding, </a:t>
            </a:r>
            <a:endParaRPr lang="en-US" sz="1600" dirty="0"/>
          </a:p>
          <a:p>
            <a:pPr lvl="1"/>
            <a:r>
              <a:rPr lang="en-CA" sz="1600" dirty="0"/>
              <a:t>shearing, </a:t>
            </a:r>
            <a:endParaRPr lang="en-US" sz="1600" dirty="0"/>
          </a:p>
          <a:p>
            <a:pPr lvl="1"/>
            <a:r>
              <a:rPr lang="en-CA" sz="1600" dirty="0"/>
              <a:t>milking, </a:t>
            </a:r>
            <a:endParaRPr lang="en-US" sz="1600" dirty="0"/>
          </a:p>
          <a:p>
            <a:pPr lvl="1"/>
            <a:r>
              <a:rPr lang="en-CA" sz="1600" dirty="0"/>
              <a:t>slaughtering, </a:t>
            </a:r>
            <a:endParaRPr lang="en-US" sz="1600" dirty="0"/>
          </a:p>
          <a:p>
            <a:pPr lvl="1"/>
            <a:r>
              <a:rPr lang="en-CA" sz="1600" dirty="0"/>
              <a:t>breeding, </a:t>
            </a:r>
            <a:endParaRPr lang="en-US" sz="1600" dirty="0"/>
          </a:p>
          <a:p>
            <a:pPr lvl="1"/>
            <a:r>
              <a:rPr lang="en-CA" sz="1600" dirty="0"/>
              <a:t>animal and veterinary care, </a:t>
            </a:r>
            <a:endParaRPr lang="en-US" sz="1600" dirty="0"/>
          </a:p>
          <a:p>
            <a:pPr lvl="1"/>
            <a:r>
              <a:rPr lang="en-CA" sz="1600" dirty="0"/>
              <a:t>preparation of non-processed animals/animal products for primary markets (cleaning, grading, disinfecting, packaging of raw milk, etc.)</a:t>
            </a:r>
            <a:endParaRPr lang="en-CA" sz="1600" b="1"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21678615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pPr lvl="0"/>
            <a:endParaRPr lang="en-US" sz="1600" i="1" dirty="0" smtClean="0"/>
          </a:p>
          <a:p>
            <a:pPr lvl="0"/>
            <a:r>
              <a:rPr lang="en-US" sz="1600" i="1" dirty="0" smtClean="0"/>
              <a:t>Land </a:t>
            </a:r>
            <a:r>
              <a:rPr lang="en-US" sz="1600" i="1" dirty="0"/>
              <a:t>clearing</a:t>
            </a:r>
            <a:r>
              <a:rPr lang="en-US" sz="1600" dirty="0"/>
              <a:t> involves the removal of vegetative cover from the land where a holder intends to cultivate new crops or rear animal</a:t>
            </a:r>
            <a:endParaRPr lang="en-GB" sz="1600" dirty="0"/>
          </a:p>
          <a:p>
            <a:pPr lvl="0"/>
            <a:endParaRPr lang="en-US" sz="1600" i="1" dirty="0" smtClean="0"/>
          </a:p>
          <a:p>
            <a:pPr lvl="0"/>
            <a:r>
              <a:rPr lang="en-US" sz="1600" i="1" dirty="0" smtClean="0"/>
              <a:t>Ploughing </a:t>
            </a:r>
            <a:r>
              <a:rPr lang="en-US" sz="1600" dirty="0"/>
              <a:t>involves the turning up of the earth of (an area of land) with a plough, especially before sowing or planting. </a:t>
            </a:r>
            <a:r>
              <a:rPr lang="en-US" sz="1600" i="1" dirty="0"/>
              <a:t>Harrowing </a:t>
            </a:r>
            <a:r>
              <a:rPr lang="en-US" sz="1600" dirty="0"/>
              <a:t>is the pulling or dragging of a piece of farming equipment over land after ploughing to break up clods and remove weeds before planting.</a:t>
            </a:r>
            <a:endParaRPr lang="en-GB" sz="1600" dirty="0"/>
          </a:p>
          <a:p>
            <a:pPr lvl="0"/>
            <a:endParaRPr lang="en-US" sz="1600" dirty="0" smtClean="0"/>
          </a:p>
          <a:p>
            <a:pPr lvl="0"/>
            <a:r>
              <a:rPr lang="en-US" sz="1600" dirty="0" smtClean="0"/>
              <a:t>Sowing </a:t>
            </a:r>
            <a:r>
              <a:rPr lang="en-US" sz="1600" dirty="0"/>
              <a:t>is planting of seed by scattering it on or in the earth. Planting is putting a seed, bulb, or plant in the ground so that it can grow.</a:t>
            </a:r>
            <a:endParaRPr lang="en-GB" sz="1600" dirty="0"/>
          </a:p>
          <a:p>
            <a:pPr lvl="0"/>
            <a:endParaRPr lang="en-US" sz="1600" i="1" dirty="0" smtClean="0"/>
          </a:p>
          <a:p>
            <a:pPr lvl="0"/>
            <a:r>
              <a:rPr lang="en-US" sz="1600" i="1" dirty="0" smtClean="0"/>
              <a:t>Irrigation</a:t>
            </a:r>
            <a:r>
              <a:rPr lang="en-US" sz="1600" dirty="0" smtClean="0"/>
              <a:t> </a:t>
            </a:r>
            <a:r>
              <a:rPr lang="en-US" sz="1600" dirty="0"/>
              <a:t>is the supply of water to land or crops to help growth, typically by means of channels.</a:t>
            </a:r>
            <a:endParaRPr lang="en-GB" sz="1600" dirty="0"/>
          </a:p>
          <a:p>
            <a:r>
              <a:rPr lang="en-US" sz="1600" dirty="0"/>
              <a:t>Pests are unwanted plants, animals, insects, germs or other organisms that interfere with human activity. </a:t>
            </a: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31945788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pPr lvl="0"/>
            <a:endParaRPr lang="en-US" sz="1600" i="1" dirty="0" smtClean="0"/>
          </a:p>
          <a:p>
            <a:pPr lvl="0"/>
            <a:r>
              <a:rPr lang="en-US" sz="1600" i="1" dirty="0" smtClean="0"/>
              <a:t>Weed </a:t>
            </a:r>
            <a:r>
              <a:rPr lang="en-US" sz="1600" i="1" dirty="0"/>
              <a:t>control is the botanical component of pest control, which attempts to</a:t>
            </a:r>
            <a:r>
              <a:rPr lang="en-US" sz="1600" dirty="0"/>
              <a:t> stop weeds, especially noxious or injurious weeds, from competing with desired flora and fauna, this includes domesticated plants and livestock, and in natural settings, it includes stopping non local species competing with native, local, </a:t>
            </a:r>
            <a:r>
              <a:rPr lang="en-US" sz="1600" dirty="0" smtClean="0"/>
              <a:t>species</a:t>
            </a:r>
          </a:p>
          <a:p>
            <a:endParaRPr lang="en-US" sz="1600" i="1" dirty="0" smtClean="0"/>
          </a:p>
          <a:p>
            <a:r>
              <a:rPr lang="en-US" sz="1600" i="1" dirty="0" smtClean="0"/>
              <a:t>Fertilizers </a:t>
            </a:r>
            <a:r>
              <a:rPr lang="en-US" sz="1600" i="1" dirty="0"/>
              <a:t>application methods include the following:</a:t>
            </a:r>
            <a:endParaRPr lang="en-GB" sz="1600" i="1" dirty="0"/>
          </a:p>
          <a:p>
            <a:pPr lvl="1"/>
            <a:r>
              <a:rPr lang="en-US" sz="1400" i="1" dirty="0"/>
              <a:t>Broadcasting: Even and uniform spreading of manure or fertilizers by hand over the entire surface of field while cultivation or after the seed is sown in standing crop, termed as broad casting.</a:t>
            </a:r>
            <a:endParaRPr lang="en-GB" sz="1400" i="1" dirty="0"/>
          </a:p>
          <a:p>
            <a:pPr lvl="1"/>
            <a:r>
              <a:rPr lang="en-US" sz="1400" i="1" dirty="0" smtClean="0"/>
              <a:t>Placement</a:t>
            </a:r>
            <a:r>
              <a:rPr lang="en-US" sz="1400" i="1" dirty="0"/>
              <a:t>: In this, the fertilizers are placed in the soil irrespective of the position of seed, seedling or growing plant before or after sowing of the crops.</a:t>
            </a:r>
            <a:endParaRPr lang="en-GB" sz="1400" i="1" dirty="0"/>
          </a:p>
          <a:p>
            <a:pPr lvl="1"/>
            <a:r>
              <a:rPr lang="en-US" sz="1400" i="1" dirty="0"/>
              <a:t>Localized placement: It refers to the application of fertilizers into the soil close to the seed or plant. It is usually employed when relatively small quantities of fertilizers are to be applied. </a:t>
            </a:r>
            <a:endParaRPr lang="en-GB" sz="1400" i="1" dirty="0"/>
          </a:p>
          <a:p>
            <a:endParaRPr lang="en-GB" sz="1600" i="1" dirty="0"/>
          </a:p>
          <a:p>
            <a:pPr lvl="0"/>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157043482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endParaRPr lang="en-US" sz="1600" i="1" dirty="0" smtClean="0"/>
          </a:p>
          <a:p>
            <a:r>
              <a:rPr lang="en-US" sz="1600" i="1" dirty="0" smtClean="0"/>
              <a:t>Harvesting </a:t>
            </a:r>
            <a:r>
              <a:rPr lang="en-US" sz="1600" i="1" dirty="0"/>
              <a:t>is the process of gathering a ripe or mature crop from the fields.  Closely related is Reaping, which is the cutting of grain or pulse for harvest, typically using a scythe, sickle, or reaper. </a:t>
            </a:r>
            <a:endParaRPr lang="en-GB" sz="1600" i="1" dirty="0"/>
          </a:p>
          <a:p>
            <a:endParaRPr lang="en-US" sz="1600" i="1" dirty="0" smtClean="0"/>
          </a:p>
          <a:p>
            <a:r>
              <a:rPr lang="en-US" sz="1600" i="1" dirty="0" smtClean="0"/>
              <a:t>Preparation </a:t>
            </a:r>
            <a:r>
              <a:rPr lang="en-US" sz="1600" i="1" dirty="0"/>
              <a:t>of non-processed crops for primary markets involves cleaning, trimming, grading, disinfecting, packaging, etc.) </a:t>
            </a:r>
            <a:endParaRPr lang="en-GB" sz="1600" i="1" dirty="0"/>
          </a:p>
          <a:p>
            <a:endParaRPr lang="en-US" sz="1600" i="1" dirty="0" smtClean="0"/>
          </a:p>
          <a:p>
            <a:r>
              <a:rPr lang="en-US" sz="1600" i="1" dirty="0" smtClean="0"/>
              <a:t>Grazing </a:t>
            </a:r>
            <a:r>
              <a:rPr lang="en-US" sz="1600" i="1" dirty="0"/>
              <a:t>is a type of feeding, in which herbivore animals feeds on plants.</a:t>
            </a:r>
            <a:endParaRPr lang="en-GB" sz="1600" i="1" dirty="0"/>
          </a:p>
          <a:p>
            <a:endParaRPr lang="en-US" sz="1600" i="1" dirty="0" smtClean="0"/>
          </a:p>
          <a:p>
            <a:r>
              <a:rPr lang="en-US" sz="1600" i="1" dirty="0" smtClean="0"/>
              <a:t>Feeding</a:t>
            </a:r>
            <a:r>
              <a:rPr lang="en-GB" sz="1600" i="1" dirty="0" smtClean="0"/>
              <a:t> </a:t>
            </a:r>
            <a:r>
              <a:rPr lang="en-GB" sz="1600" i="1" dirty="0"/>
              <a:t>is the process by which organisms, typically </a:t>
            </a:r>
            <a:r>
              <a:rPr lang="en-GB" sz="1600" i="1" dirty="0">
                <a:hlinkClick r:id="rId3" tooltip="Animal"/>
              </a:rPr>
              <a:t>animals</a:t>
            </a:r>
            <a:r>
              <a:rPr lang="en-GB" sz="1600" i="1" dirty="0"/>
              <a:t>, obtain </a:t>
            </a:r>
            <a:r>
              <a:rPr lang="en-GB" sz="1600" i="1" dirty="0">
                <a:hlinkClick r:id="rId4" tooltip="Food"/>
              </a:rPr>
              <a:t>food</a:t>
            </a:r>
            <a:r>
              <a:rPr lang="en-GB" sz="1600" i="1" dirty="0"/>
              <a:t>. </a:t>
            </a:r>
          </a:p>
          <a:p>
            <a:pPr lvl="0"/>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25411453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endParaRPr lang="en-GB" sz="1600" i="1" dirty="0" smtClean="0"/>
          </a:p>
          <a:p>
            <a:r>
              <a:rPr lang="en-GB" sz="1600" i="1" dirty="0" smtClean="0"/>
              <a:t>Watering</a:t>
            </a:r>
            <a:r>
              <a:rPr lang="en-US" sz="1600" i="1" dirty="0" smtClean="0"/>
              <a:t> </a:t>
            </a:r>
            <a:r>
              <a:rPr lang="en-US" sz="1600" i="1" dirty="0"/>
              <a:t>is the application of hand-controlled amounts of water to plants at needed intervals with a can to help growth of agricultural crops during periods of inadequate rainfall</a:t>
            </a:r>
            <a:r>
              <a:rPr lang="en-GB" sz="1600" i="1" dirty="0"/>
              <a:t>.</a:t>
            </a:r>
          </a:p>
          <a:p>
            <a:endParaRPr lang="en-US" sz="1600" i="1" dirty="0" smtClean="0"/>
          </a:p>
          <a:p>
            <a:r>
              <a:rPr lang="en-US" sz="1600" i="1" dirty="0" smtClean="0"/>
              <a:t>Shearing </a:t>
            </a:r>
            <a:r>
              <a:rPr lang="en-US" sz="1600" i="1" dirty="0"/>
              <a:t>is the cutting of the wool off (a sheep or other animal).</a:t>
            </a:r>
            <a:endParaRPr lang="en-GB" sz="1600" i="1" dirty="0"/>
          </a:p>
          <a:p>
            <a:endParaRPr lang="en-US" sz="1600" i="1" dirty="0" smtClean="0"/>
          </a:p>
          <a:p>
            <a:r>
              <a:rPr lang="en-US" sz="1600" i="1" dirty="0" smtClean="0"/>
              <a:t>Milking </a:t>
            </a:r>
            <a:r>
              <a:rPr lang="en-US" sz="1600" i="1" dirty="0"/>
              <a:t>is the drawing of milk from a cow or other animals either by hand or mechanically.</a:t>
            </a:r>
            <a:endParaRPr lang="en-GB" sz="1600" i="1" dirty="0"/>
          </a:p>
          <a:p>
            <a:endParaRPr lang="en-US" sz="1600" i="1" dirty="0" smtClean="0"/>
          </a:p>
          <a:p>
            <a:r>
              <a:rPr lang="en-US" sz="1600" i="1" dirty="0" smtClean="0"/>
              <a:t>Slaughtering </a:t>
            </a:r>
            <a:r>
              <a:rPr lang="en-US" sz="1600" i="1" dirty="0"/>
              <a:t>is the killing of animals in a cruel or violent way, typically in large numbers.</a:t>
            </a:r>
            <a:endParaRPr lang="en-GB" sz="1600" i="1" dirty="0"/>
          </a:p>
          <a:p>
            <a:endParaRPr lang="en-US" sz="1600" i="1" dirty="0" smtClean="0"/>
          </a:p>
          <a:p>
            <a:r>
              <a:rPr lang="en-US" sz="1600" i="1" dirty="0" smtClean="0"/>
              <a:t>Breeding </a:t>
            </a:r>
            <a:r>
              <a:rPr lang="en-US" sz="1600" i="1" dirty="0"/>
              <a:t>is the mating and production of offspring by animals.</a:t>
            </a:r>
            <a:endParaRPr lang="en-GB" sz="1600" i="1" dirty="0"/>
          </a:p>
          <a:p>
            <a:endParaRPr lang="en-US" sz="1600" i="1" dirty="0" smtClean="0"/>
          </a:p>
          <a:p>
            <a:r>
              <a:rPr lang="en-US" sz="1600" i="1" dirty="0" smtClean="0"/>
              <a:t>Animal </a:t>
            </a:r>
            <a:r>
              <a:rPr lang="en-US" sz="1600" i="1" dirty="0"/>
              <a:t>and veterinary care relates to the diseases, injuries, and treatment of farm and domestic animals.</a:t>
            </a:r>
            <a:endParaRPr lang="en-GB" sz="1600" i="1" dirty="0"/>
          </a:p>
          <a:p>
            <a:pPr lvl="0"/>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29580462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Objectives</a:t>
            </a:r>
            <a:endParaRPr lang="en-GB" sz="2400" b="1" dirty="0">
              <a:effectLst>
                <a:outerShdw blurRad="38100" dist="38100" dir="2700000" algn="tl">
                  <a:srgbClr val="000000">
                    <a:alpha val="43137"/>
                  </a:srgbClr>
                </a:outerShdw>
              </a:effectLst>
            </a:endParaRPr>
          </a:p>
          <a:p>
            <a:r>
              <a:rPr lang="en-GB" sz="2200" dirty="0"/>
              <a:t>Assess the overall efficiency of </a:t>
            </a:r>
            <a:r>
              <a:rPr lang="en-GB" sz="2200" dirty="0" smtClean="0"/>
              <a:t>the </a:t>
            </a:r>
            <a:r>
              <a:rPr lang="en-GB" sz="2200" dirty="0" err="1" smtClean="0"/>
              <a:t>custumized</a:t>
            </a:r>
            <a:r>
              <a:rPr lang="en-GB" sz="2200" dirty="0" smtClean="0"/>
              <a:t> and integrated questionnaires </a:t>
            </a:r>
            <a:r>
              <a:rPr lang="en-GB" sz="2200" dirty="0"/>
              <a:t>and their feasibility: </a:t>
            </a:r>
          </a:p>
          <a:p>
            <a:pPr lvl="1"/>
            <a:r>
              <a:rPr lang="en-GB" sz="1800" dirty="0"/>
              <a:t>Length and flow</a:t>
            </a:r>
          </a:p>
          <a:p>
            <a:pPr lvl="1"/>
            <a:r>
              <a:rPr lang="en-GB" sz="1800" dirty="0"/>
              <a:t>CAPI </a:t>
            </a:r>
          </a:p>
          <a:p>
            <a:pPr lvl="1"/>
            <a:r>
              <a:rPr lang="en-GB" sz="1800" dirty="0"/>
              <a:t>Integration of core and rotating modules</a:t>
            </a:r>
            <a:endParaRPr lang="en-GB" sz="1800" dirty="0">
              <a:latin typeface="Helvetica Neue"/>
            </a:endParaRPr>
          </a:p>
          <a:p>
            <a:pPr marL="0" lvl="0" indent="0">
              <a:spcBef>
                <a:spcPts val="0"/>
              </a:spcBef>
              <a:buNone/>
            </a:pPr>
            <a:endParaRPr lang="en-GB" sz="1000" dirty="0">
              <a:latin typeface="Helvetica Neue"/>
            </a:endParaRPr>
          </a:p>
          <a:p>
            <a:pPr marL="0" lvl="0" indent="0">
              <a:spcBef>
                <a:spcPts val="0"/>
              </a:spcBef>
              <a:buNone/>
            </a:pPr>
            <a:r>
              <a:rPr lang="en-GB" sz="2400" b="1" dirty="0">
                <a:effectLst>
                  <a:outerShdw blurRad="38100" dist="38100" dir="2700000" algn="tl">
                    <a:srgbClr val="000000">
                      <a:alpha val="43137"/>
                    </a:srgbClr>
                  </a:outerShdw>
                </a:effectLst>
              </a:rPr>
              <a:t>Approach</a:t>
            </a:r>
          </a:p>
          <a:p>
            <a:pPr lvl="0"/>
            <a:r>
              <a:rPr lang="en-GB" sz="2200" dirty="0" smtClean="0"/>
              <a:t>One set of Integrated Questionnaire will be administered in each of the four selected districts (Asante </a:t>
            </a:r>
            <a:r>
              <a:rPr lang="en-GB" sz="2200" dirty="0" err="1" smtClean="0"/>
              <a:t>Akim</a:t>
            </a:r>
            <a:r>
              <a:rPr lang="en-GB" sz="2200" dirty="0" smtClean="0"/>
              <a:t>, </a:t>
            </a:r>
            <a:r>
              <a:rPr lang="en-GB" sz="2200" dirty="0" err="1" smtClean="0"/>
              <a:t>Afram</a:t>
            </a:r>
            <a:r>
              <a:rPr lang="en-GB" sz="2200" dirty="0" smtClean="0"/>
              <a:t> Plains, </a:t>
            </a:r>
            <a:r>
              <a:rPr lang="en-GB" sz="2200" dirty="0" err="1" smtClean="0"/>
              <a:t>Ahafo</a:t>
            </a:r>
            <a:r>
              <a:rPr lang="en-GB" sz="2200" dirty="0" smtClean="0"/>
              <a:t>, </a:t>
            </a:r>
            <a:r>
              <a:rPr lang="en-GB" sz="2200" dirty="0" err="1" smtClean="0"/>
              <a:t>Ejura</a:t>
            </a:r>
            <a:r>
              <a:rPr lang="en-GB" sz="2200" dirty="0" smtClean="0"/>
              <a:t> </a:t>
            </a:r>
            <a:r>
              <a:rPr lang="en-GB" sz="2200" dirty="0" err="1" smtClean="0"/>
              <a:t>Aekye</a:t>
            </a:r>
            <a:r>
              <a:rPr lang="en-GB" sz="2200" dirty="0" smtClean="0"/>
              <a:t> </a:t>
            </a:r>
            <a:r>
              <a:rPr lang="en-GB" sz="2200" dirty="0" err="1" smtClean="0"/>
              <a:t>Dumasi</a:t>
            </a:r>
            <a:r>
              <a:rPr lang="en-GB" sz="2200" dirty="0" smtClean="0"/>
              <a:t>)</a:t>
            </a:r>
            <a:endParaRPr lang="en-GB" sz="2200" dirty="0"/>
          </a:p>
          <a:p>
            <a:pPr lvl="0"/>
            <a:r>
              <a:rPr lang="en-GB" sz="2200" dirty="0"/>
              <a:t>T</a:t>
            </a:r>
            <a:r>
              <a:rPr lang="en-GB" sz="2200" dirty="0" smtClean="0"/>
              <a:t>otal </a:t>
            </a:r>
            <a:r>
              <a:rPr lang="en-GB" sz="2200" dirty="0"/>
              <a:t>of </a:t>
            </a:r>
            <a:r>
              <a:rPr lang="en-GB" sz="1800" dirty="0" smtClean="0"/>
              <a:t>451</a:t>
            </a:r>
            <a:r>
              <a:rPr lang="en-GB" sz="2200" dirty="0" smtClean="0"/>
              <a:t> </a:t>
            </a:r>
            <a:r>
              <a:rPr lang="en-GB" sz="2200" dirty="0"/>
              <a:t>holdings </a:t>
            </a:r>
            <a:r>
              <a:rPr lang="en-GB" sz="2200" dirty="0" smtClean="0"/>
              <a:t>will be interviewed (371 household sector and 80 non-household sector)</a:t>
            </a:r>
            <a:endParaRPr lang="en-GB" sz="2200" dirty="0"/>
          </a:p>
          <a:p>
            <a:pPr marL="0" lvl="0" indent="0">
              <a:spcBef>
                <a:spcPts val="0"/>
              </a:spcBef>
              <a:buNone/>
            </a:pPr>
            <a:endParaRPr lang="en-GB" sz="2200" dirty="0">
              <a:latin typeface="Helvetica Neue"/>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spTree>
    <p:extLst>
      <p:ext uri="{BB962C8B-B14F-4D97-AF65-F5344CB8AC3E}">
        <p14:creationId xmlns:p14="http://schemas.microsoft.com/office/powerpoint/2010/main" val="30927048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endParaRPr lang="en-US" sz="1600" i="1" dirty="0" smtClean="0"/>
          </a:p>
          <a:p>
            <a:r>
              <a:rPr lang="en-US" sz="1600" i="1" dirty="0" smtClean="0"/>
              <a:t>Preparation </a:t>
            </a:r>
            <a:r>
              <a:rPr lang="en-US" sz="1600" i="1" dirty="0"/>
              <a:t>of non-processed animals/animal products for primary products which includes cleaning grading, disinfecting, packaging of raw milk</a:t>
            </a:r>
            <a:endParaRPr lang="en-GB" sz="1600" i="1" dirty="0"/>
          </a:p>
          <a:p>
            <a:endParaRPr lang="en-US" sz="1600" i="1" dirty="0" smtClean="0"/>
          </a:p>
          <a:p>
            <a:r>
              <a:rPr lang="en-US" sz="1600" i="1" dirty="0" smtClean="0"/>
              <a:t>On-farm </a:t>
            </a:r>
            <a:r>
              <a:rPr lang="en-US" sz="1600" i="1" dirty="0"/>
              <a:t>processing of agricultural products means transforming products originating from agriculture, forestry and fisheries on the basic level.</a:t>
            </a:r>
            <a:endParaRPr lang="en-GB" sz="1600" i="1" dirty="0"/>
          </a:p>
          <a:p>
            <a:endParaRPr lang="en-US" sz="1600" i="1" dirty="0" smtClean="0"/>
          </a:p>
          <a:p>
            <a:r>
              <a:rPr lang="en-US" sz="1600" i="1" dirty="0" smtClean="0"/>
              <a:t>Selling </a:t>
            </a:r>
            <a:r>
              <a:rPr lang="en-US" sz="1600" i="1" dirty="0"/>
              <a:t>of holding's products at a market or shop includes preparation, packaging and transport of processed products</a:t>
            </a:r>
            <a:endParaRPr lang="en-GB" sz="1600" i="1" dirty="0"/>
          </a:p>
          <a:p>
            <a:pPr lvl="0"/>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12878470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04664"/>
            <a:ext cx="7560840" cy="922114"/>
          </a:xfrm>
        </p:spPr>
        <p:txBody>
          <a:bodyPr/>
          <a:lstStyle/>
          <a:p>
            <a:r>
              <a:rPr lang="en-US" sz="4000" b="1" dirty="0">
                <a:effectLst>
                  <a:outerShdw blurRad="38100" dist="38100" dir="2700000" algn="tl">
                    <a:srgbClr val="000000">
                      <a:alpha val="43137"/>
                    </a:srgbClr>
                  </a:outerShdw>
                </a:effectLst>
              </a:rPr>
              <a:t>Core + LABOUR Module</a:t>
            </a:r>
            <a:endParaRPr lang="en-US" sz="3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37392" y="1423088"/>
            <a:ext cx="8640960" cy="5445224"/>
          </a:xfrm>
        </p:spPr>
        <p:txBody>
          <a:bodyPr>
            <a:noAutofit/>
          </a:bodyPr>
          <a:lstStyle/>
          <a:p>
            <a:pPr marL="114300" lvl="1" indent="0" algn="ctr">
              <a:buNone/>
            </a:pPr>
            <a:r>
              <a:rPr lang="en-GB" sz="2000" b="1" dirty="0"/>
              <a:t>Section 7: Overview of the Agricultural Holding </a:t>
            </a:r>
          </a:p>
          <a:p>
            <a:pPr marL="114300" lvl="1" indent="0" algn="ctr">
              <a:buNone/>
            </a:pPr>
            <a:r>
              <a:rPr lang="en-US" sz="2000" b="1" dirty="0"/>
              <a:t>Section 7: Part 7.1 Activities of the Agricultural Holding</a:t>
            </a:r>
            <a:endParaRPr lang="en-GB" sz="2000" b="1" dirty="0"/>
          </a:p>
          <a:p>
            <a:endParaRPr lang="en-US" sz="1600" i="1" dirty="0" smtClean="0"/>
          </a:p>
          <a:p>
            <a:r>
              <a:rPr lang="en-US" sz="1600" i="1" dirty="0" smtClean="0"/>
              <a:t>Production </a:t>
            </a:r>
            <a:r>
              <a:rPr lang="en-US" sz="1600" i="1" dirty="0"/>
              <a:t>of forestry products </a:t>
            </a:r>
            <a:r>
              <a:rPr lang="en-GB" sz="1600" i="1" dirty="0"/>
              <a:t>are materials derived from a </a:t>
            </a:r>
            <a:r>
              <a:rPr lang="en-GB" sz="1600" i="1" dirty="0">
                <a:hlinkClick r:id="rId3" tooltip="Forestry"/>
              </a:rPr>
              <a:t>forestry</a:t>
            </a:r>
            <a:r>
              <a:rPr lang="en-GB" sz="1600" i="1" dirty="0"/>
              <a:t> for direct consumption or commercial use, such as </a:t>
            </a:r>
            <a:r>
              <a:rPr lang="en-GB" sz="1600" i="1" dirty="0">
                <a:hlinkClick r:id="rId4" tooltip="Lumber"/>
              </a:rPr>
              <a:t>lumber</a:t>
            </a:r>
            <a:r>
              <a:rPr lang="en-GB" sz="1600" i="1" dirty="0"/>
              <a:t>, </a:t>
            </a:r>
            <a:r>
              <a:rPr lang="en-GB" sz="1600" i="1" dirty="0">
                <a:hlinkClick r:id="rId5" tooltip="Paper"/>
              </a:rPr>
              <a:t>paper</a:t>
            </a:r>
            <a:r>
              <a:rPr lang="en-GB" sz="1600" i="1" dirty="0"/>
              <a:t>, or </a:t>
            </a:r>
            <a:r>
              <a:rPr lang="en-GB" sz="1600" i="1" dirty="0">
                <a:hlinkClick r:id="rId6" tooltip="Fodder"/>
              </a:rPr>
              <a:t>forage</a:t>
            </a:r>
            <a:r>
              <a:rPr lang="en-GB" sz="1600" i="1" dirty="0"/>
              <a:t> for </a:t>
            </a:r>
            <a:r>
              <a:rPr lang="en-GB" sz="1600" i="1" dirty="0">
                <a:hlinkClick r:id="rId7" tooltip="Livestock"/>
              </a:rPr>
              <a:t>livestock</a:t>
            </a:r>
            <a:r>
              <a:rPr lang="en-GB" sz="1600" i="1" dirty="0"/>
              <a:t>. </a:t>
            </a:r>
            <a:r>
              <a:rPr lang="en-GB" sz="1600" i="1" dirty="0">
                <a:hlinkClick r:id="rId8" tooltip="Wood"/>
              </a:rPr>
              <a:t>Wood</a:t>
            </a:r>
            <a:r>
              <a:rPr lang="en-GB" sz="1600" i="1" dirty="0"/>
              <a:t>, by far the dominant forest </a:t>
            </a:r>
            <a:r>
              <a:rPr lang="en-GB" sz="1600" i="1" dirty="0">
                <a:hlinkClick r:id="rId9" tooltip="Product (business)"/>
              </a:rPr>
              <a:t>product</a:t>
            </a:r>
            <a:r>
              <a:rPr lang="en-GB" sz="1600" i="1" dirty="0"/>
              <a:t>, is used for many purposes, such as </a:t>
            </a:r>
            <a:r>
              <a:rPr lang="en-GB" sz="1600" i="1" dirty="0">
                <a:hlinkClick r:id="rId10" tooltip="Wood fuel"/>
              </a:rPr>
              <a:t>wood fuel</a:t>
            </a:r>
            <a:r>
              <a:rPr lang="en-GB" sz="1600" i="1" dirty="0"/>
              <a:t> (e.g. in form of </a:t>
            </a:r>
            <a:r>
              <a:rPr lang="en-GB" sz="1600" i="1" dirty="0">
                <a:hlinkClick r:id="rId11" tooltip="Firewood"/>
              </a:rPr>
              <a:t>firewood</a:t>
            </a:r>
            <a:r>
              <a:rPr lang="en-GB" sz="1600" i="1" dirty="0"/>
              <a:t> or </a:t>
            </a:r>
            <a:r>
              <a:rPr lang="en-GB" sz="1600" i="1" dirty="0">
                <a:hlinkClick r:id="rId12" tooltip="Charcoal"/>
              </a:rPr>
              <a:t>charcoal</a:t>
            </a:r>
            <a:r>
              <a:rPr lang="en-GB" sz="1600" i="1" dirty="0"/>
              <a:t>) or the finished structural materials used for the </a:t>
            </a:r>
            <a:r>
              <a:rPr lang="en-GB" sz="1600" i="1" dirty="0">
                <a:hlinkClick r:id="rId13" tooltip="Construction"/>
              </a:rPr>
              <a:t>construction</a:t>
            </a:r>
            <a:r>
              <a:rPr lang="en-GB" sz="1600" i="1" dirty="0"/>
              <a:t> of </a:t>
            </a:r>
            <a:r>
              <a:rPr lang="en-GB" sz="1600" i="1" dirty="0">
                <a:hlinkClick r:id="rId14" tooltip="Building"/>
              </a:rPr>
              <a:t>buildings</a:t>
            </a:r>
            <a:r>
              <a:rPr lang="en-GB" sz="1600" i="1" dirty="0"/>
              <a:t>, or as a raw material, in the form of </a:t>
            </a:r>
            <a:r>
              <a:rPr lang="en-GB" sz="1600" i="1" dirty="0">
                <a:hlinkClick r:id="rId15" tooltip="Wood pulp"/>
              </a:rPr>
              <a:t>wood pulp</a:t>
            </a:r>
            <a:r>
              <a:rPr lang="en-GB" sz="1600" i="1" dirty="0"/>
              <a:t>, that is used in the production of </a:t>
            </a:r>
            <a:r>
              <a:rPr lang="en-GB" sz="1600" i="1" dirty="0">
                <a:hlinkClick r:id="rId5" tooltip="Paper"/>
              </a:rPr>
              <a:t>paper</a:t>
            </a:r>
            <a:r>
              <a:rPr lang="en-GB" sz="1600" i="1" dirty="0"/>
              <a:t>. All other non-wood products derived from forest resources, comprising a broad variety of other forest products, are collectively described as </a:t>
            </a:r>
            <a:r>
              <a:rPr lang="en-GB" sz="1600" i="1" dirty="0">
                <a:hlinkClick r:id="rId16" tooltip="Non-timber forest product"/>
              </a:rPr>
              <a:t>non-timber forest products</a:t>
            </a:r>
            <a:endParaRPr lang="en-GB" sz="1600" i="1" dirty="0"/>
          </a:p>
          <a:p>
            <a:endParaRPr lang="en-US" sz="1600" i="1" dirty="0" smtClean="0"/>
          </a:p>
          <a:p>
            <a:r>
              <a:rPr lang="en-US" sz="1600" i="1" dirty="0" smtClean="0"/>
              <a:t>Production</a:t>
            </a:r>
            <a:r>
              <a:rPr lang="en-US" sz="1600" i="1" dirty="0"/>
              <a:t>, processing and preserving of fish, crustaceans and other </a:t>
            </a:r>
            <a:r>
              <a:rPr lang="en-US" sz="1600" i="1" dirty="0" err="1"/>
              <a:t>molluscs</a:t>
            </a:r>
            <a:r>
              <a:rPr lang="en-US" sz="1600" i="1" dirty="0"/>
              <a:t>  </a:t>
            </a:r>
            <a:r>
              <a:rPr lang="en-US" sz="1600" i="1" dirty="0" smtClean="0"/>
              <a:t>includes </a:t>
            </a:r>
            <a:r>
              <a:rPr lang="en-US" sz="1600" i="1" dirty="0"/>
              <a:t>the production of fish, crustaceans and other </a:t>
            </a:r>
            <a:r>
              <a:rPr lang="en-US" sz="1600" i="1" dirty="0" err="1"/>
              <a:t>molluscs</a:t>
            </a:r>
            <a:r>
              <a:rPr lang="en-US" sz="1600" i="1" dirty="0"/>
              <a:t> and processing and preserving of fish, crustaceans and other </a:t>
            </a:r>
            <a:r>
              <a:rPr lang="en-US" sz="1600" i="1" dirty="0" err="1"/>
              <a:t>molluscs</a:t>
            </a:r>
            <a:endParaRPr lang="en-GB" sz="1600" i="1" dirty="0"/>
          </a:p>
          <a:p>
            <a:pPr lvl="0"/>
            <a:endParaRPr lang="en-GB" sz="2000" dirty="0"/>
          </a:p>
          <a:p>
            <a:pPr marL="457200" lvl="1" indent="0" algn="just">
              <a:spcBef>
                <a:spcPts val="0"/>
              </a:spcBef>
              <a:spcAft>
                <a:spcPts val="1800"/>
              </a:spcAft>
              <a:buNone/>
            </a:pPr>
            <a:endParaRPr lang="en-GB" sz="1600" b="1" dirty="0"/>
          </a:p>
        </p:txBody>
      </p:sp>
    </p:spTree>
    <p:extLst>
      <p:ext uri="{BB962C8B-B14F-4D97-AF65-F5344CB8AC3E}">
        <p14:creationId xmlns:p14="http://schemas.microsoft.com/office/powerpoint/2010/main" val="30866604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412776"/>
            <a:ext cx="8640960" cy="5030248"/>
          </a:xfrm>
        </p:spPr>
        <p:txBody>
          <a:bodyPr>
            <a:noAutofit/>
          </a:bodyPr>
          <a:lstStyle/>
          <a:p>
            <a:pPr marL="114300" lvl="1" indent="0" algn="ctr">
              <a:buNone/>
            </a:pPr>
            <a:r>
              <a:rPr lang="en-GB" sz="2400" b="1" dirty="0"/>
              <a:t>Section 7: Overview of the Agricultural Holding </a:t>
            </a:r>
          </a:p>
          <a:p>
            <a:pPr marL="114300" lvl="1" indent="0" algn="ctr">
              <a:buNone/>
            </a:pPr>
            <a:r>
              <a:rPr lang="en-US" sz="2400" b="1" dirty="0"/>
              <a:t>Section 7: Part 7.1 Activities of the Agricultural Holding</a:t>
            </a:r>
            <a:endParaRPr lang="en-GB" sz="2400" b="1" dirty="0"/>
          </a:p>
          <a:p>
            <a:pPr marL="457200" lvl="1" indent="0">
              <a:buNone/>
            </a:pPr>
            <a:endParaRPr lang="en-CA" sz="1600" b="1" dirty="0" smtClean="0"/>
          </a:p>
          <a:p>
            <a:pPr marL="457200" lvl="1" indent="0">
              <a:buNone/>
            </a:pPr>
            <a:r>
              <a:rPr lang="en-CA" sz="1600" b="1" dirty="0" smtClean="0"/>
              <a:t>Question 03 : type of worker. </a:t>
            </a:r>
          </a:p>
          <a:p>
            <a:pPr marL="457200" lvl="1" indent="0">
              <a:buNone/>
            </a:pPr>
            <a:endParaRPr lang="en-CA" sz="1600" b="1" dirty="0" smtClean="0"/>
          </a:p>
          <a:p>
            <a:pPr lvl="1"/>
            <a:r>
              <a:rPr lang="en-US" sz="1600" dirty="0"/>
              <a:t>Household members – any member of the household who was engaged on the holding, paid or unpaid.</a:t>
            </a:r>
            <a:endParaRPr lang="en-GB" sz="1600" dirty="0"/>
          </a:p>
          <a:p>
            <a:pPr lvl="1"/>
            <a:r>
              <a:rPr lang="en-US" sz="1600" dirty="0"/>
              <a:t> External managers  - non-household members who were hired to assist in management of the holding</a:t>
            </a:r>
            <a:endParaRPr lang="en-GB" sz="1600" dirty="0"/>
          </a:p>
          <a:p>
            <a:pPr lvl="1"/>
            <a:r>
              <a:rPr lang="en-US" sz="1600" dirty="0"/>
              <a:t>External, paid, long-term employees – these are non-household members, who were employed on permanent basis.</a:t>
            </a:r>
            <a:endParaRPr lang="en-GB" sz="1600" dirty="0"/>
          </a:p>
          <a:p>
            <a:pPr lvl="1"/>
            <a:r>
              <a:rPr lang="en-US" sz="1600" dirty="0"/>
              <a:t>External, paid, temporary workers – these are non-household members who were employed on temporary basis for a short period of not more than six (6) months</a:t>
            </a:r>
            <a:endParaRPr lang="en-GB" sz="1600" dirty="0"/>
          </a:p>
          <a:p>
            <a:pPr lvl="1"/>
            <a:r>
              <a:rPr lang="en-US" sz="1600" dirty="0"/>
              <a:t>External, paid, casual workers, who are non-household members. They are engaged as when there is the need for farm hands to undertake a particular activity.</a:t>
            </a:r>
            <a:endParaRPr lang="en-GB" sz="1600" dirty="0"/>
          </a:p>
          <a:p>
            <a:pPr lvl="1"/>
            <a:r>
              <a:rPr lang="en-US" sz="1600" dirty="0"/>
              <a:t>Unpaid external workers include mutual helpers, unpaid trainees, volunteers, unpaid relatives living in another household, etc. These are non-household members.</a:t>
            </a:r>
            <a:endParaRPr lang="en-GB" sz="1600" dirty="0"/>
          </a:p>
          <a:p>
            <a:pPr marL="457200" lvl="1" indent="0">
              <a:spcAft>
                <a:spcPts val="600"/>
              </a:spcAft>
              <a:buNone/>
            </a:pPr>
            <a:endParaRPr lang="en-CA" sz="1400" dirty="0" smtClean="0"/>
          </a:p>
          <a:p>
            <a:pPr lvl="1">
              <a:spcAft>
                <a:spcPts val="600"/>
              </a:spcAft>
              <a:buFont typeface="Calibri" panose="020F0502020204030204" pitchFamily="34" charset="0"/>
              <a:buChar char="‒"/>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9" name="Title 1"/>
          <p:cNvSpPr>
            <a:spLocks noGrp="1"/>
          </p:cNvSpPr>
          <p:nvPr>
            <p:ph type="title"/>
          </p:nvPr>
        </p:nvSpPr>
        <p:spPr>
          <a:xfrm>
            <a:off x="772666" y="0"/>
            <a:ext cx="7886700" cy="1325563"/>
          </a:xfrm>
        </p:spPr>
        <p:txBody>
          <a:bodyPr/>
          <a:lstStyle/>
          <a:p>
            <a:r>
              <a:rPr lang="en-GB" sz="2000" b="1" dirty="0" smtClean="0"/>
              <a:t/>
            </a:r>
            <a:br>
              <a:rPr lang="en-GB" sz="2000" b="1" dirty="0" smtClean="0"/>
            </a:br>
            <a:r>
              <a:rPr lang="en-GB" sz="2000" b="1" dirty="0" smtClean="0"/>
              <a:t/>
            </a:r>
            <a:br>
              <a:rPr lang="en-GB" sz="2000" b="1" dirty="0" smtClean="0"/>
            </a:br>
            <a:endParaRPr lang="en-US" sz="2800" dirty="0"/>
          </a:p>
        </p:txBody>
      </p:sp>
      <p:sp>
        <p:nvSpPr>
          <p:cNvPr id="10" name="Rectangle 9"/>
          <p:cNvSpPr/>
          <p:nvPr/>
        </p:nvSpPr>
        <p:spPr>
          <a:xfrm>
            <a:off x="1730833" y="219998"/>
            <a:ext cx="4712765" cy="646331"/>
          </a:xfrm>
          <a:prstGeom prst="rect">
            <a:avLst/>
          </a:prstGeom>
        </p:spPr>
        <p:txBody>
          <a:bodyPr wrap="none">
            <a:spAutoFit/>
          </a:bodyPr>
          <a:lstStyle/>
          <a:p>
            <a:pPr algn="ctr" defTabSz="457200">
              <a:spcBef>
                <a:spcPct val="0"/>
              </a:spcBef>
            </a:pPr>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10814243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365127"/>
            <a:ext cx="6895678" cy="1047650"/>
          </a:xfrm>
        </p:spPr>
        <p:txBody>
          <a:bodyPr/>
          <a:lstStyle/>
          <a:p>
            <a:r>
              <a:rPr lang="en-US" b="1" dirty="0"/>
              <a:t/>
            </a:r>
            <a:br>
              <a:rPr lang="en-US" b="1" dirty="0"/>
            </a:br>
            <a:endParaRPr lang="en-US" dirty="0"/>
          </a:p>
        </p:txBody>
      </p:sp>
      <p:sp>
        <p:nvSpPr>
          <p:cNvPr id="3" name="Content Placeholder 2"/>
          <p:cNvSpPr>
            <a:spLocks noGrp="1"/>
          </p:cNvSpPr>
          <p:nvPr>
            <p:ph idx="1"/>
          </p:nvPr>
        </p:nvSpPr>
        <p:spPr>
          <a:xfrm>
            <a:off x="323528" y="1445734"/>
            <a:ext cx="8568952" cy="4863586"/>
          </a:xfrm>
        </p:spPr>
        <p:txBody>
          <a:bodyPr/>
          <a:lstStyle/>
          <a:p>
            <a:pPr marL="114300" lvl="2" indent="0" algn="ctr">
              <a:spcBef>
                <a:spcPts val="0"/>
              </a:spcBef>
              <a:spcAft>
                <a:spcPts val="1200"/>
              </a:spcAft>
              <a:buNone/>
            </a:pPr>
            <a:r>
              <a:rPr lang="en-US" b="1" dirty="0" smtClean="0"/>
              <a:t>Section 8: </a:t>
            </a:r>
            <a:r>
              <a:rPr lang="en-US" b="1" dirty="0"/>
              <a:t>Household Members: Time Worked, Main Activities, Payments and Benefits for the Work of the </a:t>
            </a:r>
            <a:r>
              <a:rPr lang="en-US" b="1" dirty="0" smtClean="0"/>
              <a:t>Holding</a:t>
            </a:r>
          </a:p>
          <a:p>
            <a:pPr marL="114300" lvl="2" indent="0" algn="just">
              <a:spcBef>
                <a:spcPts val="0"/>
              </a:spcBef>
              <a:spcAft>
                <a:spcPts val="1200"/>
              </a:spcAft>
              <a:buNone/>
            </a:pPr>
            <a:endParaRPr lang="en-US" sz="1700" b="1" dirty="0" smtClean="0"/>
          </a:p>
          <a:p>
            <a:pPr marL="114300" lvl="2" indent="0" algn="just">
              <a:spcBef>
                <a:spcPts val="0"/>
              </a:spcBef>
              <a:spcAft>
                <a:spcPts val="1200"/>
              </a:spcAft>
              <a:buNone/>
            </a:pPr>
            <a:r>
              <a:rPr lang="en-US" sz="1700" b="1" dirty="0" smtClean="0"/>
              <a:t>Section 8 is Only Asked HOUSEHOLD MEMBERS for Holdings where the Holder is a </a:t>
            </a:r>
            <a:r>
              <a:rPr lang="en-US" sz="1700" b="1" u="sng" dirty="0" smtClean="0"/>
              <a:t>Civil/Natural Person or Group of Civil/Natural Persons</a:t>
            </a:r>
            <a:r>
              <a:rPr lang="en-US" sz="1700" b="1" dirty="0" smtClean="0"/>
              <a:t>  </a:t>
            </a:r>
            <a:r>
              <a:rPr lang="en-US" sz="1700" i="1" dirty="0" smtClean="0"/>
              <a:t>i.e. an Agricultural Holding which is a Household </a:t>
            </a:r>
          </a:p>
          <a:p>
            <a:pPr marL="114300" lvl="2" indent="0" algn="just">
              <a:spcBef>
                <a:spcPts val="0"/>
              </a:spcBef>
              <a:spcAft>
                <a:spcPts val="1200"/>
              </a:spcAft>
              <a:buNone/>
            </a:pPr>
            <a:r>
              <a:rPr lang="en-US" sz="1700" b="1" dirty="0" smtClean="0"/>
              <a:t>Household Member</a:t>
            </a:r>
            <a:endParaRPr lang="en-US" sz="1700" b="1" dirty="0"/>
          </a:p>
          <a:p>
            <a:pPr marL="400050" lvl="2" indent="-285750" algn="just">
              <a:spcBef>
                <a:spcPts val="0"/>
              </a:spcBef>
              <a:spcAft>
                <a:spcPts val="1200"/>
              </a:spcAft>
            </a:pPr>
            <a:r>
              <a:rPr lang="en-CA" sz="1800" dirty="0" smtClean="0"/>
              <a:t>Persons </a:t>
            </a:r>
            <a:r>
              <a:rPr lang="en-CA" sz="1800" dirty="0"/>
              <a:t>residing in the household of a holder are considered household members. In the context of the Labour module, household members who are providing labour to the holding are of interest.</a:t>
            </a:r>
            <a:endParaRPr lang="en-GB" sz="1800" dirty="0"/>
          </a:p>
          <a:p>
            <a:pPr marL="114300" lvl="2" indent="0" algn="just">
              <a:spcBef>
                <a:spcPts val="0"/>
              </a:spcBef>
              <a:spcAft>
                <a:spcPts val="1200"/>
              </a:spcAft>
              <a:buNone/>
            </a:pPr>
            <a:endParaRPr lang="en-US" sz="1700" i="1" dirty="0" smtClean="0"/>
          </a:p>
          <a:p>
            <a:pPr marL="400050" lvl="2" indent="-285750" algn="just">
              <a:spcBef>
                <a:spcPts val="0"/>
              </a:spcBef>
              <a:spcAft>
                <a:spcPts val="600"/>
              </a:spcAft>
              <a:buFont typeface="Wingdings" panose="05000000000000000000" pitchFamily="2" charset="2"/>
              <a:buChar char="Ø"/>
            </a:pPr>
            <a:endParaRPr lang="en-US" sz="1700" i="1" dirty="0" smtClean="0"/>
          </a:p>
          <a:p>
            <a:pPr marL="400050" lvl="2" indent="-285750" algn="just">
              <a:spcBef>
                <a:spcPts val="0"/>
              </a:spcBef>
              <a:spcAft>
                <a:spcPts val="600"/>
              </a:spcAft>
              <a:buFont typeface="Wingdings" panose="05000000000000000000" pitchFamily="2" charset="2"/>
              <a:buChar char="Ø"/>
            </a:pPr>
            <a:endParaRPr lang="en-US" sz="1700" i="1" dirty="0" smtClean="0"/>
          </a:p>
          <a:p>
            <a:pPr marL="114300" lvl="2" indent="0" algn="just">
              <a:spcBef>
                <a:spcPts val="0"/>
              </a:spcBef>
              <a:spcAft>
                <a:spcPts val="600"/>
              </a:spcAft>
              <a:buNone/>
            </a:pPr>
            <a:endParaRPr lang="en-US" sz="1700" b="1" dirty="0"/>
          </a:p>
          <a:p>
            <a:pPr marL="685800" lvl="2" indent="-338138" algn="just">
              <a:spcBef>
                <a:spcPts val="0"/>
              </a:spcBef>
              <a:spcAft>
                <a:spcPts val="600"/>
              </a:spcAft>
            </a:pPr>
            <a:endParaRPr lang="en-US" sz="2000" dirty="0"/>
          </a:p>
          <a:p>
            <a:pPr marL="685800" lvl="2" indent="-338138" algn="just">
              <a:spcBef>
                <a:spcPts val="0"/>
              </a:spcBef>
              <a:spcAft>
                <a:spcPts val="600"/>
              </a:spcAft>
            </a:pPr>
            <a:endParaRPr lang="en-US" sz="2000" dirty="0" smtClean="0"/>
          </a:p>
          <a:p>
            <a:pPr marL="0" indent="0">
              <a:buNone/>
            </a:pPr>
            <a:endParaRPr lang="en-US" dirty="0"/>
          </a:p>
        </p:txBody>
      </p:sp>
      <p:sp>
        <p:nvSpPr>
          <p:cNvPr id="4" name="Title 5"/>
          <p:cNvSpPr txBox="1">
            <a:spLocks/>
          </p:cNvSpPr>
          <p:nvPr/>
        </p:nvSpPr>
        <p:spPr>
          <a:xfrm>
            <a:off x="2215617" y="365126"/>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8255950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445734"/>
            <a:ext cx="8568952" cy="4863586"/>
          </a:xfrm>
        </p:spPr>
        <p:txBody>
          <a:bodyPr/>
          <a:lstStyle/>
          <a:p>
            <a:pPr marL="114300" lvl="2" indent="0" algn="ctr">
              <a:spcBef>
                <a:spcPts val="0"/>
              </a:spcBef>
              <a:spcAft>
                <a:spcPts val="1200"/>
              </a:spcAft>
              <a:buNone/>
            </a:pPr>
            <a:r>
              <a:rPr lang="en-US" b="1" dirty="0" smtClean="0"/>
              <a:t>Section 8: </a:t>
            </a:r>
            <a:r>
              <a:rPr lang="en-US" b="1" dirty="0"/>
              <a:t>Household Members: Time Worked, Main Activities, Payments and Benefits for the Work of the </a:t>
            </a:r>
            <a:r>
              <a:rPr lang="en-US" b="1" dirty="0" smtClean="0"/>
              <a:t>Hold</a:t>
            </a:r>
            <a:r>
              <a:rPr lang="en-US" sz="1800" b="1" dirty="0" smtClean="0"/>
              <a:t>ing</a:t>
            </a:r>
            <a:endParaRPr lang="en-US" sz="1700" b="1" dirty="0"/>
          </a:p>
          <a:p>
            <a:pPr marL="114300" lvl="2" indent="0" algn="just">
              <a:spcBef>
                <a:spcPts val="0"/>
              </a:spcBef>
              <a:spcAft>
                <a:spcPts val="1200"/>
              </a:spcAft>
              <a:buNone/>
            </a:pPr>
            <a:r>
              <a:rPr lang="en-GB" sz="2000" b="1" dirty="0" smtClean="0"/>
              <a:t>Section 8, </a:t>
            </a:r>
            <a:r>
              <a:rPr lang="en-GB" sz="2000" b="1" dirty="0"/>
              <a:t>part </a:t>
            </a:r>
            <a:r>
              <a:rPr lang="en-GB" sz="2000" b="1" dirty="0" smtClean="0"/>
              <a:t>8.1: Agricultural Work on the Holding</a:t>
            </a:r>
          </a:p>
          <a:p>
            <a:pPr marL="114300" lvl="2" indent="0" algn="just">
              <a:spcBef>
                <a:spcPts val="0"/>
              </a:spcBef>
              <a:spcAft>
                <a:spcPts val="1200"/>
              </a:spcAft>
              <a:buNone/>
            </a:pPr>
            <a:r>
              <a:rPr lang="en-US" sz="1800" b="1" dirty="0" smtClean="0"/>
              <a:t>Q02:</a:t>
            </a:r>
            <a:r>
              <a:rPr lang="en-US" sz="1800" i="1" dirty="0" smtClean="0"/>
              <a:t> </a:t>
            </a:r>
            <a:r>
              <a:rPr lang="en-US" sz="1800" dirty="0" smtClean="0"/>
              <a:t>Position in the holding</a:t>
            </a:r>
            <a:endParaRPr lang="en-US" sz="1700" dirty="0" smtClean="0"/>
          </a:p>
          <a:p>
            <a:r>
              <a:rPr lang="en-US" sz="1600" b="1" dirty="0"/>
              <a:t>Holder/co-holder</a:t>
            </a:r>
            <a:r>
              <a:rPr lang="en-US" sz="1600" dirty="0"/>
              <a:t> of the holding: </a:t>
            </a:r>
            <a:r>
              <a:rPr lang="en-GB" sz="1600" dirty="0"/>
              <a:t>Holder of the</a:t>
            </a:r>
            <a:r>
              <a:rPr lang="en-GB" sz="1600" b="1" dirty="0"/>
              <a:t> </a:t>
            </a:r>
            <a:r>
              <a:rPr lang="en-GB" sz="1600" dirty="0">
                <a:hlinkClick r:id="rId2"/>
              </a:rPr>
              <a:t>agricultural holding</a:t>
            </a:r>
            <a:r>
              <a:rPr lang="en-GB" sz="1600" dirty="0"/>
              <a:t> is the person, group of persons on whose account and in whose name the holding is operated and who is legally and economically responsible for the holding, i.e. who takes the economic risks of the holding. </a:t>
            </a:r>
            <a:r>
              <a:rPr lang="en-US" sz="1600" dirty="0"/>
              <a:t>Co-holder is a: person jointly making the major decisions on the operations of the holding with another person</a:t>
            </a:r>
            <a:r>
              <a:rPr lang="en-GB" sz="1600" dirty="0"/>
              <a:t>.</a:t>
            </a:r>
          </a:p>
          <a:p>
            <a:r>
              <a:rPr lang="en-US" sz="1600" b="1" dirty="0"/>
              <a:t>Manager </a:t>
            </a:r>
            <a:r>
              <a:rPr lang="en-US" sz="1600" dirty="0"/>
              <a:t>is a paid employee who manages an agricultural holding on behalf of the agricultural holder.</a:t>
            </a:r>
            <a:endParaRPr lang="en-GB" sz="1600" dirty="0"/>
          </a:p>
          <a:p>
            <a:r>
              <a:rPr lang="en-US" sz="1600" b="1" dirty="0"/>
              <a:t>Worker on the holding, with no decision-making role</a:t>
            </a:r>
            <a:r>
              <a:rPr lang="en-US" sz="1600" dirty="0"/>
              <a:t> </a:t>
            </a:r>
            <a:r>
              <a:rPr lang="en-US" sz="1600" dirty="0" err="1"/>
              <a:t>i.e</a:t>
            </a:r>
            <a:r>
              <a:rPr lang="en-US" sz="1600" dirty="0"/>
              <a:t> a family worker or an employee on the holding who works on instructions from the holder or the manager.</a:t>
            </a:r>
            <a:endParaRPr lang="en-GB" sz="1600" dirty="0"/>
          </a:p>
          <a:p>
            <a:pPr marL="400050" lvl="2" indent="-285750" algn="just">
              <a:spcBef>
                <a:spcPts val="0"/>
              </a:spcBef>
              <a:spcAft>
                <a:spcPts val="600"/>
              </a:spcAft>
              <a:buFont typeface="Wingdings" panose="05000000000000000000" pitchFamily="2" charset="2"/>
              <a:buChar char="Ø"/>
            </a:pPr>
            <a:endParaRPr lang="en-US" sz="1700" i="1" dirty="0" smtClean="0"/>
          </a:p>
          <a:p>
            <a:pPr marL="114300" lvl="2" indent="0" algn="just">
              <a:spcBef>
                <a:spcPts val="0"/>
              </a:spcBef>
              <a:spcAft>
                <a:spcPts val="600"/>
              </a:spcAft>
              <a:buNone/>
            </a:pPr>
            <a:endParaRPr lang="en-US" sz="1700" b="1" dirty="0"/>
          </a:p>
          <a:p>
            <a:pPr marL="685800" lvl="2" indent="-338138" algn="just">
              <a:spcBef>
                <a:spcPts val="0"/>
              </a:spcBef>
              <a:spcAft>
                <a:spcPts val="600"/>
              </a:spcAft>
            </a:pPr>
            <a:endParaRPr lang="en-US" sz="2000" dirty="0"/>
          </a:p>
          <a:p>
            <a:pPr marL="685800" lvl="2" indent="-338138" algn="just">
              <a:spcBef>
                <a:spcPts val="0"/>
              </a:spcBef>
              <a:spcAft>
                <a:spcPts val="600"/>
              </a:spcAft>
            </a:pPr>
            <a:endParaRPr lang="en-US" sz="2000" dirty="0" smtClean="0"/>
          </a:p>
          <a:p>
            <a:pPr marL="0" indent="0">
              <a:buNone/>
            </a:pPr>
            <a:endParaRPr lang="en-US" dirty="0"/>
          </a:p>
        </p:txBody>
      </p:sp>
      <p:sp>
        <p:nvSpPr>
          <p:cNvPr id="4" name="Title 5"/>
          <p:cNvSpPr txBox="1">
            <a:spLocks noGrp="1"/>
          </p:cNvSpPr>
          <p:nvPr>
            <p:ph type="title"/>
          </p:nvPr>
        </p:nvSpPr>
        <p:spPr>
          <a:xfrm>
            <a:off x="2710917"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320239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8720" y="1124744"/>
            <a:ext cx="8435280" cy="5112568"/>
          </a:xfrm>
        </p:spPr>
        <p:txBody>
          <a:bodyPr>
            <a:noAutofit/>
          </a:bodyPr>
          <a:lstStyle/>
          <a:p>
            <a:pPr marL="114300" lvl="2" indent="0" algn="just">
              <a:spcBef>
                <a:spcPts val="0"/>
              </a:spcBef>
              <a:spcAft>
                <a:spcPts val="1200"/>
              </a:spcAft>
              <a:buNone/>
            </a:pPr>
            <a:endParaRPr lang="en-US" sz="1800" dirty="0" smtClean="0"/>
          </a:p>
          <a:p>
            <a:pPr marL="114300" lvl="2" indent="0" algn="ctr">
              <a:spcBef>
                <a:spcPts val="0"/>
              </a:spcBef>
              <a:spcAft>
                <a:spcPts val="1200"/>
              </a:spcAft>
              <a:buNone/>
            </a:pPr>
            <a:r>
              <a:rPr lang="en-US" b="1" dirty="0"/>
              <a:t>Section </a:t>
            </a:r>
            <a:r>
              <a:rPr lang="en-US" b="1" dirty="0" smtClean="0"/>
              <a:t>8: </a:t>
            </a:r>
            <a:r>
              <a:rPr lang="en-US" b="1" dirty="0"/>
              <a:t>Household Members: Time Worked, Main Activities, Payments and Benefits for the Work of the </a:t>
            </a:r>
            <a:r>
              <a:rPr lang="en-US" b="1" dirty="0" smtClean="0"/>
              <a:t>Holding</a:t>
            </a:r>
          </a:p>
          <a:p>
            <a:pPr marL="114300" lvl="2" indent="0" algn="just">
              <a:spcBef>
                <a:spcPts val="0"/>
              </a:spcBef>
              <a:spcAft>
                <a:spcPts val="1200"/>
              </a:spcAft>
              <a:buNone/>
            </a:pPr>
            <a:r>
              <a:rPr lang="en-US" sz="2000" b="1" dirty="0" smtClean="0"/>
              <a:t>Section 8, </a:t>
            </a:r>
            <a:r>
              <a:rPr lang="en-US" sz="2000" b="1" dirty="0"/>
              <a:t>Part </a:t>
            </a:r>
            <a:r>
              <a:rPr lang="en-US" sz="2000" b="1" dirty="0" smtClean="0"/>
              <a:t>8.2</a:t>
            </a:r>
            <a:r>
              <a:rPr lang="en-US" sz="2000" b="1" dirty="0"/>
              <a:t>:  Work on Other Economic Activities on the Holding in the Past </a:t>
            </a:r>
            <a:r>
              <a:rPr lang="en-US" sz="2000" b="1" dirty="0" smtClean="0"/>
              <a:t>5 Months</a:t>
            </a:r>
          </a:p>
          <a:p>
            <a:pPr marL="114300" lvl="2" indent="0" algn="just">
              <a:spcBef>
                <a:spcPts val="0"/>
              </a:spcBef>
              <a:spcAft>
                <a:spcPts val="1200"/>
              </a:spcAft>
              <a:buNone/>
            </a:pPr>
            <a:r>
              <a:rPr lang="en-US" sz="1800" b="1" dirty="0" smtClean="0"/>
              <a:t>Q07: Other Economic Activities: </a:t>
            </a:r>
            <a:endParaRPr lang="en-US" sz="1800" b="1" dirty="0"/>
          </a:p>
          <a:p>
            <a:r>
              <a:rPr lang="en-CA" sz="1600" dirty="0" smtClean="0"/>
              <a:t>Are </a:t>
            </a:r>
            <a:r>
              <a:rPr lang="en-CA" sz="1600" dirty="0"/>
              <a:t>those </a:t>
            </a:r>
            <a:r>
              <a:rPr lang="en-CA" sz="1600" dirty="0" smtClean="0"/>
              <a:t>activities that </a:t>
            </a:r>
            <a:r>
              <a:rPr lang="en-CA" sz="1600" dirty="0"/>
              <a:t>are closely, but not directly related to agriculture. </a:t>
            </a:r>
            <a:r>
              <a:rPr lang="en-CA" sz="1600" dirty="0" smtClean="0"/>
              <a:t>These activities may </a:t>
            </a:r>
            <a:r>
              <a:rPr lang="en-CA" sz="1600" dirty="0"/>
              <a:t>use the means of production of the agricultural holding.  Examples are:</a:t>
            </a:r>
            <a:endParaRPr lang="en-US" sz="1600" dirty="0"/>
          </a:p>
          <a:p>
            <a:pPr marL="742950" lvl="2" indent="-342900">
              <a:buFont typeface="Wingdings" panose="05000000000000000000" pitchFamily="2" charset="2"/>
              <a:buChar char="ü"/>
            </a:pPr>
            <a:r>
              <a:rPr lang="en-CA" sz="1500" dirty="0"/>
              <a:t>On farm processing of agricultural </a:t>
            </a:r>
            <a:r>
              <a:rPr lang="en-CA" sz="1500" dirty="0" smtClean="0"/>
              <a:t>products</a:t>
            </a:r>
          </a:p>
          <a:p>
            <a:pPr lvl="1">
              <a:buFont typeface="Wingdings" panose="05000000000000000000" pitchFamily="2" charset="2"/>
              <a:buChar char="ü"/>
            </a:pPr>
            <a:r>
              <a:rPr lang="en-CA" sz="1600" dirty="0"/>
              <a:t>Manufacture of dairy products</a:t>
            </a:r>
            <a:endParaRPr lang="en-US" sz="1600" dirty="0"/>
          </a:p>
          <a:p>
            <a:pPr lvl="1">
              <a:buFont typeface="Wingdings" panose="05000000000000000000" pitchFamily="2" charset="2"/>
              <a:buChar char="ü"/>
            </a:pPr>
            <a:r>
              <a:rPr lang="en-CA" sz="1600" dirty="0"/>
              <a:t>Processing and preserving of fish, crustaceans and molluscs</a:t>
            </a:r>
            <a:endParaRPr lang="en-US" sz="1600" dirty="0"/>
          </a:p>
          <a:p>
            <a:pPr lvl="1">
              <a:buFont typeface="Wingdings" panose="05000000000000000000" pitchFamily="2" charset="2"/>
              <a:buChar char="ü"/>
            </a:pPr>
            <a:r>
              <a:rPr lang="en-CA" sz="1600" dirty="0"/>
              <a:t>Manufacture of leather and related products</a:t>
            </a:r>
            <a:endParaRPr lang="en-GB" sz="1600" dirty="0"/>
          </a:p>
          <a:p>
            <a:pPr lvl="1">
              <a:buFont typeface="Wingdings" panose="05000000000000000000" pitchFamily="2" charset="2"/>
              <a:buChar char="ü"/>
            </a:pPr>
            <a:r>
              <a:rPr lang="en-CA" sz="1600" dirty="0"/>
              <a:t>Selling of holding’s products at the market/shop (including preparation, packaging and transport of processed products)</a:t>
            </a:r>
            <a:endParaRPr lang="en-US" sz="1600" dirty="0"/>
          </a:p>
          <a:p>
            <a:pPr lvl="1">
              <a:buFont typeface="Wingdings" panose="05000000000000000000" pitchFamily="2" charset="2"/>
              <a:buChar char="ü"/>
            </a:pPr>
            <a:r>
              <a:rPr lang="en-CA" sz="1600" dirty="0"/>
              <a:t>Production of forestry products</a:t>
            </a:r>
            <a:endParaRPr lang="en-US" sz="1600" dirty="0"/>
          </a:p>
          <a:p>
            <a:pPr lvl="1">
              <a:buFont typeface="Wingdings" panose="05000000000000000000" pitchFamily="2" charset="2"/>
              <a:buChar char="ü"/>
            </a:pPr>
            <a:r>
              <a:rPr lang="en-CA" sz="1600" dirty="0"/>
              <a:t>Production of aquaculture or fishery </a:t>
            </a:r>
            <a:r>
              <a:rPr lang="en-CA" sz="1600" dirty="0" smtClean="0"/>
              <a:t>products.. </a:t>
            </a:r>
            <a:r>
              <a:rPr lang="en-CA" sz="1600" dirty="0" err="1" smtClean="0"/>
              <a:t>etc</a:t>
            </a:r>
            <a:endParaRPr lang="en-US" sz="1600" dirty="0"/>
          </a:p>
          <a:p>
            <a:pPr marL="742950" lvl="2" indent="-342900">
              <a:buFont typeface="Wingdings" panose="05000000000000000000" pitchFamily="2" charset="2"/>
              <a:buChar char="ü"/>
            </a:pPr>
            <a:endParaRPr lang="en-US" sz="1500" dirty="0"/>
          </a:p>
        </p:txBody>
      </p:sp>
      <p:sp>
        <p:nvSpPr>
          <p:cNvPr id="6" name="Title 5"/>
          <p:cNvSpPr txBox="1">
            <a:spLocks noGrp="1"/>
          </p:cNvSpPr>
          <p:nvPr>
            <p:ph type="title"/>
          </p:nvPr>
        </p:nvSpPr>
        <p:spPr>
          <a:xfrm>
            <a:off x="2219447" y="0"/>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660252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244981"/>
            <a:ext cx="8435280" cy="5112568"/>
          </a:xfrm>
        </p:spPr>
        <p:txBody>
          <a:bodyPr>
            <a:noAutofit/>
          </a:bodyPr>
          <a:lstStyle/>
          <a:p>
            <a:pPr marL="114300" lvl="2" indent="0" algn="just">
              <a:spcBef>
                <a:spcPts val="0"/>
              </a:spcBef>
              <a:spcAft>
                <a:spcPts val="1200"/>
              </a:spcAft>
              <a:buNone/>
            </a:pPr>
            <a:endParaRPr lang="en-US" sz="1800" dirty="0" smtClean="0"/>
          </a:p>
          <a:p>
            <a:pPr marL="114300" lvl="2" indent="0" algn="ctr">
              <a:spcBef>
                <a:spcPts val="0"/>
              </a:spcBef>
              <a:spcAft>
                <a:spcPts val="1200"/>
              </a:spcAft>
              <a:buNone/>
            </a:pPr>
            <a:r>
              <a:rPr lang="en-US" b="1" dirty="0"/>
              <a:t>Section </a:t>
            </a:r>
            <a:r>
              <a:rPr lang="en-US" b="1" dirty="0" smtClean="0"/>
              <a:t>8: </a:t>
            </a:r>
            <a:r>
              <a:rPr lang="en-US" b="1" dirty="0"/>
              <a:t>Household Members: Time Worked, Main Activities, Payments and Benefits for the Work of the Holding</a:t>
            </a:r>
          </a:p>
          <a:p>
            <a:pPr marL="0" indent="0">
              <a:spcAft>
                <a:spcPts val="600"/>
              </a:spcAft>
              <a:buNone/>
            </a:pPr>
            <a:r>
              <a:rPr lang="en-US" sz="2000" b="1" dirty="0" smtClean="0"/>
              <a:t>Section 8, </a:t>
            </a:r>
            <a:r>
              <a:rPr lang="en-US" sz="2000" b="1" dirty="0"/>
              <a:t>Part </a:t>
            </a:r>
            <a:r>
              <a:rPr lang="en-US" sz="2000" b="1" dirty="0" smtClean="0"/>
              <a:t>8.3:  </a:t>
            </a:r>
            <a:r>
              <a:rPr lang="en-US" sz="2000" b="1" dirty="0"/>
              <a:t>Work on Other Economic Activities on the Holding in the Past </a:t>
            </a:r>
            <a:r>
              <a:rPr lang="en-US" sz="2000" b="1" dirty="0" smtClean="0"/>
              <a:t>6 Months (July to December 2017)</a:t>
            </a:r>
            <a:endParaRPr lang="en-US" sz="2000" b="1" dirty="0"/>
          </a:p>
          <a:p>
            <a:pPr marL="0" indent="0">
              <a:spcAft>
                <a:spcPts val="600"/>
              </a:spcAft>
              <a:buNone/>
            </a:pPr>
            <a:r>
              <a:rPr lang="en-CA" sz="2000" b="1" dirty="0" smtClean="0"/>
              <a:t>Q12: Payment type</a:t>
            </a:r>
          </a:p>
          <a:p>
            <a:pPr marL="0" indent="0">
              <a:spcAft>
                <a:spcPts val="600"/>
              </a:spcAft>
              <a:buNone/>
            </a:pPr>
            <a:r>
              <a:rPr lang="en-CA" sz="1600" dirty="0" smtClean="0"/>
              <a:t>For </a:t>
            </a:r>
            <a:r>
              <a:rPr lang="en-CA" sz="1600" dirty="0"/>
              <a:t>work done in the past N months payment may be received in following ways:</a:t>
            </a:r>
            <a:endParaRPr lang="en-US" sz="1600" dirty="0"/>
          </a:p>
          <a:p>
            <a:pPr lvl="1"/>
            <a:r>
              <a:rPr lang="en-CA" sz="1600" dirty="0"/>
              <a:t>Paid only in cash  </a:t>
            </a:r>
            <a:r>
              <a:rPr lang="en-CA" sz="1600" i="1" dirty="0"/>
              <a:t>i.e. </a:t>
            </a:r>
            <a:r>
              <a:rPr lang="en-US" sz="1600" i="1" dirty="0"/>
              <a:t>wages, salaries, commission, tips or any other pay in cash</a:t>
            </a:r>
          </a:p>
          <a:p>
            <a:pPr lvl="1"/>
            <a:r>
              <a:rPr lang="en-CA" sz="1600" dirty="0"/>
              <a:t>Paid only in-kind </a:t>
            </a:r>
            <a:r>
              <a:rPr lang="en-CA" sz="1600" i="1" dirty="0"/>
              <a:t>i.e. </a:t>
            </a:r>
            <a:r>
              <a:rPr lang="en-US" sz="1600" i="1" dirty="0"/>
              <a:t>payments made in goods or services rather than cash.  e.g. agricultural products</a:t>
            </a:r>
          </a:p>
          <a:p>
            <a:pPr lvl="1"/>
            <a:r>
              <a:rPr lang="en-CA" sz="1600" dirty="0"/>
              <a:t>Paid both in cash and in-kind</a:t>
            </a:r>
            <a:endParaRPr lang="en-US" sz="1600" dirty="0"/>
          </a:p>
          <a:p>
            <a:pPr marL="114300" lvl="2" indent="0" algn="just">
              <a:spcBef>
                <a:spcPts val="0"/>
              </a:spcBef>
              <a:spcAft>
                <a:spcPts val="1200"/>
              </a:spcAft>
              <a:buNone/>
            </a:pPr>
            <a:endParaRPr lang="en-US" sz="1800" dirty="0" smtClean="0"/>
          </a:p>
        </p:txBody>
      </p:sp>
      <p:sp>
        <p:nvSpPr>
          <p:cNvPr id="5" name="Title 5"/>
          <p:cNvSpPr txBox="1">
            <a:spLocks noGrp="1"/>
          </p:cNvSpPr>
          <p:nvPr>
            <p:ph type="title"/>
          </p:nvPr>
        </p:nvSpPr>
        <p:spPr>
          <a:xfrm>
            <a:off x="2215617" y="365126"/>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509220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244981"/>
            <a:ext cx="8435280" cy="5112568"/>
          </a:xfrm>
        </p:spPr>
        <p:txBody>
          <a:bodyPr>
            <a:noAutofit/>
          </a:bodyPr>
          <a:lstStyle/>
          <a:p>
            <a:pPr marL="114300" lvl="2" indent="0" algn="just">
              <a:spcBef>
                <a:spcPts val="0"/>
              </a:spcBef>
              <a:spcAft>
                <a:spcPts val="1200"/>
              </a:spcAft>
              <a:buNone/>
            </a:pPr>
            <a:endParaRPr lang="en-US" sz="1800" dirty="0" smtClean="0"/>
          </a:p>
          <a:p>
            <a:pPr marL="114300" lvl="2" indent="0" algn="ctr">
              <a:spcBef>
                <a:spcPts val="0"/>
              </a:spcBef>
              <a:spcAft>
                <a:spcPts val="1200"/>
              </a:spcAft>
              <a:buNone/>
            </a:pPr>
            <a:r>
              <a:rPr lang="en-US" b="1" dirty="0" smtClean="0"/>
              <a:t>Section 8: Household Members: Time Worked, Main Activities, Payments and Benefits for the Work of the Holding</a:t>
            </a:r>
          </a:p>
          <a:p>
            <a:pPr marL="114300" lvl="2" indent="0" algn="just">
              <a:spcBef>
                <a:spcPts val="0"/>
              </a:spcBef>
              <a:spcAft>
                <a:spcPts val="1200"/>
              </a:spcAft>
              <a:buNone/>
            </a:pPr>
            <a:r>
              <a:rPr lang="en-US" sz="2000" b="1" dirty="0" smtClean="0"/>
              <a:t>Section 8, </a:t>
            </a:r>
            <a:r>
              <a:rPr lang="en-US" sz="2000" b="1" dirty="0"/>
              <a:t>Part </a:t>
            </a:r>
            <a:r>
              <a:rPr lang="en-US" sz="2000" b="1" dirty="0" smtClean="0"/>
              <a:t>8.4:  Benefits for the work of the holdi</a:t>
            </a:r>
            <a:r>
              <a:rPr lang="en-US" sz="1800" dirty="0" smtClean="0"/>
              <a:t>ng</a:t>
            </a:r>
          </a:p>
          <a:p>
            <a:pPr marL="0" indent="0">
              <a:spcAft>
                <a:spcPts val="600"/>
              </a:spcAft>
              <a:buNone/>
            </a:pPr>
            <a:r>
              <a:rPr lang="en-CA" sz="2000" b="1" dirty="0" smtClean="0"/>
              <a:t>Q19-Q21:</a:t>
            </a:r>
          </a:p>
          <a:p>
            <a:pPr lvl="1"/>
            <a:r>
              <a:rPr lang="en-CA" sz="1800" dirty="0"/>
              <a:t>Health insurance contribution</a:t>
            </a:r>
          </a:p>
          <a:p>
            <a:pPr lvl="1"/>
            <a:r>
              <a:rPr lang="en-CA" sz="1800" dirty="0"/>
              <a:t>Pension fund contribution</a:t>
            </a:r>
          </a:p>
          <a:p>
            <a:pPr lvl="1"/>
            <a:r>
              <a:rPr lang="en-CA" sz="1800" dirty="0"/>
              <a:t>Transportation allowance or vehicle provided</a:t>
            </a:r>
            <a:endParaRPr lang="en-US" sz="1800" dirty="0"/>
          </a:p>
          <a:p>
            <a:pPr lvl="1"/>
            <a:r>
              <a:rPr lang="en-CA" sz="1800" dirty="0"/>
              <a:t>Housing allowance or housing provided</a:t>
            </a:r>
            <a:endParaRPr lang="en-US" sz="1800" dirty="0"/>
          </a:p>
          <a:p>
            <a:pPr lvl="1"/>
            <a:r>
              <a:rPr lang="en-CA" sz="1800" dirty="0"/>
              <a:t>Family, dependants or similar allowance </a:t>
            </a:r>
            <a:endParaRPr lang="en-US" sz="1800" dirty="0"/>
          </a:p>
          <a:p>
            <a:pPr lvl="1"/>
            <a:r>
              <a:rPr lang="en-CA" sz="1800" dirty="0"/>
              <a:t>Education allowance</a:t>
            </a:r>
            <a:endParaRPr lang="en-US" sz="1800" dirty="0"/>
          </a:p>
          <a:p>
            <a:pPr lvl="1"/>
            <a:r>
              <a:rPr lang="en-CA" sz="1800" dirty="0"/>
              <a:t>Payments for absence due to sickness, parental duties, occupational injury, etc.</a:t>
            </a:r>
            <a:endParaRPr lang="en-US" sz="1800" dirty="0"/>
          </a:p>
          <a:p>
            <a:pPr lvl="1"/>
            <a:r>
              <a:rPr lang="en-CA" sz="1800" dirty="0"/>
              <a:t>Payments for temporary or partial lay-off or unemployed</a:t>
            </a:r>
            <a:endParaRPr lang="en-US" sz="1800" dirty="0"/>
          </a:p>
          <a:p>
            <a:pPr lvl="1"/>
            <a:r>
              <a:rPr lang="en-CA" sz="1800" dirty="0"/>
              <a:t>Severance or termination payments</a:t>
            </a:r>
          </a:p>
          <a:p>
            <a:pPr marL="114300" lvl="2" indent="0" algn="just">
              <a:spcBef>
                <a:spcPts val="0"/>
              </a:spcBef>
              <a:spcAft>
                <a:spcPts val="1200"/>
              </a:spcAft>
              <a:buNone/>
            </a:pPr>
            <a:endParaRPr lang="en-US" sz="1800" dirty="0" smtClean="0"/>
          </a:p>
        </p:txBody>
      </p:sp>
      <p:sp>
        <p:nvSpPr>
          <p:cNvPr id="5" name="Title 5"/>
          <p:cNvSpPr txBox="1">
            <a:spLocks noGrp="1"/>
          </p:cNvSpPr>
          <p:nvPr>
            <p:ph type="title"/>
          </p:nvPr>
        </p:nvSpPr>
        <p:spPr>
          <a:xfrm>
            <a:off x="2215617" y="365126"/>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5207419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44824"/>
            <a:ext cx="8568952" cy="4863586"/>
          </a:xfrm>
        </p:spPr>
        <p:txBody>
          <a:bodyPr/>
          <a:lstStyle/>
          <a:p>
            <a:pPr marL="114300" lvl="2" indent="0" algn="ctr">
              <a:spcBef>
                <a:spcPts val="0"/>
              </a:spcBef>
              <a:spcAft>
                <a:spcPts val="1200"/>
              </a:spcAft>
              <a:buNone/>
            </a:pPr>
            <a:r>
              <a:rPr lang="en-GB" b="1" dirty="0"/>
              <a:t>Section </a:t>
            </a:r>
            <a:r>
              <a:rPr lang="en-GB" b="1" dirty="0" smtClean="0"/>
              <a:t>9: External Workers: Demographic Characteristics, Time Worked, </a:t>
            </a:r>
            <a:r>
              <a:rPr lang="en-GB" b="1" dirty="0"/>
              <a:t>Main Activities, Payments &amp; Benefits for the Work of the Holding</a:t>
            </a:r>
          </a:p>
          <a:p>
            <a:pPr marL="0" indent="0">
              <a:buNone/>
            </a:pPr>
            <a:r>
              <a:rPr lang="en-CA" sz="1600" dirty="0" smtClean="0"/>
              <a:t>This </a:t>
            </a:r>
            <a:r>
              <a:rPr lang="en-CA" sz="1600" dirty="0"/>
              <a:t>section is asked of all holdings, whether they are in the household or non-household sector. </a:t>
            </a:r>
            <a:endParaRPr lang="en-CA" sz="1600" dirty="0" smtClean="0"/>
          </a:p>
          <a:p>
            <a:endParaRPr lang="en-CA" sz="1600" b="1" dirty="0"/>
          </a:p>
          <a:p>
            <a:pPr marL="0" indent="0">
              <a:buNone/>
            </a:pPr>
            <a:r>
              <a:rPr lang="en-CA" sz="1600" b="1" dirty="0" smtClean="0"/>
              <a:t>EXERNAL </a:t>
            </a:r>
            <a:r>
              <a:rPr lang="en-CA" sz="1600" b="1" dirty="0"/>
              <a:t>WORKER</a:t>
            </a:r>
          </a:p>
          <a:p>
            <a:endParaRPr lang="en-CA" sz="1600" dirty="0" smtClean="0"/>
          </a:p>
          <a:p>
            <a:r>
              <a:rPr lang="en-CA" sz="1600" dirty="0" smtClean="0"/>
              <a:t>For </a:t>
            </a:r>
            <a:r>
              <a:rPr lang="en-CA" sz="1600" dirty="0"/>
              <a:t>holdings that are operated by a legal person, (such as corporations and other entities in the non-household sector), all workers are considered external workers, even if they reside in the household of a holder.</a:t>
            </a:r>
            <a:endParaRPr lang="en-GB" sz="1600" dirty="0"/>
          </a:p>
          <a:p>
            <a:endParaRPr lang="en-CA" sz="1600" dirty="0" smtClean="0"/>
          </a:p>
          <a:p>
            <a:r>
              <a:rPr lang="en-CA" sz="1600" dirty="0" smtClean="0"/>
              <a:t>For </a:t>
            </a:r>
            <a:r>
              <a:rPr lang="en-CA" sz="1600" dirty="0"/>
              <a:t>holdings that are operated by a civil/natural person or group of civil/natural persons (i.e., holdings in the household sector), workers who are not members of the household of the holder(s) are considered external workers.</a:t>
            </a:r>
            <a:endParaRPr lang="en-US" sz="1600" i="1" dirty="0" smtClean="0"/>
          </a:p>
          <a:p>
            <a:pPr marL="400050" lvl="2" indent="-285750" algn="just">
              <a:spcBef>
                <a:spcPts val="0"/>
              </a:spcBef>
              <a:spcAft>
                <a:spcPts val="600"/>
              </a:spcAft>
              <a:buFont typeface="Wingdings" panose="05000000000000000000" pitchFamily="2" charset="2"/>
              <a:buChar char="Ø"/>
            </a:pPr>
            <a:endParaRPr lang="en-US" sz="1700" i="1" dirty="0" smtClean="0"/>
          </a:p>
          <a:p>
            <a:pPr marL="114300" lvl="2" indent="0" algn="just">
              <a:spcBef>
                <a:spcPts val="0"/>
              </a:spcBef>
              <a:spcAft>
                <a:spcPts val="600"/>
              </a:spcAft>
              <a:buNone/>
            </a:pPr>
            <a:endParaRPr lang="en-US" sz="1700" b="1" dirty="0"/>
          </a:p>
          <a:p>
            <a:pPr marL="685800" lvl="2" indent="-338138" algn="just">
              <a:spcBef>
                <a:spcPts val="0"/>
              </a:spcBef>
              <a:spcAft>
                <a:spcPts val="600"/>
              </a:spcAft>
            </a:pPr>
            <a:endParaRPr lang="en-US" sz="2000" dirty="0"/>
          </a:p>
          <a:p>
            <a:pPr marL="685800" lvl="2" indent="-338138" algn="just">
              <a:spcBef>
                <a:spcPts val="0"/>
              </a:spcBef>
              <a:spcAft>
                <a:spcPts val="600"/>
              </a:spcAft>
            </a:pPr>
            <a:endParaRPr lang="en-US" sz="2000" dirty="0" smtClean="0"/>
          </a:p>
          <a:p>
            <a:pPr marL="0" indent="0">
              <a:buNone/>
            </a:pPr>
            <a:endParaRPr lang="en-US" dirty="0"/>
          </a:p>
        </p:txBody>
      </p:sp>
      <p:sp>
        <p:nvSpPr>
          <p:cNvPr id="4" name="Title 5"/>
          <p:cNvSpPr txBox="1">
            <a:spLocks noGrp="1"/>
          </p:cNvSpPr>
          <p:nvPr>
            <p:ph type="title"/>
          </p:nvPr>
        </p:nvSpPr>
        <p:spPr>
          <a:xfrm>
            <a:off x="2710917"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9462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2942" y="980728"/>
            <a:ext cx="8352928" cy="4896544"/>
          </a:xfrm>
        </p:spPr>
        <p:txBody>
          <a:bodyPr/>
          <a:lstStyle/>
          <a:p>
            <a:pPr marL="228600" lvl="2" indent="0" algn="ctr">
              <a:spcBef>
                <a:spcPts val="0"/>
              </a:spcBef>
              <a:spcAft>
                <a:spcPts val="600"/>
              </a:spcAft>
              <a:buNone/>
            </a:pPr>
            <a:r>
              <a:rPr lang="en-GB" b="1" dirty="0"/>
              <a:t>Section </a:t>
            </a:r>
            <a:r>
              <a:rPr lang="en-GB" b="1" dirty="0" smtClean="0"/>
              <a:t>9: </a:t>
            </a:r>
            <a:r>
              <a:rPr lang="en-GB" b="1" dirty="0"/>
              <a:t>External Workers: Demographic Characteristics, Time Worked, Main Activities, Payments &amp; Benefits for the Work of the Holding</a:t>
            </a:r>
          </a:p>
          <a:p>
            <a:pPr marL="119063" lvl="3" indent="0" algn="just">
              <a:spcBef>
                <a:spcPts val="0"/>
              </a:spcBef>
              <a:spcAft>
                <a:spcPts val="600"/>
              </a:spcAft>
              <a:buNone/>
            </a:pPr>
            <a:r>
              <a:rPr lang="en-US" b="1" dirty="0" smtClean="0"/>
              <a:t>Section 9, Part 9.1 Demographic Characteristics</a:t>
            </a:r>
          </a:p>
          <a:p>
            <a:pPr marL="119063" lvl="3" indent="0" algn="just">
              <a:spcBef>
                <a:spcPts val="0"/>
              </a:spcBef>
              <a:spcAft>
                <a:spcPts val="600"/>
              </a:spcAft>
              <a:buNone/>
            </a:pPr>
            <a:r>
              <a:rPr lang="en-US" b="1" dirty="0"/>
              <a:t>Q02: Type of External Worker</a:t>
            </a:r>
          </a:p>
          <a:p>
            <a:pPr marL="404813" lvl="3" indent="-285750" algn="just">
              <a:spcBef>
                <a:spcPts val="0"/>
              </a:spcBef>
              <a:spcAft>
                <a:spcPts val="600"/>
              </a:spcAft>
              <a:buFont typeface="Wingdings" panose="05000000000000000000" pitchFamily="2" charset="2"/>
              <a:buChar char="Ø"/>
            </a:pPr>
            <a:r>
              <a:rPr lang="en-US" sz="1800" b="1" dirty="0" smtClean="0"/>
              <a:t>External managers</a:t>
            </a:r>
          </a:p>
          <a:p>
            <a:pPr lvl="1">
              <a:buFont typeface="Calibri" panose="020F0502020204030204" pitchFamily="34" charset="0"/>
              <a:buChar char="‒"/>
            </a:pPr>
            <a:r>
              <a:rPr lang="en-GB" sz="1600" dirty="0"/>
              <a:t>is the person who manages an agricultural holding on behalf of the agricultural holder and is responsible for the normal daily financial and production routines of running the holding.” </a:t>
            </a:r>
            <a:r>
              <a:rPr lang="en-CA" sz="1600" dirty="0"/>
              <a:t>The difference between a manager and a paid, long-term employee is the level of decision-making responsibility inherent in the role of manager. </a:t>
            </a:r>
            <a:endParaRPr lang="en-CA" sz="1600" dirty="0" smtClean="0"/>
          </a:p>
          <a:p>
            <a:pPr marL="404813" lvl="3" indent="-285750" algn="just">
              <a:spcBef>
                <a:spcPts val="0"/>
              </a:spcBef>
              <a:spcAft>
                <a:spcPts val="600"/>
              </a:spcAft>
              <a:buFont typeface="Wingdings" panose="05000000000000000000" pitchFamily="2" charset="2"/>
              <a:buChar char="Ø"/>
            </a:pPr>
            <a:r>
              <a:rPr lang="en-US" sz="1800" b="1" dirty="0"/>
              <a:t>External, paid, long-term employees </a:t>
            </a:r>
          </a:p>
          <a:p>
            <a:pPr lvl="1">
              <a:spcAft>
                <a:spcPts val="600"/>
              </a:spcAft>
              <a:buFont typeface="Calibri" panose="020F0502020204030204" pitchFamily="34" charset="0"/>
              <a:buChar char="‒"/>
            </a:pPr>
            <a:r>
              <a:rPr lang="en-CA" sz="1600" dirty="0"/>
              <a:t>A worker hired permanently, for more than one season.  May work full-time or part-time. May be paid in cash, or in-kind</a:t>
            </a:r>
            <a:r>
              <a:rPr lang="en-CA" sz="1600" dirty="0" smtClean="0"/>
              <a:t>.</a:t>
            </a:r>
          </a:p>
          <a:p>
            <a:pPr marL="404813" lvl="3" indent="-285750" algn="just">
              <a:spcBef>
                <a:spcPts val="0"/>
              </a:spcBef>
              <a:spcAft>
                <a:spcPts val="600"/>
              </a:spcAft>
              <a:buFont typeface="Wingdings" panose="05000000000000000000" pitchFamily="2" charset="2"/>
              <a:buChar char="Ø"/>
            </a:pPr>
            <a:r>
              <a:rPr lang="en-US" sz="1800" b="1" dirty="0"/>
              <a:t>External, paid, temporary workers </a:t>
            </a:r>
          </a:p>
          <a:p>
            <a:pPr lvl="1">
              <a:spcAft>
                <a:spcPts val="600"/>
              </a:spcAft>
              <a:buFont typeface="Calibri" panose="020F0502020204030204" pitchFamily="34" charset="0"/>
              <a:buChar char="‒"/>
            </a:pPr>
            <a:r>
              <a:rPr lang="en-CA" sz="1600" dirty="0"/>
              <a:t>A worker hired for a season, or less. </a:t>
            </a:r>
            <a:endParaRPr lang="en-GB" sz="1600" dirty="0"/>
          </a:p>
          <a:p>
            <a:pPr lvl="1">
              <a:spcAft>
                <a:spcPts val="600"/>
              </a:spcAft>
              <a:buFont typeface="Calibri" panose="020F0502020204030204" pitchFamily="34" charset="0"/>
              <a:buChar char="‒"/>
            </a:pPr>
            <a:r>
              <a:rPr lang="en-CA" sz="1600" dirty="0"/>
              <a:t>May work full-time or part-time. May be paid in cash, or in-kind</a:t>
            </a:r>
            <a:r>
              <a:rPr lang="en-CA" sz="1600" dirty="0" smtClean="0"/>
              <a:t>.</a:t>
            </a:r>
          </a:p>
          <a:p>
            <a:endParaRPr lang="en-US" dirty="0"/>
          </a:p>
        </p:txBody>
      </p:sp>
      <p:sp>
        <p:nvSpPr>
          <p:cNvPr id="4" name="Title 5"/>
          <p:cNvSpPr txBox="1">
            <a:spLocks noGrp="1"/>
          </p:cNvSpPr>
          <p:nvPr>
            <p:ph type="title"/>
          </p:nvPr>
        </p:nvSpPr>
        <p:spPr>
          <a:xfrm>
            <a:off x="2603023" y="116632"/>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66951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Sample Distribution:</a:t>
            </a:r>
          </a:p>
          <a:p>
            <a:pPr marL="0" indent="0">
              <a:buNone/>
            </a:pPr>
            <a:endParaRPr lang="en-US" sz="2400" b="1" dirty="0">
              <a:effectLst>
                <a:outerShdw blurRad="38100" dist="38100" dir="2700000" algn="tl">
                  <a:srgbClr val="000000">
                    <a:alpha val="43137"/>
                  </a:srgbClr>
                </a:outerShdw>
              </a:effectLst>
            </a:endParaRPr>
          </a:p>
          <a:p>
            <a:pPr marL="0" indent="0">
              <a:buNone/>
            </a:pPr>
            <a:endParaRPr lang="en-GB" sz="2400" b="1" dirty="0">
              <a:effectLst>
                <a:outerShdw blurRad="38100" dist="38100" dir="2700000" algn="tl">
                  <a:srgbClr val="000000">
                    <a:alpha val="43137"/>
                  </a:srgbClr>
                </a:outerShdw>
              </a:effectLst>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graphicFrame>
        <p:nvGraphicFramePr>
          <p:cNvPr id="2" name="Table 1"/>
          <p:cNvGraphicFramePr>
            <a:graphicFrameLocks noGrp="1"/>
          </p:cNvGraphicFramePr>
          <p:nvPr/>
        </p:nvGraphicFramePr>
        <p:xfrm>
          <a:off x="1475655" y="2492895"/>
          <a:ext cx="6120682" cy="2808314"/>
        </p:xfrm>
        <a:graphic>
          <a:graphicData uri="http://schemas.openxmlformats.org/drawingml/2006/table">
            <a:tbl>
              <a:tblPr>
                <a:tableStyleId>{5C22544A-7EE6-4342-B048-85BDC9FD1C3A}</a:tableStyleId>
              </a:tblPr>
              <a:tblGrid>
                <a:gridCol w="1614753">
                  <a:extLst>
                    <a:ext uri="{9D8B030D-6E8A-4147-A177-3AD203B41FA5}">
                      <a16:colId xmlns:a16="http://schemas.microsoft.com/office/drawing/2014/main" val="20000"/>
                    </a:ext>
                  </a:extLst>
                </a:gridCol>
                <a:gridCol w="861202">
                  <a:extLst>
                    <a:ext uri="{9D8B030D-6E8A-4147-A177-3AD203B41FA5}">
                      <a16:colId xmlns:a16="http://schemas.microsoft.com/office/drawing/2014/main" val="20001"/>
                    </a:ext>
                  </a:extLst>
                </a:gridCol>
                <a:gridCol w="1199530">
                  <a:extLst>
                    <a:ext uri="{9D8B030D-6E8A-4147-A177-3AD203B41FA5}">
                      <a16:colId xmlns:a16="http://schemas.microsoft.com/office/drawing/2014/main" val="20002"/>
                    </a:ext>
                  </a:extLst>
                </a:gridCol>
                <a:gridCol w="584387">
                  <a:extLst>
                    <a:ext uri="{9D8B030D-6E8A-4147-A177-3AD203B41FA5}">
                      <a16:colId xmlns:a16="http://schemas.microsoft.com/office/drawing/2014/main" val="20003"/>
                    </a:ext>
                  </a:extLst>
                </a:gridCol>
                <a:gridCol w="968852">
                  <a:extLst>
                    <a:ext uri="{9D8B030D-6E8A-4147-A177-3AD203B41FA5}">
                      <a16:colId xmlns:a16="http://schemas.microsoft.com/office/drawing/2014/main" val="20004"/>
                    </a:ext>
                  </a:extLst>
                </a:gridCol>
                <a:gridCol w="891958">
                  <a:extLst>
                    <a:ext uri="{9D8B030D-6E8A-4147-A177-3AD203B41FA5}">
                      <a16:colId xmlns:a16="http://schemas.microsoft.com/office/drawing/2014/main" val="20005"/>
                    </a:ext>
                  </a:extLst>
                </a:gridCol>
              </a:tblGrid>
              <a:tr h="936104">
                <a:tc>
                  <a:txBody>
                    <a:bodyPr/>
                    <a:lstStyle/>
                    <a:p>
                      <a:pPr algn="l" fontAlgn="b"/>
                      <a:r>
                        <a:rPr lang="en-GB" sz="1100" u="none" strike="noStrike">
                          <a:effectLst/>
                        </a:rPr>
                        <a:t>District</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Non 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Enumerators</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Supervisors</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312035">
                <a:tc>
                  <a:txBody>
                    <a:bodyPr/>
                    <a:lstStyle/>
                    <a:p>
                      <a:pPr algn="l" fontAlgn="b"/>
                      <a:r>
                        <a:rPr lang="en-GB" sz="1100" u="none" strike="noStrike">
                          <a:effectLst/>
                        </a:rPr>
                        <a:t>Ahfa Ano South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12035">
                <a:tc>
                  <a:txBody>
                    <a:bodyPr/>
                    <a:lstStyle/>
                    <a:p>
                      <a:pPr algn="l" fontAlgn="b"/>
                      <a:r>
                        <a:rPr lang="en-GB" sz="1100" u="none" strike="noStrike">
                          <a:effectLst/>
                        </a:rPr>
                        <a:t>Asante Akim North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161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12035">
                <a:tc>
                  <a:txBody>
                    <a:bodyPr/>
                    <a:lstStyle/>
                    <a:p>
                      <a:pPr algn="l" fontAlgn="b"/>
                      <a:r>
                        <a:rPr lang="en-GB" sz="1100" u="none" strike="noStrike">
                          <a:effectLst/>
                        </a:rPr>
                        <a:t>Ejura Sekye Dumasi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12035">
                <a:tc>
                  <a:txBody>
                    <a:bodyPr/>
                    <a:lstStyle/>
                    <a:p>
                      <a:pPr algn="l" fontAlgn="b"/>
                      <a:r>
                        <a:rPr lang="en-GB" sz="1100" u="none" strike="noStrike">
                          <a:effectLst/>
                        </a:rPr>
                        <a:t>Sekyere Afram Plains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12035">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371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451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19</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312035">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3635162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68760"/>
            <a:ext cx="8352928" cy="4896544"/>
          </a:xfrm>
        </p:spPr>
        <p:txBody>
          <a:bodyPr/>
          <a:lstStyle/>
          <a:p>
            <a:pPr marL="228600" lvl="2" indent="0" algn="ctr">
              <a:spcBef>
                <a:spcPts val="0"/>
              </a:spcBef>
              <a:spcAft>
                <a:spcPts val="600"/>
              </a:spcAft>
              <a:buNone/>
            </a:pPr>
            <a:r>
              <a:rPr lang="en-GB" b="1" dirty="0"/>
              <a:t>Section </a:t>
            </a:r>
            <a:r>
              <a:rPr lang="en-GB" b="1" dirty="0" smtClean="0"/>
              <a:t>9: </a:t>
            </a:r>
            <a:r>
              <a:rPr lang="en-GB" b="1" dirty="0"/>
              <a:t>External Workers: Demographic Characteristics, Time Worked, Main Activities, Payments &amp; Benefits for the Work of the Holding</a:t>
            </a:r>
          </a:p>
          <a:p>
            <a:pPr marL="119063" lvl="3" indent="0" algn="just">
              <a:spcBef>
                <a:spcPts val="0"/>
              </a:spcBef>
              <a:spcAft>
                <a:spcPts val="600"/>
              </a:spcAft>
              <a:buNone/>
            </a:pPr>
            <a:r>
              <a:rPr lang="en-US" b="1" dirty="0" smtClean="0"/>
              <a:t>Section 9, Part 9.1 Demographic Characteristics</a:t>
            </a:r>
          </a:p>
          <a:p>
            <a:pPr marL="119063" lvl="3" indent="0" algn="just">
              <a:spcBef>
                <a:spcPts val="0"/>
              </a:spcBef>
              <a:spcAft>
                <a:spcPts val="600"/>
              </a:spcAft>
              <a:buNone/>
            </a:pPr>
            <a:endParaRPr lang="en-US" b="1" dirty="0" smtClean="0"/>
          </a:p>
          <a:p>
            <a:pPr marL="119063" lvl="3" indent="0" algn="just">
              <a:spcBef>
                <a:spcPts val="0"/>
              </a:spcBef>
              <a:spcAft>
                <a:spcPts val="600"/>
              </a:spcAft>
              <a:buNone/>
            </a:pPr>
            <a:r>
              <a:rPr lang="en-US" b="1" dirty="0" smtClean="0"/>
              <a:t>Q02: Type of External Worker</a:t>
            </a:r>
          </a:p>
          <a:p>
            <a:pPr marL="119063" lvl="3" indent="0" algn="just">
              <a:spcBef>
                <a:spcPts val="0"/>
              </a:spcBef>
              <a:spcAft>
                <a:spcPts val="600"/>
              </a:spcAft>
              <a:buNone/>
            </a:pPr>
            <a:endParaRPr lang="en-US" b="1" dirty="0" smtClean="0"/>
          </a:p>
          <a:p>
            <a:pPr marL="404813" lvl="3" indent="-285750" algn="just">
              <a:spcBef>
                <a:spcPts val="0"/>
              </a:spcBef>
              <a:spcAft>
                <a:spcPts val="600"/>
              </a:spcAft>
              <a:buFont typeface="Wingdings" panose="05000000000000000000" pitchFamily="2" charset="2"/>
              <a:buChar char="Ø"/>
            </a:pPr>
            <a:r>
              <a:rPr lang="en-US" sz="1800" b="1" dirty="0" smtClean="0"/>
              <a:t>External</a:t>
            </a:r>
            <a:r>
              <a:rPr lang="en-US" sz="1800" b="1" dirty="0"/>
              <a:t>, paid, casual workers </a:t>
            </a:r>
          </a:p>
          <a:p>
            <a:pPr lvl="1">
              <a:spcAft>
                <a:spcPts val="600"/>
              </a:spcAft>
              <a:buFont typeface="Calibri" panose="020F0502020204030204" pitchFamily="34" charset="0"/>
              <a:buChar char="‒"/>
            </a:pPr>
            <a:r>
              <a:rPr lang="en-CA" sz="1600" dirty="0"/>
              <a:t>A worker hired for a short-term such as on a daily or weekly basis. May be paid in cash, or in-kind</a:t>
            </a:r>
            <a:r>
              <a:rPr lang="en-CA" sz="1600" dirty="0" smtClean="0"/>
              <a:t>.</a:t>
            </a:r>
          </a:p>
          <a:p>
            <a:pPr marL="404813" lvl="3" indent="-285750" algn="just">
              <a:spcBef>
                <a:spcPts val="0"/>
              </a:spcBef>
              <a:spcAft>
                <a:spcPts val="600"/>
              </a:spcAft>
              <a:buFont typeface="Wingdings" panose="05000000000000000000" pitchFamily="2" charset="2"/>
              <a:buChar char="Ø"/>
            </a:pPr>
            <a:r>
              <a:rPr lang="en-US" sz="2200" dirty="0" smtClean="0"/>
              <a:t> </a:t>
            </a:r>
            <a:r>
              <a:rPr lang="en-US" sz="1800" b="1" dirty="0"/>
              <a:t>Unpaid external workers </a:t>
            </a:r>
          </a:p>
          <a:p>
            <a:pPr lvl="1">
              <a:spcAft>
                <a:spcPts val="600"/>
              </a:spcAft>
              <a:buFont typeface="Calibri" panose="020F0502020204030204" pitchFamily="34" charset="0"/>
              <a:buChar char="‒"/>
            </a:pPr>
            <a:r>
              <a:rPr lang="en-CA" sz="1600" dirty="0"/>
              <a:t>A worker who does not get paid for work on the holding. Examples are mutual helpers, unpaid trainees, volunteers, unpaid relatives living in another household, etc.</a:t>
            </a:r>
            <a:endParaRPr lang="en-US" dirty="0"/>
          </a:p>
        </p:txBody>
      </p:sp>
      <p:sp>
        <p:nvSpPr>
          <p:cNvPr id="4" name="Title 5"/>
          <p:cNvSpPr txBox="1">
            <a:spLocks noGrp="1"/>
          </p:cNvSpPr>
          <p:nvPr>
            <p:ph type="title"/>
          </p:nvPr>
        </p:nvSpPr>
        <p:spPr>
          <a:xfrm>
            <a:off x="2675199"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005997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705" y="1340768"/>
            <a:ext cx="7886700" cy="4548163"/>
          </a:xfrm>
        </p:spPr>
        <p:txBody>
          <a:bodyPr/>
          <a:lstStyle/>
          <a:p>
            <a:pPr marL="228600" lvl="2" indent="0" algn="ctr">
              <a:spcBef>
                <a:spcPts val="0"/>
              </a:spcBef>
              <a:spcAft>
                <a:spcPts val="600"/>
              </a:spcAft>
              <a:buNone/>
            </a:pPr>
            <a:r>
              <a:rPr lang="en-GB" b="1" dirty="0"/>
              <a:t>Section </a:t>
            </a:r>
            <a:r>
              <a:rPr lang="en-GB" b="1" dirty="0" smtClean="0"/>
              <a:t>9: </a:t>
            </a:r>
            <a:r>
              <a:rPr lang="en-GB" b="1" dirty="0"/>
              <a:t>External Workers: Demographic Characteristics, Time Worked, Main Activities, Payments &amp; Benefits for the Work of the Holding</a:t>
            </a:r>
          </a:p>
          <a:p>
            <a:pPr marL="119063" lvl="3" indent="0" algn="just">
              <a:spcBef>
                <a:spcPts val="0"/>
              </a:spcBef>
              <a:spcAft>
                <a:spcPts val="600"/>
              </a:spcAft>
              <a:buNone/>
            </a:pPr>
            <a:r>
              <a:rPr lang="en-US" b="1" dirty="0" smtClean="0"/>
              <a:t>Section 9, </a:t>
            </a:r>
            <a:r>
              <a:rPr lang="en-US" b="1" dirty="0"/>
              <a:t>Part </a:t>
            </a:r>
            <a:r>
              <a:rPr lang="en-US" b="1" dirty="0" smtClean="0"/>
              <a:t>9.1 </a:t>
            </a:r>
            <a:r>
              <a:rPr lang="en-US" b="1" dirty="0"/>
              <a:t>Demographic Characteristics</a:t>
            </a:r>
          </a:p>
          <a:p>
            <a:pPr marL="119063" lvl="3" indent="0" algn="just">
              <a:spcBef>
                <a:spcPts val="0"/>
              </a:spcBef>
              <a:spcAft>
                <a:spcPts val="600"/>
              </a:spcAft>
              <a:buNone/>
            </a:pPr>
            <a:r>
              <a:rPr lang="en-US" b="1" dirty="0" smtClean="0"/>
              <a:t>Q03: </a:t>
            </a:r>
            <a:r>
              <a:rPr lang="en-CA" sz="1600" b="1" dirty="0" smtClean="0"/>
              <a:t>AGE </a:t>
            </a:r>
            <a:r>
              <a:rPr lang="en-CA" sz="1600" b="1" dirty="0"/>
              <a:t>OF WORKER </a:t>
            </a:r>
          </a:p>
          <a:p>
            <a:r>
              <a:rPr lang="en-CA" sz="1600" dirty="0" smtClean="0"/>
              <a:t>For </a:t>
            </a:r>
            <a:r>
              <a:rPr lang="en-CA" sz="1600" dirty="0"/>
              <a:t>the purposes of the AGRIS Labour Module, and in keeping with general practice, the lower bound for “adult” workers is 15 years of age.  </a:t>
            </a:r>
            <a:endParaRPr lang="en-CA" sz="1600" dirty="0" smtClean="0"/>
          </a:p>
          <a:p>
            <a:r>
              <a:rPr lang="en-CA" sz="1600" dirty="0" smtClean="0"/>
              <a:t>While </a:t>
            </a:r>
            <a:r>
              <a:rPr lang="en-CA" sz="1600" dirty="0"/>
              <a:t>there is not always an upper bound to the definition of working age, when there is, it is often 64 years. </a:t>
            </a:r>
            <a:endParaRPr lang="en-CA" sz="1600" dirty="0" smtClean="0"/>
          </a:p>
          <a:p>
            <a:r>
              <a:rPr lang="en-CA" sz="1600" dirty="0" smtClean="0"/>
              <a:t>The </a:t>
            </a:r>
            <a:r>
              <a:rPr lang="en-CA" sz="1600" dirty="0"/>
              <a:t>age categories can be defined as follows:</a:t>
            </a:r>
            <a:endParaRPr lang="en-GB" sz="1600" dirty="0"/>
          </a:p>
          <a:p>
            <a:pPr lvl="1"/>
            <a:r>
              <a:rPr lang="en-CA" sz="1600" dirty="0"/>
              <a:t>Children under 15 years of age</a:t>
            </a:r>
            <a:endParaRPr lang="en-GB" sz="1600" dirty="0"/>
          </a:p>
          <a:p>
            <a:pPr lvl="1"/>
            <a:r>
              <a:rPr lang="en-CA" sz="1600" dirty="0"/>
              <a:t>15 to 24 years</a:t>
            </a:r>
            <a:endParaRPr lang="en-GB" sz="1600" dirty="0"/>
          </a:p>
          <a:p>
            <a:pPr lvl="1"/>
            <a:r>
              <a:rPr lang="en-CA" sz="1600" dirty="0"/>
              <a:t>25 to 44 years</a:t>
            </a:r>
            <a:endParaRPr lang="en-GB" sz="1600" dirty="0"/>
          </a:p>
          <a:p>
            <a:pPr lvl="1"/>
            <a:r>
              <a:rPr lang="en-CA" sz="1600" dirty="0"/>
              <a:t>45 to 64 years</a:t>
            </a:r>
            <a:endParaRPr lang="en-GB" sz="1600" dirty="0"/>
          </a:p>
          <a:p>
            <a:pPr lvl="1"/>
            <a:r>
              <a:rPr lang="en-CA" sz="1600" dirty="0"/>
              <a:t>65 years or over</a:t>
            </a:r>
          </a:p>
        </p:txBody>
      </p:sp>
      <p:sp>
        <p:nvSpPr>
          <p:cNvPr id="4" name="Title 5"/>
          <p:cNvSpPr txBox="1">
            <a:spLocks noGrp="1"/>
          </p:cNvSpPr>
          <p:nvPr>
            <p:ph type="title"/>
          </p:nvPr>
        </p:nvSpPr>
        <p:spPr>
          <a:xfrm>
            <a:off x="2675199"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7299714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28800"/>
            <a:ext cx="7886700" cy="4548163"/>
          </a:xfrm>
        </p:spPr>
        <p:txBody>
          <a:bodyPr/>
          <a:lstStyle/>
          <a:p>
            <a:pPr marL="228600" lvl="2" indent="0" algn="ctr">
              <a:spcBef>
                <a:spcPts val="0"/>
              </a:spcBef>
              <a:spcAft>
                <a:spcPts val="600"/>
              </a:spcAft>
              <a:buNone/>
            </a:pPr>
            <a:r>
              <a:rPr lang="en-GB" b="1" dirty="0"/>
              <a:t>Section </a:t>
            </a:r>
            <a:r>
              <a:rPr lang="en-GB" b="1" dirty="0" smtClean="0"/>
              <a:t>9: </a:t>
            </a:r>
            <a:r>
              <a:rPr lang="en-GB" b="1" dirty="0"/>
              <a:t>External Workers: Demographic Characteristics, Time Worked, Main Activities, Payments &amp; Benefits for the Work of the Holding</a:t>
            </a:r>
          </a:p>
          <a:p>
            <a:pPr marL="119063" lvl="3" indent="0" algn="just">
              <a:spcBef>
                <a:spcPts val="0"/>
              </a:spcBef>
              <a:spcAft>
                <a:spcPts val="600"/>
              </a:spcAft>
              <a:buNone/>
            </a:pPr>
            <a:endParaRPr lang="en-US" dirty="0" smtClean="0"/>
          </a:p>
          <a:p>
            <a:pPr marL="119063" lvl="3" indent="0" algn="just">
              <a:spcBef>
                <a:spcPts val="0"/>
              </a:spcBef>
              <a:spcAft>
                <a:spcPts val="600"/>
              </a:spcAft>
              <a:buNone/>
            </a:pPr>
            <a:r>
              <a:rPr lang="en-US" b="1" dirty="0" smtClean="0"/>
              <a:t>Section 9, </a:t>
            </a:r>
            <a:r>
              <a:rPr lang="en-US" b="1" dirty="0"/>
              <a:t>Part </a:t>
            </a:r>
            <a:r>
              <a:rPr lang="en-US" b="1" dirty="0" smtClean="0"/>
              <a:t>9.3 External, Paid</a:t>
            </a:r>
            <a:r>
              <a:rPr lang="en-US" b="1" dirty="0"/>
              <a:t>, </a:t>
            </a:r>
            <a:r>
              <a:rPr lang="en-US" b="1" dirty="0" smtClean="0"/>
              <a:t>Casual by Province</a:t>
            </a:r>
          </a:p>
          <a:p>
            <a:pPr marL="119063" lvl="3" indent="0" algn="just">
              <a:spcBef>
                <a:spcPts val="0"/>
              </a:spcBef>
              <a:spcAft>
                <a:spcPts val="600"/>
              </a:spcAft>
              <a:buNone/>
            </a:pPr>
            <a:r>
              <a:rPr lang="en-US" b="1" dirty="0" smtClean="0"/>
              <a:t>Q05: Number of paid workers by province</a:t>
            </a:r>
            <a:endParaRPr lang="en-US" b="1" dirty="0"/>
          </a:p>
          <a:p>
            <a:pPr marL="0" lvl="1" indent="0">
              <a:spcAft>
                <a:spcPts val="1200"/>
              </a:spcAft>
              <a:buNone/>
            </a:pPr>
            <a:r>
              <a:rPr lang="en-CA" sz="1600" dirty="0" smtClean="0"/>
              <a:t>This questions seeks to know geographical area/place where the 	external worker comes from. Possible answers are;</a:t>
            </a:r>
            <a:endParaRPr lang="en-CA" sz="1600" dirty="0"/>
          </a:p>
          <a:p>
            <a:pPr marL="1033463" lvl="2" indent="-342900">
              <a:spcAft>
                <a:spcPts val="1200"/>
              </a:spcAft>
              <a:buFont typeface="Calibri" panose="020F0502020204030204" pitchFamily="34" charset="0"/>
              <a:buChar char="‒"/>
            </a:pPr>
            <a:r>
              <a:rPr lang="en-US" sz="1600" dirty="0"/>
              <a:t>From same region as the holding</a:t>
            </a:r>
          </a:p>
          <a:p>
            <a:pPr marL="1033463" lvl="2" indent="-342900">
              <a:spcAft>
                <a:spcPts val="1200"/>
              </a:spcAft>
              <a:buFont typeface="Calibri" panose="020F0502020204030204" pitchFamily="34" charset="0"/>
              <a:buChar char="‒"/>
            </a:pPr>
            <a:r>
              <a:rPr lang="en-US" sz="1600" dirty="0"/>
              <a:t>From another region of the same country</a:t>
            </a:r>
          </a:p>
          <a:p>
            <a:pPr marL="1033463" lvl="2" indent="-342900">
              <a:spcAft>
                <a:spcPts val="1200"/>
              </a:spcAft>
              <a:buFont typeface="Calibri" panose="020F0502020204030204" pitchFamily="34" charset="0"/>
              <a:buChar char="‒"/>
            </a:pPr>
            <a:r>
              <a:rPr lang="en-US" sz="1600" dirty="0"/>
              <a:t>From another country</a:t>
            </a:r>
          </a:p>
          <a:p>
            <a:pPr marL="1033463" lvl="2" indent="-342900">
              <a:spcAft>
                <a:spcPts val="1200"/>
              </a:spcAft>
              <a:buFont typeface="Calibri" panose="020F0502020204030204" pitchFamily="34" charset="0"/>
              <a:buChar char="‒"/>
            </a:pPr>
            <a:r>
              <a:rPr lang="en-US" sz="1600" dirty="0"/>
              <a:t>Not known</a:t>
            </a:r>
          </a:p>
          <a:p>
            <a:pPr marL="0" lvl="1" indent="0">
              <a:spcAft>
                <a:spcPts val="1200"/>
              </a:spcAft>
              <a:buNone/>
            </a:pPr>
            <a:endParaRPr lang="en-CA" sz="2000" dirty="0"/>
          </a:p>
        </p:txBody>
      </p:sp>
      <p:sp>
        <p:nvSpPr>
          <p:cNvPr id="4" name="Title 5"/>
          <p:cNvSpPr txBox="1">
            <a:spLocks noGrp="1"/>
          </p:cNvSpPr>
          <p:nvPr>
            <p:ph type="title"/>
          </p:nvPr>
        </p:nvSpPr>
        <p:spPr>
          <a:xfrm>
            <a:off x="2675199"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9178399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1196752"/>
            <a:ext cx="7886700" cy="4680520"/>
          </a:xfrm>
        </p:spPr>
        <p:txBody>
          <a:bodyPr/>
          <a:lstStyle/>
          <a:p>
            <a:pPr marL="228600" lvl="2" indent="0" algn="ctr">
              <a:spcBef>
                <a:spcPts val="0"/>
              </a:spcBef>
              <a:spcAft>
                <a:spcPts val="600"/>
              </a:spcAft>
              <a:buNone/>
            </a:pPr>
            <a:r>
              <a:rPr lang="en-GB" b="1" dirty="0"/>
              <a:t>Section </a:t>
            </a:r>
            <a:r>
              <a:rPr lang="en-GB" b="1" dirty="0" smtClean="0"/>
              <a:t>9: </a:t>
            </a:r>
            <a:r>
              <a:rPr lang="en-GB" b="1" dirty="0"/>
              <a:t>External Workers: Demographic Characteristics, Time Worked, Main Activities, Payments &amp; Benefits for the Work of the Holding</a:t>
            </a:r>
          </a:p>
          <a:p>
            <a:pPr marL="119063" lvl="3" indent="0" algn="just">
              <a:spcBef>
                <a:spcPts val="0"/>
              </a:spcBef>
              <a:spcAft>
                <a:spcPts val="600"/>
              </a:spcAft>
              <a:buNone/>
            </a:pPr>
            <a:r>
              <a:rPr lang="en-US" b="1" dirty="0" smtClean="0"/>
              <a:t>Section 9, Part 9.5 Main Activities</a:t>
            </a:r>
          </a:p>
          <a:p>
            <a:pPr marL="400050" lvl="2" indent="0">
              <a:spcAft>
                <a:spcPts val="1200"/>
              </a:spcAft>
              <a:buNone/>
            </a:pPr>
            <a:r>
              <a:rPr lang="en-US" sz="1600" b="1" dirty="0" smtClean="0"/>
              <a:t>EXTERNAL </a:t>
            </a:r>
            <a:r>
              <a:rPr lang="en-US" sz="1600" b="1" dirty="0"/>
              <a:t>PAID CASUAL WORKERS (Q02 = 4) ARE EXCLUDED FROM </a:t>
            </a:r>
            <a:r>
              <a:rPr lang="en-US" sz="1600" b="1" dirty="0" smtClean="0"/>
              <a:t>Q13</a:t>
            </a:r>
          </a:p>
          <a:p>
            <a:pPr marL="0" lvl="1" indent="0">
              <a:spcAft>
                <a:spcPts val="1200"/>
              </a:spcAft>
              <a:buNone/>
            </a:pPr>
            <a:r>
              <a:rPr lang="en-US" sz="2000" b="1" dirty="0" smtClean="0"/>
              <a:t>Q13: </a:t>
            </a:r>
            <a:r>
              <a:rPr lang="en-CA" sz="1600" b="1" dirty="0" smtClean="0"/>
              <a:t>OCCUPATIONS </a:t>
            </a:r>
          </a:p>
          <a:p>
            <a:pPr marL="0" lvl="1" indent="0">
              <a:spcAft>
                <a:spcPts val="1200"/>
              </a:spcAft>
              <a:buNone/>
            </a:pPr>
            <a:r>
              <a:rPr lang="en-CA" sz="1600" dirty="0" smtClean="0"/>
              <a:t>This questions seeks number of workers engaged in specific tasks/occupation. Occupation categories to be reported are;</a:t>
            </a:r>
          </a:p>
          <a:p>
            <a:pPr lvl="0"/>
            <a:r>
              <a:rPr lang="en-CA" sz="1400" dirty="0" smtClean="0"/>
              <a:t>Production </a:t>
            </a:r>
            <a:r>
              <a:rPr lang="en-CA" sz="1400" dirty="0"/>
              <a:t>managers (ISCO-08 Major group 1, Managers)</a:t>
            </a:r>
            <a:endParaRPr lang="en-GB" sz="1400" dirty="0"/>
          </a:p>
          <a:p>
            <a:pPr lvl="0"/>
            <a:r>
              <a:rPr lang="en-CA" sz="1400" dirty="0"/>
              <a:t>Professional and technical production staff (ISCO-08 Major group 3, Technicians and Associate Professionals)</a:t>
            </a:r>
            <a:endParaRPr lang="en-GB" sz="1400" dirty="0"/>
          </a:p>
          <a:p>
            <a:pPr lvl="0"/>
            <a:r>
              <a:rPr lang="en-CA" sz="1400" dirty="0"/>
              <a:t>Machinery, equipment and facilities operators (ISCO-08 Major group 6, Skilled Agricultural, Forestry and Fishery Workers, ISCO-08 Major group 8, Plant and Machine Operators and Assemblers)</a:t>
            </a:r>
            <a:endParaRPr lang="en-GB" sz="1400" dirty="0"/>
          </a:p>
          <a:p>
            <a:pPr lvl="0"/>
            <a:r>
              <a:rPr lang="en-CA" sz="1400" dirty="0"/>
              <a:t>General labourers (ISCO)-08 Major group 9, Elementary Occupations)</a:t>
            </a:r>
            <a:endParaRPr lang="en-GB" sz="1400" dirty="0"/>
          </a:p>
          <a:p>
            <a:pPr lvl="0"/>
            <a:r>
              <a:rPr lang="en-CA" sz="1400" dirty="0"/>
              <a:t>Other occupations (i.e., accountants, clerical staff, mechanics, watchmen, etc.)</a:t>
            </a:r>
            <a:endParaRPr lang="en-GB" sz="1400" dirty="0"/>
          </a:p>
          <a:p>
            <a:pPr marL="804863" lvl="1">
              <a:spcAft>
                <a:spcPts val="1200"/>
              </a:spcAft>
              <a:buFont typeface="Calibri" panose="020F0502020204030204" pitchFamily="34" charset="0"/>
              <a:buChar char="‒"/>
            </a:pPr>
            <a:r>
              <a:rPr lang="en-US" sz="1400" dirty="0" err="1" smtClean="0"/>
              <a:t>cupations</a:t>
            </a:r>
            <a:r>
              <a:rPr lang="en-US" sz="1400" dirty="0" smtClean="0"/>
              <a:t> </a:t>
            </a:r>
            <a:r>
              <a:rPr lang="en-US" sz="1400" dirty="0"/>
              <a:t>(i.e., accountants, clerical staff, mechanics, watchmen, etc.)</a:t>
            </a:r>
          </a:p>
          <a:p>
            <a:pPr marL="0" lvl="1" indent="0">
              <a:spcAft>
                <a:spcPts val="1200"/>
              </a:spcAft>
              <a:buNone/>
            </a:pPr>
            <a:endParaRPr lang="en-CA" sz="1600" dirty="0"/>
          </a:p>
        </p:txBody>
      </p:sp>
      <p:sp>
        <p:nvSpPr>
          <p:cNvPr id="4" name="Title 5"/>
          <p:cNvSpPr txBox="1">
            <a:spLocks noGrp="1"/>
          </p:cNvSpPr>
          <p:nvPr>
            <p:ph type="title"/>
          </p:nvPr>
        </p:nvSpPr>
        <p:spPr>
          <a:xfrm>
            <a:off x="2675199" y="365125"/>
            <a:ext cx="4712764" cy="646331"/>
          </a:xfrm>
          <a:prstGeom prst="rect">
            <a:avLst/>
          </a:prstGeom>
        </p:spPr>
        <p:txBody>
          <a:bodyPr wrap="none">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Core + LABOUR Module</a:t>
            </a:r>
            <a:endParaRPr lang="en-GB"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46922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2276872"/>
            <a:ext cx="7886700" cy="4351338"/>
          </a:xfrm>
        </p:spPr>
        <p:txBody>
          <a:bodyPr/>
          <a:lstStyle/>
          <a:p>
            <a:pPr marL="400050" indent="-285750"/>
            <a:r>
              <a:rPr lang="en-GB" sz="1600" dirty="0"/>
              <a:t>This part of the questionnaire is relevant only for holdings where the holder is a civil/natural person or for each household in case of a group of civil/natural persons. </a:t>
            </a:r>
            <a:endParaRPr lang="en-GB" sz="1600" dirty="0" smtClean="0"/>
          </a:p>
          <a:p>
            <a:pPr marL="400050" indent="-285750"/>
            <a:endParaRPr lang="en-GB" sz="1600" dirty="0" smtClean="0"/>
          </a:p>
          <a:p>
            <a:pPr marL="400050" indent="-285750"/>
            <a:r>
              <a:rPr lang="en-GB" sz="1600" dirty="0" smtClean="0"/>
              <a:t>The </a:t>
            </a:r>
            <a:r>
              <a:rPr lang="en-GB" sz="1600" dirty="0"/>
              <a:t>objective is to record the main characteristics of each household dwelling and assets. </a:t>
            </a:r>
            <a:endParaRPr lang="en-GB" sz="1600" dirty="0" smtClean="0"/>
          </a:p>
          <a:p>
            <a:pPr marL="400050" indent="-285750"/>
            <a:endParaRPr lang="en-GB" sz="1600" dirty="0" smtClean="0"/>
          </a:p>
          <a:p>
            <a:pPr marL="400050" indent="-285750"/>
            <a:r>
              <a:rPr lang="en-GB" sz="1600" dirty="0" smtClean="0"/>
              <a:t>This </a:t>
            </a:r>
            <a:r>
              <a:rPr lang="en-GB" sz="1600" dirty="0"/>
              <a:t>could be particularly useful to allow survey-to-survey imputation between AGRIS datasets and other household surveys, typically Household Income and Expenditure Surveys.</a:t>
            </a:r>
          </a:p>
          <a:p>
            <a:endParaRPr lang="en-GB" sz="1600" dirty="0"/>
          </a:p>
        </p:txBody>
      </p:sp>
    </p:spTree>
    <p:extLst>
      <p:ext uri="{BB962C8B-B14F-4D97-AF65-F5344CB8AC3E}">
        <p14:creationId xmlns:p14="http://schemas.microsoft.com/office/powerpoint/2010/main" val="32849935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a:t>Separate House</a:t>
            </a:r>
            <a:r>
              <a:rPr lang="en-US" sz="1600" dirty="0"/>
              <a:t> - refers to a building, which consists of a single detached housing unit (two or single </a:t>
            </a:r>
            <a:r>
              <a:rPr lang="en-US" sz="1600" dirty="0" err="1"/>
              <a:t>storey</a:t>
            </a:r>
            <a:r>
              <a:rPr lang="en-US" sz="1600" dirty="0"/>
              <a:t>) or a single detached living quarters.  </a:t>
            </a:r>
            <a:endParaRPr lang="en-GB" sz="1600" dirty="0"/>
          </a:p>
          <a:p>
            <a:endParaRPr lang="en-US" sz="1600" i="1" dirty="0" smtClean="0"/>
          </a:p>
          <a:p>
            <a:r>
              <a:rPr lang="en-US" sz="1600" i="1" dirty="0" smtClean="0"/>
              <a:t>Semi-detached </a:t>
            </a:r>
            <a:r>
              <a:rPr lang="en-US" sz="1600" i="1" dirty="0"/>
              <a:t>House</a:t>
            </a:r>
            <a:r>
              <a:rPr lang="en-US" sz="1600" dirty="0"/>
              <a:t> - refers to a single housing unit that is attached to another single housing unit.  The adjoining housing units would usually have a common dividing wall which extends from ground to the roof.  Row houses are included in this category. This could be single or story building.</a:t>
            </a:r>
            <a:endParaRPr lang="en-GB" sz="1600" dirty="0"/>
          </a:p>
          <a:p>
            <a:endParaRPr lang="en-US" sz="1600" i="1" dirty="0" smtClean="0"/>
          </a:p>
          <a:p>
            <a:r>
              <a:rPr lang="en-US" sz="1600" i="1" dirty="0" smtClean="0"/>
              <a:t>Flat/Apartment</a:t>
            </a:r>
            <a:r>
              <a:rPr lang="en-US" sz="1600" dirty="0" smtClean="0"/>
              <a:t> </a:t>
            </a:r>
            <a:r>
              <a:rPr lang="en-US" sz="1600" dirty="0"/>
              <a:t>- It is a dwelling/living quarters located in a building, which contains several sets of housing units.  The Flat/Apartment building usually consists of several floors. The housing units are accessed by a common stair way</a:t>
            </a:r>
            <a:r>
              <a:rPr lang="en-US" sz="1600" dirty="0" smtClean="0"/>
              <a:t>.</a:t>
            </a:r>
            <a:endParaRPr lang="en-GB" sz="1600" dirty="0"/>
          </a:p>
        </p:txBody>
      </p:sp>
    </p:spTree>
    <p:extLst>
      <p:ext uri="{BB962C8B-B14F-4D97-AF65-F5344CB8AC3E}">
        <p14:creationId xmlns:p14="http://schemas.microsoft.com/office/powerpoint/2010/main" val="33587378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smtClean="0"/>
              <a:t>Compound </a:t>
            </a:r>
            <a:r>
              <a:rPr lang="en-US" sz="1600" i="1" dirty="0"/>
              <a:t>House (Rooms)</a:t>
            </a:r>
            <a:r>
              <a:rPr lang="en-US" sz="1600" dirty="0"/>
              <a:t> - refers to living quarters (room or set of rooms) which are located within a compound, typically referred to as compound house.  (A compound need not be surrounded by a wall, fence or hedge).</a:t>
            </a:r>
            <a:endParaRPr lang="en-GB" sz="1600" dirty="0"/>
          </a:p>
          <a:p>
            <a:endParaRPr lang="en-US" sz="1600" i="1" dirty="0" smtClean="0"/>
          </a:p>
          <a:p>
            <a:r>
              <a:rPr lang="en-US" sz="1600" i="1" dirty="0" smtClean="0"/>
              <a:t>Huts/Buildings </a:t>
            </a:r>
            <a:r>
              <a:rPr lang="en-US" sz="1600" i="1" dirty="0"/>
              <a:t>(Same Compound)</a:t>
            </a:r>
            <a:r>
              <a:rPr lang="en-US" sz="1600" dirty="0"/>
              <a:t> - refers to living quarters made up of a group of huts or buildings located on the same compound which are being used as the place of abode by </a:t>
            </a:r>
            <a:r>
              <a:rPr lang="en-US" sz="1600" b="1" dirty="0"/>
              <a:t>one or more households</a:t>
            </a:r>
            <a:r>
              <a:rPr lang="en-US" sz="1600" dirty="0"/>
              <a:t>.</a:t>
            </a:r>
            <a:endParaRPr lang="en-GB" sz="1600" dirty="0"/>
          </a:p>
          <a:p>
            <a:endParaRPr lang="en-US" sz="1600" i="1" dirty="0" smtClean="0"/>
          </a:p>
          <a:p>
            <a:r>
              <a:rPr lang="en-US" sz="1600" i="1" dirty="0" smtClean="0"/>
              <a:t>Huts/Buildings </a:t>
            </a:r>
            <a:r>
              <a:rPr lang="en-US" sz="1600" i="1" dirty="0"/>
              <a:t>(Different Compounds)</a:t>
            </a:r>
            <a:r>
              <a:rPr lang="en-US" sz="1600" dirty="0"/>
              <a:t> </a:t>
            </a:r>
            <a:r>
              <a:rPr lang="en-US" sz="1600" i="1" dirty="0"/>
              <a:t>-</a:t>
            </a:r>
            <a:r>
              <a:rPr lang="en-US" sz="1600" dirty="0"/>
              <a:t> refers to living quarters made up of a group of huts or buildings located on different compounds which are being used as the place of abode by </a:t>
            </a:r>
            <a:r>
              <a:rPr lang="en-US" sz="1600" b="1" dirty="0"/>
              <a:t>one or more households</a:t>
            </a:r>
            <a:r>
              <a:rPr lang="en-US" sz="1600" dirty="0" smtClean="0"/>
              <a:t>.</a:t>
            </a:r>
            <a:endParaRPr lang="en-GB" sz="1600" dirty="0"/>
          </a:p>
        </p:txBody>
      </p:sp>
    </p:spTree>
    <p:extLst>
      <p:ext uri="{BB962C8B-B14F-4D97-AF65-F5344CB8AC3E}">
        <p14:creationId xmlns:p14="http://schemas.microsoft.com/office/powerpoint/2010/main" val="391448785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395536" y="1988840"/>
            <a:ext cx="7886700" cy="4351338"/>
          </a:xfrm>
        </p:spPr>
        <p:txBody>
          <a:bodyPr/>
          <a:lstStyle/>
          <a:p>
            <a:r>
              <a:rPr lang="en-US" sz="1600" i="1" dirty="0" smtClean="0"/>
              <a:t>Tent</a:t>
            </a:r>
            <a:r>
              <a:rPr lang="en-US" sz="1600" dirty="0" smtClean="0"/>
              <a:t> </a:t>
            </a:r>
            <a:r>
              <a:rPr lang="en-US" sz="1600" dirty="0"/>
              <a:t>- A moveable shelter made of cloth supported by a framework of poles and ropes, used especially by campers, Red Cross men/women or refugees.</a:t>
            </a:r>
            <a:endParaRPr lang="en-GB" sz="1600" dirty="0"/>
          </a:p>
          <a:p>
            <a:endParaRPr lang="en-US" sz="1600" i="1" dirty="0" smtClean="0"/>
          </a:p>
          <a:p>
            <a:r>
              <a:rPr lang="en-US" sz="1600" i="1" dirty="0" smtClean="0"/>
              <a:t>Improvised </a:t>
            </a:r>
            <a:r>
              <a:rPr lang="en-US" sz="1600" i="1" dirty="0"/>
              <a:t>Home (Kiosk/Container, etc.)</a:t>
            </a:r>
            <a:r>
              <a:rPr lang="en-US" sz="1600" b="1" i="1" dirty="0"/>
              <a:t> </a:t>
            </a:r>
            <a:r>
              <a:rPr lang="en-US" sz="1600" dirty="0"/>
              <a:t>- An improvised housing unit is an independent makeshift shelter or structure built of materials such as wood, metal, cardboard or plastic sheets and without a predetermined plan, for the purpose of habitation, which is used as living quarters at the time of the census. </a:t>
            </a:r>
            <a:endParaRPr lang="en-US" sz="1600" dirty="0" smtClean="0"/>
          </a:p>
          <a:p>
            <a:pPr lvl="1"/>
            <a:r>
              <a:rPr lang="en-US" sz="1200" dirty="0" smtClean="0"/>
              <a:t> </a:t>
            </a:r>
            <a:r>
              <a:rPr lang="en-US" sz="1200" dirty="0"/>
              <a:t>Included in this category are squatters huts, kiosks, containers, etc. as well as any similar premises arranged and used as living quarters, which does not comply with generally accepted standard of habitation.  This type of housing unit is usually found in urban and sub-urban areas, particularly at the peripheries of principal cities.</a:t>
            </a:r>
            <a:endParaRPr lang="en-GB" sz="1200" dirty="0"/>
          </a:p>
          <a:p>
            <a:endParaRPr lang="en-US" sz="1600" i="1" dirty="0" smtClean="0"/>
          </a:p>
          <a:p>
            <a:r>
              <a:rPr lang="en-US" sz="1600" i="1" dirty="0" smtClean="0"/>
              <a:t>Living </a:t>
            </a:r>
            <a:r>
              <a:rPr lang="en-US" sz="1600" i="1" dirty="0"/>
              <a:t>Quarters attached to/inside the Shop, Office, etc.</a:t>
            </a:r>
            <a:r>
              <a:rPr lang="en-US" sz="1600" dirty="0"/>
              <a:t> - This category comprises housing units that are located in buildings that have not been built/constructed for human habitation but which are actually in use as living quarters at the time of the census.  They include housing units in corn milling structures, warehouses, offices, shops, etc.</a:t>
            </a:r>
            <a:endParaRPr lang="en-GB" sz="1600" dirty="0"/>
          </a:p>
          <a:p>
            <a:endParaRPr lang="en-GB" sz="1600" dirty="0"/>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Tree>
    <p:extLst>
      <p:ext uri="{BB962C8B-B14F-4D97-AF65-F5344CB8AC3E}">
        <p14:creationId xmlns:p14="http://schemas.microsoft.com/office/powerpoint/2010/main" val="21554983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395536" y="1988840"/>
            <a:ext cx="3456012" cy="1368152"/>
          </a:xfrm>
        </p:spPr>
        <p:txBody>
          <a:bodyPr/>
          <a:lstStyle/>
          <a:p>
            <a:endParaRPr lang="nl-NL" sz="2000" dirty="0">
              <a:solidFill>
                <a:schemeClr val="bg2">
                  <a:lumMod val="25000"/>
                </a:schemeClr>
              </a:solidFill>
            </a:endParaRPr>
          </a:p>
          <a:p>
            <a:endParaRPr lang="nl-NL" sz="2000" dirty="0">
              <a:solidFill>
                <a:schemeClr val="bg2">
                  <a:lumMod val="25000"/>
                </a:schemeClr>
              </a:solidFill>
            </a:endParaRPr>
          </a:p>
        </p:txBody>
      </p:sp>
      <p:sp>
        <p:nvSpPr>
          <p:cNvPr id="9" name="Text Placeholder 8"/>
          <p:cNvSpPr>
            <a:spLocks noGrp="1"/>
          </p:cNvSpPr>
          <p:nvPr>
            <p:ph type="body" sz="quarter" idx="12"/>
          </p:nvPr>
        </p:nvSpPr>
        <p:spPr>
          <a:xfrm>
            <a:off x="323528" y="3645024"/>
            <a:ext cx="8927976" cy="2232248"/>
          </a:xfrm>
        </p:spPr>
        <p:txBody>
          <a:bodyPr/>
          <a:lstStyle/>
          <a:p>
            <a:r>
              <a:rPr lang="en-US" sz="7200" dirty="0"/>
              <a:t>Thank You</a:t>
            </a:r>
          </a:p>
        </p:txBody>
      </p:sp>
    </p:spTree>
    <p:extLst>
      <p:ext uri="{BB962C8B-B14F-4D97-AF65-F5344CB8AC3E}">
        <p14:creationId xmlns:p14="http://schemas.microsoft.com/office/powerpoint/2010/main" val="21651155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9552" y="1196752"/>
            <a:ext cx="7886700" cy="4351338"/>
          </a:xfrm>
        </p:spPr>
        <p:txBody>
          <a:bodyPr/>
          <a:lstStyle/>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r>
              <a:rPr lang="en-US" sz="4000" b="1" dirty="0" smtClean="0"/>
              <a:t>CORE + LABOUR Module</a:t>
            </a:r>
            <a:endParaRPr lang="en-GB" sz="4000" b="1" dirty="0"/>
          </a:p>
        </p:txBody>
      </p:sp>
    </p:spTree>
    <p:extLst>
      <p:ext uri="{BB962C8B-B14F-4D97-AF65-F5344CB8AC3E}">
        <p14:creationId xmlns:p14="http://schemas.microsoft.com/office/powerpoint/2010/main" val="2791953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833A3B81B0F34BB6633FDCE60A49F3" ma:contentTypeVersion="9" ma:contentTypeDescription="Create a new document." ma:contentTypeScope="" ma:versionID="0bd9d65ef5d22e117efdf739eb130b2c">
  <xsd:schema xmlns:xsd="http://www.w3.org/2001/XMLSchema" xmlns:xs="http://www.w3.org/2001/XMLSchema" xmlns:p="http://schemas.microsoft.com/office/2006/metadata/properties" xmlns:ns1="http://schemas.microsoft.com/sharepoint/v3" xmlns:ns2="8f8f0d07-09d8-4fda-881d-a2d4c4c9cd64" targetNamespace="http://schemas.microsoft.com/office/2006/metadata/properties" ma:root="true" ma:fieldsID="f26d1548e25a94b5481d8ff56641912d" ns1:_="" ns2:_="">
    <xsd:import namespace="http://schemas.microsoft.com/sharepoint/v3"/>
    <xsd:import namespace="8f8f0d07-09d8-4fda-881d-a2d4c4c9cd64"/>
    <xsd:element name="properties">
      <xsd:complexType>
        <xsd:sequence>
          <xsd:element name="documentManagement">
            <xsd:complexType>
              <xsd:all>
                <xsd:element ref="ns2:_dlc_DocId" minOccurs="0"/>
                <xsd:element ref="ns2:_dlc_DocIdUrl" minOccurs="0"/>
                <xsd:element ref="ns2:_dlc_DocIdPersistId" minOccurs="0"/>
                <xsd:element ref="ns2:d041baefd8914245beb3b9e749439b07" minOccurs="0"/>
                <xsd:element ref="ns2:TaxCatchAll" minOccurs="0"/>
                <xsd:element ref="ns2:FAO_x0020_Description" minOccurs="0"/>
                <xsd:element ref="ns2:TaxKeywordTaxHTField" minOccurs="0"/>
                <xsd:element ref="ns1:AverageRating" minOccurs="0"/>
                <xsd:element ref="ns1: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7" nillable="true" ma:displayName="Rating (0-5)" ma:decimals="2" ma:description="Average value of all the ratings that have been submitted" ma:internalName="AverageRating" ma:readOnly="true">
      <xsd:simpleType>
        <xsd:restriction base="dms:Number"/>
      </xsd:simpleType>
    </xsd:element>
    <xsd:element name="URL" ma:index="1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f8f0d07-09d8-4fda-881d-a2d4c4c9cd6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041baefd8914245beb3b9e749439b07" ma:index="12" nillable="true" ma:taxonomy="true" ma:internalName="d041baefd8914245beb3b9e749439b07" ma:taxonomyFieldName="FAO_x0020_Tags" ma:displayName="FAO Tags" ma:default="" ma:fieldId="{d041baef-d891-4245-beb3-b9e749439b07}" ma:taxonomyMulti="true" ma:sspId="1a355abe-661e-4c1f-9be6-5b51413b06fe" ma:termSetId="c59bcd9c-7bf3-4c25-a0f1-6894c85810c9"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a01af57a-f2b8-47eb-8dbb-1e67324a243d}" ma:internalName="TaxCatchAll" ma:showField="CatchAllData" ma:web="8f8f0d07-09d8-4fda-881d-a2d4c4c9cd64">
      <xsd:complexType>
        <xsd:complexContent>
          <xsd:extension base="dms:MultiChoiceLookup">
            <xsd:sequence>
              <xsd:element name="Value" type="dms:Lookup" maxOccurs="unbounded" minOccurs="0" nillable="true"/>
            </xsd:sequence>
          </xsd:extension>
        </xsd:complexContent>
      </xsd:complexType>
    </xsd:element>
    <xsd:element name="FAO_x0020_Description" ma:index="14" nillable="true" ma:displayName="FAO Description" ma:internalName="FAO_x0020_Description">
      <xsd:simpleType>
        <xsd:restriction base="dms:Text">
          <xsd:maxLength value="255"/>
        </xsd:restriction>
      </xsd:simpleType>
    </xsd:element>
    <xsd:element name="TaxKeywordTaxHTField" ma:index="16" nillable="true" ma:taxonomy="true" ma:internalName="TaxKeywordTaxHTField" ma:taxonomyFieldName="TaxKeyword" ma:displayName="Enterprise Keywords" ma:fieldId="{23f27201-bee3-471e-b2e7-b64fd8b7ca38}" ma:taxonomyMulti="true" ma:sspId="1a355abe-661e-4c1f-9be6-5b51413b06f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f8f0d07-09d8-4fda-881d-a2d4c4c9cd64"/>
    <URL xmlns="http://schemas.microsoft.com/sharepoint/v3">
      <Url xsi:nil="true"/>
      <Description xsi:nil="true"/>
    </URL>
    <d041baefd8914245beb3b9e749439b07 xmlns="8f8f0d07-09d8-4fda-881d-a2d4c4c9cd64">
      <Terms xmlns="http://schemas.microsoft.com/office/infopath/2007/PartnerControls"/>
    </d041baefd8914245beb3b9e749439b07>
    <TaxKeywordTaxHTField xmlns="8f8f0d07-09d8-4fda-881d-a2d4c4c9cd64">
      <Terms xmlns="http://schemas.microsoft.com/office/infopath/2007/PartnerControls"/>
    </TaxKeywordTaxHTField>
    <FAO_x0020_Description xmlns="8f8f0d07-09d8-4fda-881d-a2d4c4c9cd64" xsi:nil="true"/>
    <_dlc_DocId xmlns="8f8f0d07-09d8-4fda-881d-a2d4c4c9cd64">Z2A6SE67RQ2W-5-19</_dlc_DocId>
    <_dlc_DocIdUrl xmlns="8f8f0d07-09d8-4fda-881d-a2d4c4c9cd64">
      <Url>https://workingwith.fao.org/es/gsiar/_layouts/DocIdRedir.aspx?ID=Z2A6SE67RQ2W-5-19</Url>
      <Description>Z2A6SE67RQ2W-5-19</Description>
    </_dlc_DocIdUrl>
    <AverageRating xmlns="http://schemas.microsoft.com/sharepoint/v3"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097BFF4-DC74-4B02-95D1-58814EF87880}">
  <ds:schemaRefs>
    <ds:schemaRef ds:uri="http://schemas.microsoft.com/sharepoint/v3/contenttype/forms"/>
  </ds:schemaRefs>
</ds:datastoreItem>
</file>

<file path=customXml/itemProps2.xml><?xml version="1.0" encoding="utf-8"?>
<ds:datastoreItem xmlns:ds="http://schemas.openxmlformats.org/officeDocument/2006/customXml" ds:itemID="{E765FE3F-8209-4A20-9ACE-97562696C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f8f0d07-09d8-4fda-881d-a2d4c4c9cd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6033160-8A33-42DC-AD04-7C6005C35D15}">
  <ds:schemaRefs>
    <ds:schemaRef ds:uri="8f8f0d07-09d8-4fda-881d-a2d4c4c9cd64"/>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schemas.microsoft.com/sharepoint/v3"/>
    <ds:schemaRef ds:uri="http://purl.org/dc/terms/"/>
    <ds:schemaRef ds:uri="http://purl.org/dc/dcmitype/"/>
  </ds:schemaRefs>
</ds:datastoreItem>
</file>

<file path=customXml/itemProps4.xml><?xml version="1.0" encoding="utf-8"?>
<ds:datastoreItem xmlns:ds="http://schemas.openxmlformats.org/officeDocument/2006/customXml" ds:itemID="{FB5A5E02-3EA7-4FF9-9003-9119108DF08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14915</TotalTime>
  <Words>9289</Words>
  <Application>Microsoft Office PowerPoint</Application>
  <PresentationFormat>On-screen Show (4:3)</PresentationFormat>
  <Paragraphs>1186</Paragraphs>
  <Slides>88</Slides>
  <Notes>78</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88</vt:i4>
      </vt:variant>
    </vt:vector>
  </HeadingPairs>
  <TitlesOfParts>
    <vt:vector size="102" baseType="lpstr">
      <vt:lpstr>Arial</vt:lpstr>
      <vt:lpstr>Calibri</vt:lpstr>
      <vt:lpstr>Helvetica</vt:lpstr>
      <vt:lpstr>Helvetica Neue</vt:lpstr>
      <vt:lpstr>HelveticaNeueLT Std</vt:lpstr>
      <vt:lpstr>HelveticaNeueLT Std Bold</vt:lpstr>
      <vt:lpstr>HelveticaNeueLT Std Med</vt:lpstr>
      <vt:lpstr>HelveticaNeueLT Std Med Cn</vt:lpstr>
      <vt:lpstr>Times New Roman</vt:lpstr>
      <vt:lpstr>Wingdings</vt:lpstr>
      <vt:lpstr>Custom Design</vt:lpstr>
      <vt:lpstr>2_Custom Design</vt:lpstr>
      <vt:lpstr>3_Custom Design</vt:lpstr>
      <vt:lpstr>1_Custom Design</vt:lpstr>
      <vt:lpstr>PowerPoint Presentation</vt:lpstr>
      <vt:lpstr>Rationale</vt:lpstr>
      <vt:lpstr>Rationale</vt:lpstr>
      <vt:lpstr>Methodology</vt:lpstr>
      <vt:lpstr>Methodology</vt:lpstr>
      <vt:lpstr>Methodology</vt:lpstr>
      <vt:lpstr>PowerPoint Presentation</vt:lpstr>
      <vt:lpstr>PowerPoint Presentation</vt:lpstr>
      <vt:lpstr>PowerPoint Presentation</vt:lpstr>
      <vt:lpstr>Core + LABOUR Module</vt:lpstr>
      <vt:lpstr>Core + LABOUR Module</vt:lpstr>
      <vt:lpstr>Core + LABOUR Module</vt:lpstr>
      <vt:lpstr>Core + Eco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Section 3: Crop production during the reference period</vt:lpstr>
      <vt:lpstr>Core + Eco Module</vt:lpstr>
      <vt:lpstr>Core + LABOUR Module</vt:lpstr>
      <vt:lpstr>Section 3: Crop production during the reference period</vt:lpstr>
      <vt:lpstr>Section 3: Crop production during the reference period</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  </vt:lpstr>
      <vt:lpstr> </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Core + LABOUR Module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Strategy  to Improve Agricultural and Rural Statistics</dc:title>
  <dc:creator>Francois.Fonteneau@fao.org</dc:creator>
  <cp:lastModifiedBy>Khalil, ClaraAida (ESS)</cp:lastModifiedBy>
  <cp:revision>873</cp:revision>
  <cp:lastPrinted>2016-10-12T08:19:58Z</cp:lastPrinted>
  <dcterms:created xsi:type="dcterms:W3CDTF">2012-07-10T13:06:31Z</dcterms:created>
  <dcterms:modified xsi:type="dcterms:W3CDTF">2019-01-08T13:06:10Z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0x010100B2833A3B81B0F34BB6633FDCE60A49F3</vt:lpwstr>
  </property>
  <property fmtid="{D5CDD505-2E9C-101B-9397-08002B2CF9AE}" pid="3" name="_dlc_DocIdItemGuid">
    <vt:lpwstr>6b371027-09eb-477d-999a-504065fdf2ed</vt:lpwstr>
  </property>
  <property fmtid="{D5CDD505-2E9C-101B-9397-08002B2CF9AE}" pid="4" name="TaxKeyword">
    <vt:lpwstr/>
  </property>
  <property fmtid="{D5CDD505-2E9C-101B-9397-08002B2CF9AE}" pid="5" name="FAO Tags">
    <vt:lpwstr/>
  </property>
</Properties>
</file>