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5"/>
    <p:sldMasterId id="2147483684" r:id="rId6"/>
    <p:sldMasterId id="2147483686" r:id="rId7"/>
    <p:sldMasterId id="2147483672" r:id="rId8"/>
  </p:sldMasterIdLst>
  <p:notesMasterIdLst>
    <p:notesMasterId r:id="rId135"/>
  </p:notesMasterIdLst>
  <p:handoutMasterIdLst>
    <p:handoutMasterId r:id="rId136"/>
  </p:handoutMasterIdLst>
  <p:sldIdLst>
    <p:sldId id="378" r:id="rId9"/>
    <p:sldId id="423" r:id="rId10"/>
    <p:sldId id="424" r:id="rId11"/>
    <p:sldId id="425" r:id="rId12"/>
    <p:sldId id="426" r:id="rId13"/>
    <p:sldId id="427" r:id="rId14"/>
    <p:sldId id="431" r:id="rId15"/>
    <p:sldId id="676" r:id="rId16"/>
    <p:sldId id="433" r:id="rId17"/>
    <p:sldId id="435" r:id="rId18"/>
    <p:sldId id="759" r:id="rId19"/>
    <p:sldId id="436" r:id="rId20"/>
    <p:sldId id="437" r:id="rId21"/>
    <p:sldId id="585" r:id="rId22"/>
    <p:sldId id="438" r:id="rId23"/>
    <p:sldId id="439" r:id="rId24"/>
    <p:sldId id="667" r:id="rId25"/>
    <p:sldId id="650" r:id="rId26"/>
    <p:sldId id="651" r:id="rId27"/>
    <p:sldId id="652" r:id="rId28"/>
    <p:sldId id="679" r:id="rId29"/>
    <p:sldId id="442" r:id="rId30"/>
    <p:sldId id="443" r:id="rId31"/>
    <p:sldId id="444" r:id="rId32"/>
    <p:sldId id="445" r:id="rId33"/>
    <p:sldId id="446" r:id="rId34"/>
    <p:sldId id="677" r:id="rId35"/>
    <p:sldId id="648" r:id="rId36"/>
    <p:sldId id="447" r:id="rId37"/>
    <p:sldId id="448" r:id="rId38"/>
    <p:sldId id="449" r:id="rId39"/>
    <p:sldId id="450" r:id="rId40"/>
    <p:sldId id="678" r:id="rId41"/>
    <p:sldId id="452" r:id="rId42"/>
    <p:sldId id="453" r:id="rId43"/>
    <p:sldId id="454" r:id="rId44"/>
    <p:sldId id="636" r:id="rId45"/>
    <p:sldId id="455" r:id="rId46"/>
    <p:sldId id="647" r:id="rId47"/>
    <p:sldId id="456" r:id="rId48"/>
    <p:sldId id="457" r:id="rId49"/>
    <p:sldId id="458" r:id="rId50"/>
    <p:sldId id="653" r:id="rId51"/>
    <p:sldId id="654" r:id="rId52"/>
    <p:sldId id="655" r:id="rId53"/>
    <p:sldId id="459" r:id="rId54"/>
    <p:sldId id="460" r:id="rId55"/>
    <p:sldId id="461" r:id="rId56"/>
    <p:sldId id="637" r:id="rId57"/>
    <p:sldId id="463" r:id="rId58"/>
    <p:sldId id="681" r:id="rId59"/>
    <p:sldId id="682" r:id="rId60"/>
    <p:sldId id="758" r:id="rId61"/>
    <p:sldId id="756" r:id="rId62"/>
    <p:sldId id="683" r:id="rId63"/>
    <p:sldId id="685" r:id="rId64"/>
    <p:sldId id="686" r:id="rId65"/>
    <p:sldId id="687" r:id="rId66"/>
    <p:sldId id="688" r:id="rId67"/>
    <p:sldId id="689" r:id="rId68"/>
    <p:sldId id="690" r:id="rId69"/>
    <p:sldId id="691" r:id="rId70"/>
    <p:sldId id="692" r:id="rId71"/>
    <p:sldId id="693" r:id="rId72"/>
    <p:sldId id="695" r:id="rId73"/>
    <p:sldId id="696" r:id="rId74"/>
    <p:sldId id="697" r:id="rId75"/>
    <p:sldId id="698" r:id="rId76"/>
    <p:sldId id="699" r:id="rId77"/>
    <p:sldId id="700" r:id="rId78"/>
    <p:sldId id="701" r:id="rId79"/>
    <p:sldId id="702" r:id="rId80"/>
    <p:sldId id="703" r:id="rId81"/>
    <p:sldId id="704" r:id="rId82"/>
    <p:sldId id="705" r:id="rId83"/>
    <p:sldId id="706" r:id="rId84"/>
    <p:sldId id="707" r:id="rId85"/>
    <p:sldId id="708" r:id="rId86"/>
    <p:sldId id="709" r:id="rId87"/>
    <p:sldId id="710" r:id="rId88"/>
    <p:sldId id="464" r:id="rId89"/>
    <p:sldId id="465" r:id="rId90"/>
    <p:sldId id="711" r:id="rId91"/>
    <p:sldId id="713" r:id="rId92"/>
    <p:sldId id="714" r:id="rId93"/>
    <p:sldId id="715" r:id="rId94"/>
    <p:sldId id="716" r:id="rId95"/>
    <p:sldId id="717" r:id="rId96"/>
    <p:sldId id="718" r:id="rId97"/>
    <p:sldId id="719" r:id="rId98"/>
    <p:sldId id="720" r:id="rId99"/>
    <p:sldId id="721" r:id="rId100"/>
    <p:sldId id="722" r:id="rId101"/>
    <p:sldId id="466" r:id="rId102"/>
    <p:sldId id="723" r:id="rId103"/>
    <p:sldId id="724" r:id="rId104"/>
    <p:sldId id="727" r:id="rId105"/>
    <p:sldId id="728" r:id="rId106"/>
    <p:sldId id="729" r:id="rId107"/>
    <p:sldId id="730" r:id="rId108"/>
    <p:sldId id="731" r:id="rId109"/>
    <p:sldId id="732" r:id="rId110"/>
    <p:sldId id="733" r:id="rId111"/>
    <p:sldId id="734" r:id="rId112"/>
    <p:sldId id="735" r:id="rId113"/>
    <p:sldId id="736" r:id="rId114"/>
    <p:sldId id="737" r:id="rId115"/>
    <p:sldId id="738" r:id="rId116"/>
    <p:sldId id="739" r:id="rId117"/>
    <p:sldId id="740" r:id="rId118"/>
    <p:sldId id="741" r:id="rId119"/>
    <p:sldId id="742" r:id="rId120"/>
    <p:sldId id="743" r:id="rId121"/>
    <p:sldId id="744" r:id="rId122"/>
    <p:sldId id="745" r:id="rId123"/>
    <p:sldId id="746" r:id="rId124"/>
    <p:sldId id="747" r:id="rId125"/>
    <p:sldId id="748" r:id="rId126"/>
    <p:sldId id="749" r:id="rId127"/>
    <p:sldId id="750" r:id="rId128"/>
    <p:sldId id="751" r:id="rId129"/>
    <p:sldId id="752" r:id="rId130"/>
    <p:sldId id="753" r:id="rId131"/>
    <p:sldId id="754" r:id="rId132"/>
    <p:sldId id="755" r:id="rId133"/>
    <p:sldId id="358" r:id="rId134"/>
  </p:sldIdLst>
  <p:sldSz cx="9144000" cy="6858000" type="screen4x3"/>
  <p:notesSz cx="6794500" cy="99314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unelli, Chiara (ESS)" initials="BC(" lastIdx="1" clrIdx="0">
    <p:extLst>
      <p:ext uri="{19B8F6BF-5375-455C-9EA6-DF929625EA0E}">
        <p15:presenceInfo xmlns:p15="http://schemas.microsoft.com/office/powerpoint/2012/main" userId="S-1-5-21-2107199734-1002509562-578033828-67681" providerId="AD"/>
      </p:ext>
    </p:extLst>
  </p:cmAuthor>
  <p:cmAuthor id="2" name="Foroni, Andrea (ESSD)" initials="FA(" lastIdx="1" clrIdx="1">
    <p:extLst>
      <p:ext uri="{19B8F6BF-5375-455C-9EA6-DF929625EA0E}">
        <p15:presenceInfo xmlns:p15="http://schemas.microsoft.com/office/powerpoint/2012/main" userId="S-1-5-21-2107199734-1002509562-578033828-90531" providerId="AD"/>
      </p:ext>
    </p:extLst>
  </p:cmAuthor>
  <p:cmAuthor id="3" name="Behitsa, John (ESSD)" initials="BJ(" lastIdx="1" clrIdx="2">
    <p:extLst>
      <p:ext uri="{19B8F6BF-5375-455C-9EA6-DF929625EA0E}">
        <p15:presenceInfo xmlns:p15="http://schemas.microsoft.com/office/powerpoint/2012/main" userId="S-1-5-21-2107199734-1002509562-578033828-9606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4D4A"/>
    <a:srgbClr val="F2F0D7"/>
    <a:srgbClr val="C9BD97"/>
    <a:srgbClr val="E87930"/>
    <a:srgbClr val="91AB3D"/>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3" autoAdjust="0"/>
    <p:restoredTop sz="93737" autoAdjust="0"/>
  </p:normalViewPr>
  <p:slideViewPr>
    <p:cSldViewPr>
      <p:cViewPr varScale="1">
        <p:scale>
          <a:sx n="97" d="100"/>
          <a:sy n="97" d="100"/>
        </p:scale>
        <p:origin x="288" y="174"/>
      </p:cViewPr>
      <p:guideLst>
        <p:guide orient="horz" pos="2160"/>
        <p:guide pos="2880"/>
      </p:guideLst>
    </p:cSldViewPr>
  </p:slideViewPr>
  <p:outlineViewPr>
    <p:cViewPr>
      <p:scale>
        <a:sx n="33" d="100"/>
        <a:sy n="33" d="100"/>
      </p:scale>
      <p:origin x="0" y="-6336"/>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82" d="100"/>
          <a:sy n="82" d="100"/>
        </p:scale>
        <p:origin x="3972"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117" Type="http://schemas.openxmlformats.org/officeDocument/2006/relationships/slide" Target="slides/slide109.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112" Type="http://schemas.openxmlformats.org/officeDocument/2006/relationships/slide" Target="slides/slide104.xml"/><Relationship Id="rId133" Type="http://schemas.openxmlformats.org/officeDocument/2006/relationships/slide" Target="slides/slide125.xml"/><Relationship Id="rId138" Type="http://schemas.openxmlformats.org/officeDocument/2006/relationships/presProps" Target="presProps.xml"/><Relationship Id="rId16" Type="http://schemas.openxmlformats.org/officeDocument/2006/relationships/slide" Target="slides/slide8.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102" Type="http://schemas.openxmlformats.org/officeDocument/2006/relationships/slide" Target="slides/slide94.xml"/><Relationship Id="rId123" Type="http://schemas.openxmlformats.org/officeDocument/2006/relationships/slide" Target="slides/slide115.xml"/><Relationship Id="rId128" Type="http://schemas.openxmlformats.org/officeDocument/2006/relationships/slide" Target="slides/slide120.xml"/><Relationship Id="rId5" Type="http://schemas.openxmlformats.org/officeDocument/2006/relationships/slideMaster" Target="slideMasters/slideMaster1.xml"/><Relationship Id="rId90" Type="http://schemas.openxmlformats.org/officeDocument/2006/relationships/slide" Target="slides/slide82.xml"/><Relationship Id="rId95" Type="http://schemas.openxmlformats.org/officeDocument/2006/relationships/slide" Target="slides/slide87.xml"/><Relationship Id="rId22" Type="http://schemas.openxmlformats.org/officeDocument/2006/relationships/slide" Target="slides/slide14.xml"/><Relationship Id="rId27" Type="http://schemas.openxmlformats.org/officeDocument/2006/relationships/slide" Target="slides/slide19.xml"/><Relationship Id="rId43" Type="http://schemas.openxmlformats.org/officeDocument/2006/relationships/slide" Target="slides/slide35.xml"/><Relationship Id="rId48" Type="http://schemas.openxmlformats.org/officeDocument/2006/relationships/slide" Target="slides/slide40.xml"/><Relationship Id="rId64" Type="http://schemas.openxmlformats.org/officeDocument/2006/relationships/slide" Target="slides/slide56.xml"/><Relationship Id="rId69" Type="http://schemas.openxmlformats.org/officeDocument/2006/relationships/slide" Target="slides/slide61.xml"/><Relationship Id="rId113" Type="http://schemas.openxmlformats.org/officeDocument/2006/relationships/slide" Target="slides/slide105.xml"/><Relationship Id="rId118" Type="http://schemas.openxmlformats.org/officeDocument/2006/relationships/slide" Target="slides/slide110.xml"/><Relationship Id="rId134" Type="http://schemas.openxmlformats.org/officeDocument/2006/relationships/slide" Target="slides/slide126.xml"/><Relationship Id="rId139" Type="http://schemas.openxmlformats.org/officeDocument/2006/relationships/viewProps" Target="viewProps.xml"/><Relationship Id="rId8" Type="http://schemas.openxmlformats.org/officeDocument/2006/relationships/slideMaster" Target="slideMasters/slideMaster4.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slide" Target="slides/slide85.xml"/><Relationship Id="rId98" Type="http://schemas.openxmlformats.org/officeDocument/2006/relationships/slide" Target="slides/slide90.xml"/><Relationship Id="rId121" Type="http://schemas.openxmlformats.org/officeDocument/2006/relationships/slide" Target="slides/slide11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103" Type="http://schemas.openxmlformats.org/officeDocument/2006/relationships/slide" Target="slides/slide95.xml"/><Relationship Id="rId108" Type="http://schemas.openxmlformats.org/officeDocument/2006/relationships/slide" Target="slides/slide100.xml"/><Relationship Id="rId116" Type="http://schemas.openxmlformats.org/officeDocument/2006/relationships/slide" Target="slides/slide108.xml"/><Relationship Id="rId124" Type="http://schemas.openxmlformats.org/officeDocument/2006/relationships/slide" Target="slides/slide116.xml"/><Relationship Id="rId129" Type="http://schemas.openxmlformats.org/officeDocument/2006/relationships/slide" Target="slides/slide121.xml"/><Relationship Id="rId137" Type="http://schemas.openxmlformats.org/officeDocument/2006/relationships/commentAuthors" Target="commentAuthor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slide" Target="slides/slide83.xml"/><Relationship Id="rId96" Type="http://schemas.openxmlformats.org/officeDocument/2006/relationships/slide" Target="slides/slide88.xml"/><Relationship Id="rId111" Type="http://schemas.openxmlformats.org/officeDocument/2006/relationships/slide" Target="slides/slide103.xml"/><Relationship Id="rId132" Type="http://schemas.openxmlformats.org/officeDocument/2006/relationships/slide" Target="slides/slide124.xml"/><Relationship Id="rId14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6" Type="http://schemas.openxmlformats.org/officeDocument/2006/relationships/slide" Target="slides/slide98.xml"/><Relationship Id="rId114" Type="http://schemas.openxmlformats.org/officeDocument/2006/relationships/slide" Target="slides/slide106.xml"/><Relationship Id="rId119" Type="http://schemas.openxmlformats.org/officeDocument/2006/relationships/slide" Target="slides/slide111.xml"/><Relationship Id="rId127" Type="http://schemas.openxmlformats.org/officeDocument/2006/relationships/slide" Target="slides/slide11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122" Type="http://schemas.openxmlformats.org/officeDocument/2006/relationships/slide" Target="slides/slide114.xml"/><Relationship Id="rId130" Type="http://schemas.openxmlformats.org/officeDocument/2006/relationships/slide" Target="slides/slide122.xml"/><Relationship Id="rId135"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120" Type="http://schemas.openxmlformats.org/officeDocument/2006/relationships/slide" Target="slides/slide112.xml"/><Relationship Id="rId125" Type="http://schemas.openxmlformats.org/officeDocument/2006/relationships/slide" Target="slides/slide117.xml"/><Relationship Id="rId141" Type="http://schemas.openxmlformats.org/officeDocument/2006/relationships/tableStyles" Target="tableStyles.xml"/><Relationship Id="rId7" Type="http://schemas.openxmlformats.org/officeDocument/2006/relationships/slideMaster" Target="slideMasters/slideMaster3.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customXml" Target="../customXml/item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slide" Target="slides/slide107.xml"/><Relationship Id="rId131" Type="http://schemas.openxmlformats.org/officeDocument/2006/relationships/slide" Target="slides/slide123.xml"/><Relationship Id="rId136" Type="http://schemas.openxmlformats.org/officeDocument/2006/relationships/handoutMaster" Target="handoutMasters/handoutMaster1.xml"/><Relationship Id="rId61" Type="http://schemas.openxmlformats.org/officeDocument/2006/relationships/slide" Target="slides/slide53.xml"/><Relationship Id="rId82" Type="http://schemas.openxmlformats.org/officeDocument/2006/relationships/slide" Target="slides/slide74.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26" Type="http://schemas.openxmlformats.org/officeDocument/2006/relationships/slide" Target="slides/slide1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595" cy="497597"/>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350" y="0"/>
            <a:ext cx="2944595" cy="497597"/>
          </a:xfrm>
          <a:prstGeom prst="rect">
            <a:avLst/>
          </a:prstGeom>
        </p:spPr>
        <p:txBody>
          <a:bodyPr vert="horz" lIns="91440" tIns="45720" rIns="91440" bIns="45720" rtlCol="0"/>
          <a:lstStyle>
            <a:lvl1pPr algn="r">
              <a:defRPr sz="1200"/>
            </a:lvl1pPr>
          </a:lstStyle>
          <a:p>
            <a:fld id="{8E1FD265-A6DF-44E2-8654-CE9F59340E2A}" type="datetimeFigureOut">
              <a:rPr lang="en-GB" smtClean="0"/>
              <a:t>08/01/2019</a:t>
            </a:fld>
            <a:endParaRPr lang="en-GB"/>
          </a:p>
        </p:txBody>
      </p:sp>
      <p:sp>
        <p:nvSpPr>
          <p:cNvPr id="4" name="Footer Placeholder 3"/>
          <p:cNvSpPr>
            <a:spLocks noGrp="1"/>
          </p:cNvSpPr>
          <p:nvPr>
            <p:ph type="ftr" sz="quarter" idx="2"/>
          </p:nvPr>
        </p:nvSpPr>
        <p:spPr>
          <a:xfrm>
            <a:off x="0" y="9433805"/>
            <a:ext cx="2944595" cy="49759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350" y="9433805"/>
            <a:ext cx="2944595" cy="497595"/>
          </a:xfrm>
          <a:prstGeom prst="rect">
            <a:avLst/>
          </a:prstGeom>
        </p:spPr>
        <p:txBody>
          <a:bodyPr vert="horz" lIns="91440" tIns="45720" rIns="91440" bIns="45720" rtlCol="0" anchor="b"/>
          <a:lstStyle>
            <a:lvl1pPr algn="r">
              <a:defRPr sz="1200"/>
            </a:lvl1pPr>
          </a:lstStyle>
          <a:p>
            <a:fld id="{5B8A22D8-2A3C-41D5-8222-14110FEE14C7}" type="slidenum">
              <a:rPr lang="en-GB" smtClean="0"/>
              <a:t>‹#›</a:t>
            </a:fld>
            <a:endParaRPr lang="en-GB"/>
          </a:p>
        </p:txBody>
      </p:sp>
    </p:spTree>
    <p:extLst>
      <p:ext uri="{BB962C8B-B14F-4D97-AF65-F5344CB8AC3E}">
        <p14:creationId xmlns:p14="http://schemas.microsoft.com/office/powerpoint/2010/main" val="3279400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44283" cy="496570"/>
          </a:xfrm>
          <a:prstGeom prst="rect">
            <a:avLst/>
          </a:prstGeom>
        </p:spPr>
        <p:txBody>
          <a:bodyPr vert="horz" lIns="92309" tIns="46154" rIns="92309" bIns="46154" rtlCol="0"/>
          <a:lstStyle>
            <a:lvl1pPr algn="l">
              <a:defRPr sz="1200">
                <a:latin typeface="Helvetica Neue"/>
              </a:defRPr>
            </a:lvl1pPr>
          </a:lstStyle>
          <a:p>
            <a:endParaRPr lang="en-GB" dirty="0"/>
          </a:p>
        </p:txBody>
      </p:sp>
      <p:sp>
        <p:nvSpPr>
          <p:cNvPr id="3" name="Marcador de Posição da Data 2"/>
          <p:cNvSpPr>
            <a:spLocks noGrp="1"/>
          </p:cNvSpPr>
          <p:nvPr>
            <p:ph type="dt" idx="1"/>
          </p:nvPr>
        </p:nvSpPr>
        <p:spPr>
          <a:xfrm>
            <a:off x="3848644" y="0"/>
            <a:ext cx="2944283" cy="496570"/>
          </a:xfrm>
          <a:prstGeom prst="rect">
            <a:avLst/>
          </a:prstGeom>
        </p:spPr>
        <p:txBody>
          <a:bodyPr vert="horz" lIns="92309" tIns="46154" rIns="92309" bIns="46154" rtlCol="0"/>
          <a:lstStyle>
            <a:lvl1pPr algn="r">
              <a:defRPr sz="1200">
                <a:latin typeface="Helvetica Neue"/>
              </a:defRPr>
            </a:lvl1pPr>
          </a:lstStyle>
          <a:p>
            <a:fld id="{9BB3BC78-1BD7-40C1-8A97-5A123A2841EC}" type="datetimeFigureOut">
              <a:rPr lang="en-GB" smtClean="0"/>
              <a:pPr/>
              <a:t>08/01/2019</a:t>
            </a:fld>
            <a:endParaRPr lang="en-GB" dirty="0"/>
          </a:p>
        </p:txBody>
      </p:sp>
      <p:sp>
        <p:nvSpPr>
          <p:cNvPr id="4" name="Marcador de Posição da Imagem do Diapositivo 3"/>
          <p:cNvSpPr>
            <a:spLocks noGrp="1" noRot="1" noChangeAspect="1"/>
          </p:cNvSpPr>
          <p:nvPr>
            <p:ph type="sldImg" idx="2"/>
          </p:nvPr>
        </p:nvSpPr>
        <p:spPr>
          <a:xfrm>
            <a:off x="914400" y="746125"/>
            <a:ext cx="4965700" cy="3724275"/>
          </a:xfrm>
          <a:prstGeom prst="rect">
            <a:avLst/>
          </a:prstGeom>
          <a:noFill/>
          <a:ln w="12700">
            <a:solidFill>
              <a:prstClr val="black"/>
            </a:solidFill>
          </a:ln>
        </p:spPr>
        <p:txBody>
          <a:bodyPr vert="horz" lIns="92309" tIns="46154" rIns="92309" bIns="46154" rtlCol="0" anchor="ctr"/>
          <a:lstStyle/>
          <a:p>
            <a:endParaRPr lang="en-GB" dirty="0"/>
          </a:p>
        </p:txBody>
      </p:sp>
      <p:sp>
        <p:nvSpPr>
          <p:cNvPr id="5" name="Marcador de Posição de Notas 4"/>
          <p:cNvSpPr>
            <a:spLocks noGrp="1"/>
          </p:cNvSpPr>
          <p:nvPr>
            <p:ph type="body" sz="quarter" idx="3"/>
          </p:nvPr>
        </p:nvSpPr>
        <p:spPr>
          <a:xfrm>
            <a:off x="679450" y="4717415"/>
            <a:ext cx="5435600" cy="4469130"/>
          </a:xfrm>
          <a:prstGeom prst="rect">
            <a:avLst/>
          </a:prstGeom>
        </p:spPr>
        <p:txBody>
          <a:bodyPr vert="horz" lIns="92309" tIns="46154" rIns="92309" bIns="46154" rtlCol="0"/>
          <a:lstStyle/>
          <a:p>
            <a:pPr lvl="0"/>
            <a:r>
              <a:rPr lang="pt-PT" dirty="0"/>
              <a:t>Clique para editar os estilos</a:t>
            </a:r>
          </a:p>
          <a:p>
            <a:pPr lvl="1"/>
            <a:r>
              <a:rPr lang="pt-PT" dirty="0"/>
              <a:t>Segundo nível</a:t>
            </a:r>
          </a:p>
          <a:p>
            <a:pPr lvl="2"/>
            <a:r>
              <a:rPr lang="pt-PT" dirty="0"/>
              <a:t>Terceiro nível</a:t>
            </a:r>
          </a:p>
          <a:p>
            <a:pPr lvl="3"/>
            <a:r>
              <a:rPr lang="pt-PT" dirty="0"/>
              <a:t>Quarto nível</a:t>
            </a:r>
          </a:p>
          <a:p>
            <a:pPr lvl="4"/>
            <a:r>
              <a:rPr lang="pt-PT" dirty="0"/>
              <a:t>Quinto nível</a:t>
            </a:r>
            <a:endParaRPr lang="en-GB" dirty="0"/>
          </a:p>
        </p:txBody>
      </p:sp>
      <p:sp>
        <p:nvSpPr>
          <p:cNvPr id="6" name="Marcador de Posição do Rodapé 5"/>
          <p:cNvSpPr>
            <a:spLocks noGrp="1"/>
          </p:cNvSpPr>
          <p:nvPr>
            <p:ph type="ftr" sz="quarter" idx="4"/>
          </p:nvPr>
        </p:nvSpPr>
        <p:spPr>
          <a:xfrm>
            <a:off x="0" y="9433107"/>
            <a:ext cx="2944283" cy="496570"/>
          </a:xfrm>
          <a:prstGeom prst="rect">
            <a:avLst/>
          </a:prstGeom>
        </p:spPr>
        <p:txBody>
          <a:bodyPr vert="horz" lIns="92309" tIns="46154" rIns="92309" bIns="46154" rtlCol="0" anchor="b"/>
          <a:lstStyle>
            <a:lvl1pPr algn="l">
              <a:defRPr sz="1200">
                <a:latin typeface="Helvetica Neue"/>
              </a:defRPr>
            </a:lvl1pPr>
          </a:lstStyle>
          <a:p>
            <a:endParaRPr lang="en-GB" dirty="0"/>
          </a:p>
        </p:txBody>
      </p:sp>
      <p:sp>
        <p:nvSpPr>
          <p:cNvPr id="7" name="Marcador de Posição do Número do Diapositivo 6"/>
          <p:cNvSpPr>
            <a:spLocks noGrp="1"/>
          </p:cNvSpPr>
          <p:nvPr>
            <p:ph type="sldNum" sz="quarter" idx="5"/>
          </p:nvPr>
        </p:nvSpPr>
        <p:spPr>
          <a:xfrm>
            <a:off x="3848644" y="9433107"/>
            <a:ext cx="2944283" cy="496570"/>
          </a:xfrm>
          <a:prstGeom prst="rect">
            <a:avLst/>
          </a:prstGeom>
        </p:spPr>
        <p:txBody>
          <a:bodyPr vert="horz" lIns="92309" tIns="46154" rIns="92309" bIns="46154" rtlCol="0" anchor="b"/>
          <a:lstStyle>
            <a:lvl1pPr algn="r">
              <a:defRPr sz="1200">
                <a:latin typeface="Helvetica Neue"/>
              </a:defRPr>
            </a:lvl1pPr>
          </a:lstStyle>
          <a:p>
            <a:fld id="{36F07669-DB70-474D-84F7-6C1E082499FB}" type="slidenum">
              <a:rPr lang="en-GB" smtClean="0"/>
              <a:pPr/>
              <a:t>‹#›</a:t>
            </a:fld>
            <a:endParaRPr lang="en-GB" dirty="0"/>
          </a:p>
        </p:txBody>
      </p:sp>
    </p:spTree>
    <p:extLst>
      <p:ext uri="{BB962C8B-B14F-4D97-AF65-F5344CB8AC3E}">
        <p14:creationId xmlns:p14="http://schemas.microsoft.com/office/powerpoint/2010/main" val="3960662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Helvetica Neue"/>
        <a:ea typeface="+mn-ea"/>
        <a:cs typeface="+mn-cs"/>
      </a:defRPr>
    </a:lvl1pPr>
    <a:lvl2pPr marL="457200" algn="l" defTabSz="914400" rtl="0" eaLnBrk="1" latinLnBrk="0" hangingPunct="1">
      <a:defRPr sz="1200" kern="1200">
        <a:solidFill>
          <a:schemeClr val="tx1"/>
        </a:solidFill>
        <a:latin typeface="Helvetica Neue"/>
        <a:ea typeface="+mn-ea"/>
        <a:cs typeface="+mn-cs"/>
      </a:defRPr>
    </a:lvl2pPr>
    <a:lvl3pPr marL="914400" algn="l" defTabSz="914400" rtl="0" eaLnBrk="1" latinLnBrk="0" hangingPunct="1">
      <a:defRPr sz="1200" kern="1200">
        <a:solidFill>
          <a:schemeClr val="tx1"/>
        </a:solidFill>
        <a:latin typeface="Helvetica Neue"/>
        <a:ea typeface="+mn-ea"/>
        <a:cs typeface="+mn-cs"/>
      </a:defRPr>
    </a:lvl3pPr>
    <a:lvl4pPr marL="1371600" algn="l" defTabSz="914400" rtl="0" eaLnBrk="1" latinLnBrk="0" hangingPunct="1">
      <a:defRPr sz="1200" kern="1200">
        <a:solidFill>
          <a:schemeClr val="tx1"/>
        </a:solidFill>
        <a:latin typeface="Helvetica Neue"/>
        <a:ea typeface="+mn-ea"/>
        <a:cs typeface="+mn-cs"/>
      </a:defRPr>
    </a:lvl4pPr>
    <a:lvl5pPr marL="1828800" algn="l" defTabSz="914400" rtl="0" eaLnBrk="1" latinLnBrk="0" hangingPunct="1">
      <a:defRPr sz="1200" kern="1200">
        <a:solidFill>
          <a:schemeClr val="tx1"/>
        </a:solidFill>
        <a:latin typeface="Helvetica Neue"/>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a:t>
            </a:fld>
            <a:endParaRPr lang="en-GB" dirty="0"/>
          </a:p>
        </p:txBody>
      </p:sp>
    </p:spTree>
    <p:extLst>
      <p:ext uri="{BB962C8B-B14F-4D97-AF65-F5344CB8AC3E}">
        <p14:creationId xmlns:p14="http://schemas.microsoft.com/office/powerpoint/2010/main" val="524863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11</a:t>
            </a:fld>
            <a:endParaRPr lang="en-GB" dirty="0"/>
          </a:p>
        </p:txBody>
      </p:sp>
    </p:spTree>
    <p:extLst>
      <p:ext uri="{BB962C8B-B14F-4D97-AF65-F5344CB8AC3E}">
        <p14:creationId xmlns:p14="http://schemas.microsoft.com/office/powerpoint/2010/main" val="173685736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102</a:t>
            </a:fld>
            <a:endParaRPr lang="en-GB" dirty="0"/>
          </a:p>
        </p:txBody>
      </p:sp>
    </p:spTree>
    <p:extLst>
      <p:ext uri="{BB962C8B-B14F-4D97-AF65-F5344CB8AC3E}">
        <p14:creationId xmlns:p14="http://schemas.microsoft.com/office/powerpoint/2010/main" val="238951476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103</a:t>
            </a:fld>
            <a:endParaRPr lang="en-GB" dirty="0"/>
          </a:p>
        </p:txBody>
      </p:sp>
    </p:spTree>
    <p:extLst>
      <p:ext uri="{BB962C8B-B14F-4D97-AF65-F5344CB8AC3E}">
        <p14:creationId xmlns:p14="http://schemas.microsoft.com/office/powerpoint/2010/main" val="128567491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104</a:t>
            </a:fld>
            <a:endParaRPr lang="en-GB" dirty="0"/>
          </a:p>
        </p:txBody>
      </p:sp>
    </p:spTree>
    <p:extLst>
      <p:ext uri="{BB962C8B-B14F-4D97-AF65-F5344CB8AC3E}">
        <p14:creationId xmlns:p14="http://schemas.microsoft.com/office/powerpoint/2010/main" val="376251519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105</a:t>
            </a:fld>
            <a:endParaRPr lang="en-GB" dirty="0"/>
          </a:p>
        </p:txBody>
      </p:sp>
    </p:spTree>
    <p:extLst>
      <p:ext uri="{BB962C8B-B14F-4D97-AF65-F5344CB8AC3E}">
        <p14:creationId xmlns:p14="http://schemas.microsoft.com/office/powerpoint/2010/main" val="70921169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106</a:t>
            </a:fld>
            <a:endParaRPr lang="en-GB" dirty="0"/>
          </a:p>
        </p:txBody>
      </p:sp>
    </p:spTree>
    <p:extLst>
      <p:ext uri="{BB962C8B-B14F-4D97-AF65-F5344CB8AC3E}">
        <p14:creationId xmlns:p14="http://schemas.microsoft.com/office/powerpoint/2010/main" val="285379872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107</a:t>
            </a:fld>
            <a:endParaRPr lang="en-GB" dirty="0"/>
          </a:p>
        </p:txBody>
      </p:sp>
    </p:spTree>
    <p:extLst>
      <p:ext uri="{BB962C8B-B14F-4D97-AF65-F5344CB8AC3E}">
        <p14:creationId xmlns:p14="http://schemas.microsoft.com/office/powerpoint/2010/main" val="322621293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108</a:t>
            </a:fld>
            <a:endParaRPr lang="en-GB" dirty="0"/>
          </a:p>
        </p:txBody>
      </p:sp>
    </p:spTree>
    <p:extLst>
      <p:ext uri="{BB962C8B-B14F-4D97-AF65-F5344CB8AC3E}">
        <p14:creationId xmlns:p14="http://schemas.microsoft.com/office/powerpoint/2010/main" val="72544834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109</a:t>
            </a:fld>
            <a:endParaRPr lang="en-GB" dirty="0"/>
          </a:p>
        </p:txBody>
      </p:sp>
    </p:spTree>
    <p:extLst>
      <p:ext uri="{BB962C8B-B14F-4D97-AF65-F5344CB8AC3E}">
        <p14:creationId xmlns:p14="http://schemas.microsoft.com/office/powerpoint/2010/main" val="197598608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110</a:t>
            </a:fld>
            <a:endParaRPr lang="en-GB" dirty="0"/>
          </a:p>
        </p:txBody>
      </p:sp>
    </p:spTree>
    <p:extLst>
      <p:ext uri="{BB962C8B-B14F-4D97-AF65-F5344CB8AC3E}">
        <p14:creationId xmlns:p14="http://schemas.microsoft.com/office/powerpoint/2010/main" val="375136889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111</a:t>
            </a:fld>
            <a:endParaRPr lang="en-GB" dirty="0"/>
          </a:p>
        </p:txBody>
      </p:sp>
    </p:spTree>
    <p:extLst>
      <p:ext uri="{BB962C8B-B14F-4D97-AF65-F5344CB8AC3E}">
        <p14:creationId xmlns:p14="http://schemas.microsoft.com/office/powerpoint/2010/main" val="712354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12</a:t>
            </a:fld>
            <a:endParaRPr lang="en-GB" dirty="0"/>
          </a:p>
        </p:txBody>
      </p:sp>
    </p:spTree>
    <p:extLst>
      <p:ext uri="{BB962C8B-B14F-4D97-AF65-F5344CB8AC3E}">
        <p14:creationId xmlns:p14="http://schemas.microsoft.com/office/powerpoint/2010/main" val="294796977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112</a:t>
            </a:fld>
            <a:endParaRPr lang="en-GB" dirty="0"/>
          </a:p>
        </p:txBody>
      </p:sp>
    </p:spTree>
    <p:extLst>
      <p:ext uri="{BB962C8B-B14F-4D97-AF65-F5344CB8AC3E}">
        <p14:creationId xmlns:p14="http://schemas.microsoft.com/office/powerpoint/2010/main" val="277870572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113</a:t>
            </a:fld>
            <a:endParaRPr lang="en-GB" dirty="0"/>
          </a:p>
        </p:txBody>
      </p:sp>
    </p:spTree>
    <p:extLst>
      <p:ext uri="{BB962C8B-B14F-4D97-AF65-F5344CB8AC3E}">
        <p14:creationId xmlns:p14="http://schemas.microsoft.com/office/powerpoint/2010/main" val="218685817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114</a:t>
            </a:fld>
            <a:endParaRPr lang="en-GB" dirty="0"/>
          </a:p>
        </p:txBody>
      </p:sp>
    </p:spTree>
    <p:extLst>
      <p:ext uri="{BB962C8B-B14F-4D97-AF65-F5344CB8AC3E}">
        <p14:creationId xmlns:p14="http://schemas.microsoft.com/office/powerpoint/2010/main" val="260212394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115</a:t>
            </a:fld>
            <a:endParaRPr lang="en-GB" dirty="0"/>
          </a:p>
        </p:txBody>
      </p:sp>
    </p:spTree>
    <p:extLst>
      <p:ext uri="{BB962C8B-B14F-4D97-AF65-F5344CB8AC3E}">
        <p14:creationId xmlns:p14="http://schemas.microsoft.com/office/powerpoint/2010/main" val="98745075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116</a:t>
            </a:fld>
            <a:endParaRPr lang="en-GB" dirty="0"/>
          </a:p>
        </p:txBody>
      </p:sp>
    </p:spTree>
    <p:extLst>
      <p:ext uri="{BB962C8B-B14F-4D97-AF65-F5344CB8AC3E}">
        <p14:creationId xmlns:p14="http://schemas.microsoft.com/office/powerpoint/2010/main" val="320479061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117</a:t>
            </a:fld>
            <a:endParaRPr lang="en-GB" dirty="0"/>
          </a:p>
        </p:txBody>
      </p:sp>
    </p:spTree>
    <p:extLst>
      <p:ext uri="{BB962C8B-B14F-4D97-AF65-F5344CB8AC3E}">
        <p14:creationId xmlns:p14="http://schemas.microsoft.com/office/powerpoint/2010/main" val="294667646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118</a:t>
            </a:fld>
            <a:endParaRPr lang="en-GB" dirty="0"/>
          </a:p>
        </p:txBody>
      </p:sp>
    </p:spTree>
    <p:extLst>
      <p:ext uri="{BB962C8B-B14F-4D97-AF65-F5344CB8AC3E}">
        <p14:creationId xmlns:p14="http://schemas.microsoft.com/office/powerpoint/2010/main" val="33031307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119</a:t>
            </a:fld>
            <a:endParaRPr lang="en-GB" dirty="0"/>
          </a:p>
        </p:txBody>
      </p:sp>
    </p:spTree>
    <p:extLst>
      <p:ext uri="{BB962C8B-B14F-4D97-AF65-F5344CB8AC3E}">
        <p14:creationId xmlns:p14="http://schemas.microsoft.com/office/powerpoint/2010/main" val="329645326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120</a:t>
            </a:fld>
            <a:endParaRPr lang="en-GB" dirty="0"/>
          </a:p>
        </p:txBody>
      </p:sp>
    </p:spTree>
    <p:extLst>
      <p:ext uri="{BB962C8B-B14F-4D97-AF65-F5344CB8AC3E}">
        <p14:creationId xmlns:p14="http://schemas.microsoft.com/office/powerpoint/2010/main" val="371877655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121</a:t>
            </a:fld>
            <a:endParaRPr lang="en-GB" dirty="0"/>
          </a:p>
        </p:txBody>
      </p:sp>
    </p:spTree>
    <p:extLst>
      <p:ext uri="{BB962C8B-B14F-4D97-AF65-F5344CB8AC3E}">
        <p14:creationId xmlns:p14="http://schemas.microsoft.com/office/powerpoint/2010/main" val="2981662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13</a:t>
            </a:fld>
            <a:endParaRPr lang="en-GB" dirty="0"/>
          </a:p>
        </p:txBody>
      </p:sp>
    </p:spTree>
    <p:extLst>
      <p:ext uri="{BB962C8B-B14F-4D97-AF65-F5344CB8AC3E}">
        <p14:creationId xmlns:p14="http://schemas.microsoft.com/office/powerpoint/2010/main" val="308095050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122</a:t>
            </a:fld>
            <a:endParaRPr lang="en-GB" dirty="0"/>
          </a:p>
        </p:txBody>
      </p:sp>
    </p:spTree>
    <p:extLst>
      <p:ext uri="{BB962C8B-B14F-4D97-AF65-F5344CB8AC3E}">
        <p14:creationId xmlns:p14="http://schemas.microsoft.com/office/powerpoint/2010/main" val="109090010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123</a:t>
            </a:fld>
            <a:endParaRPr lang="en-GB" dirty="0"/>
          </a:p>
        </p:txBody>
      </p:sp>
    </p:spTree>
    <p:extLst>
      <p:ext uri="{BB962C8B-B14F-4D97-AF65-F5344CB8AC3E}">
        <p14:creationId xmlns:p14="http://schemas.microsoft.com/office/powerpoint/2010/main" val="224605803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124</a:t>
            </a:fld>
            <a:endParaRPr lang="en-GB" dirty="0"/>
          </a:p>
        </p:txBody>
      </p:sp>
    </p:spTree>
    <p:extLst>
      <p:ext uri="{BB962C8B-B14F-4D97-AF65-F5344CB8AC3E}">
        <p14:creationId xmlns:p14="http://schemas.microsoft.com/office/powerpoint/2010/main" val="187454585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125</a:t>
            </a:fld>
            <a:endParaRPr lang="en-GB" dirty="0"/>
          </a:p>
        </p:txBody>
      </p:sp>
    </p:spTree>
    <p:extLst>
      <p:ext uri="{BB962C8B-B14F-4D97-AF65-F5344CB8AC3E}">
        <p14:creationId xmlns:p14="http://schemas.microsoft.com/office/powerpoint/2010/main" val="77589911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126</a:t>
            </a:fld>
            <a:endParaRPr lang="en-GB" dirty="0"/>
          </a:p>
        </p:txBody>
      </p:sp>
    </p:spTree>
    <p:extLst>
      <p:ext uri="{BB962C8B-B14F-4D97-AF65-F5344CB8AC3E}">
        <p14:creationId xmlns:p14="http://schemas.microsoft.com/office/powerpoint/2010/main" val="42404656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15</a:t>
            </a:fld>
            <a:endParaRPr lang="en-GB" dirty="0"/>
          </a:p>
        </p:txBody>
      </p:sp>
    </p:spTree>
    <p:extLst>
      <p:ext uri="{BB962C8B-B14F-4D97-AF65-F5344CB8AC3E}">
        <p14:creationId xmlns:p14="http://schemas.microsoft.com/office/powerpoint/2010/main" val="29721491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16</a:t>
            </a:fld>
            <a:endParaRPr lang="en-GB" dirty="0"/>
          </a:p>
        </p:txBody>
      </p:sp>
    </p:spTree>
    <p:extLst>
      <p:ext uri="{BB962C8B-B14F-4D97-AF65-F5344CB8AC3E}">
        <p14:creationId xmlns:p14="http://schemas.microsoft.com/office/powerpoint/2010/main" val="25880696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17</a:t>
            </a:fld>
            <a:endParaRPr lang="en-GB" dirty="0"/>
          </a:p>
        </p:txBody>
      </p:sp>
    </p:spTree>
    <p:extLst>
      <p:ext uri="{BB962C8B-B14F-4D97-AF65-F5344CB8AC3E}">
        <p14:creationId xmlns:p14="http://schemas.microsoft.com/office/powerpoint/2010/main" val="18392138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18</a:t>
            </a:fld>
            <a:endParaRPr lang="en-GB" dirty="0"/>
          </a:p>
        </p:txBody>
      </p:sp>
    </p:spTree>
    <p:extLst>
      <p:ext uri="{BB962C8B-B14F-4D97-AF65-F5344CB8AC3E}">
        <p14:creationId xmlns:p14="http://schemas.microsoft.com/office/powerpoint/2010/main" val="40413243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19</a:t>
            </a:fld>
            <a:endParaRPr lang="en-GB" dirty="0"/>
          </a:p>
        </p:txBody>
      </p:sp>
    </p:spTree>
    <p:extLst>
      <p:ext uri="{BB962C8B-B14F-4D97-AF65-F5344CB8AC3E}">
        <p14:creationId xmlns:p14="http://schemas.microsoft.com/office/powerpoint/2010/main" val="9165907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20</a:t>
            </a:fld>
            <a:endParaRPr lang="en-GB" dirty="0"/>
          </a:p>
        </p:txBody>
      </p:sp>
    </p:spTree>
    <p:extLst>
      <p:ext uri="{BB962C8B-B14F-4D97-AF65-F5344CB8AC3E}">
        <p14:creationId xmlns:p14="http://schemas.microsoft.com/office/powerpoint/2010/main" val="35850337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21</a:t>
            </a:fld>
            <a:endParaRPr lang="en-GB" dirty="0"/>
          </a:p>
        </p:txBody>
      </p:sp>
    </p:spTree>
    <p:extLst>
      <p:ext uri="{BB962C8B-B14F-4D97-AF65-F5344CB8AC3E}">
        <p14:creationId xmlns:p14="http://schemas.microsoft.com/office/powerpoint/2010/main" val="12717361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a:t>
            </a:fld>
            <a:endParaRPr lang="en-GB" dirty="0"/>
          </a:p>
        </p:txBody>
      </p:sp>
    </p:spTree>
    <p:extLst>
      <p:ext uri="{BB962C8B-B14F-4D97-AF65-F5344CB8AC3E}">
        <p14:creationId xmlns:p14="http://schemas.microsoft.com/office/powerpoint/2010/main" val="7221119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22</a:t>
            </a:fld>
            <a:endParaRPr lang="en-GB" dirty="0"/>
          </a:p>
        </p:txBody>
      </p:sp>
    </p:spTree>
    <p:extLst>
      <p:ext uri="{BB962C8B-B14F-4D97-AF65-F5344CB8AC3E}">
        <p14:creationId xmlns:p14="http://schemas.microsoft.com/office/powerpoint/2010/main" val="6585808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23</a:t>
            </a:fld>
            <a:endParaRPr lang="en-GB" dirty="0"/>
          </a:p>
        </p:txBody>
      </p:sp>
    </p:spTree>
    <p:extLst>
      <p:ext uri="{BB962C8B-B14F-4D97-AF65-F5344CB8AC3E}">
        <p14:creationId xmlns:p14="http://schemas.microsoft.com/office/powerpoint/2010/main" val="13901565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24</a:t>
            </a:fld>
            <a:endParaRPr lang="en-GB" dirty="0"/>
          </a:p>
        </p:txBody>
      </p:sp>
    </p:spTree>
    <p:extLst>
      <p:ext uri="{BB962C8B-B14F-4D97-AF65-F5344CB8AC3E}">
        <p14:creationId xmlns:p14="http://schemas.microsoft.com/office/powerpoint/2010/main" val="16375958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25</a:t>
            </a:fld>
            <a:endParaRPr lang="en-GB" dirty="0"/>
          </a:p>
        </p:txBody>
      </p:sp>
    </p:spTree>
    <p:extLst>
      <p:ext uri="{BB962C8B-B14F-4D97-AF65-F5344CB8AC3E}">
        <p14:creationId xmlns:p14="http://schemas.microsoft.com/office/powerpoint/2010/main" val="15324682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26</a:t>
            </a:fld>
            <a:endParaRPr lang="en-GB" dirty="0"/>
          </a:p>
        </p:txBody>
      </p:sp>
    </p:spTree>
    <p:extLst>
      <p:ext uri="{BB962C8B-B14F-4D97-AF65-F5344CB8AC3E}">
        <p14:creationId xmlns:p14="http://schemas.microsoft.com/office/powerpoint/2010/main" val="11866942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27</a:t>
            </a:fld>
            <a:endParaRPr lang="en-GB" dirty="0"/>
          </a:p>
        </p:txBody>
      </p:sp>
    </p:spTree>
    <p:extLst>
      <p:ext uri="{BB962C8B-B14F-4D97-AF65-F5344CB8AC3E}">
        <p14:creationId xmlns:p14="http://schemas.microsoft.com/office/powerpoint/2010/main" val="3352977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28</a:t>
            </a:fld>
            <a:endParaRPr lang="en-GB" dirty="0"/>
          </a:p>
        </p:txBody>
      </p:sp>
    </p:spTree>
    <p:extLst>
      <p:ext uri="{BB962C8B-B14F-4D97-AF65-F5344CB8AC3E}">
        <p14:creationId xmlns:p14="http://schemas.microsoft.com/office/powerpoint/2010/main" val="35476498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29</a:t>
            </a:fld>
            <a:endParaRPr lang="en-GB" dirty="0"/>
          </a:p>
        </p:txBody>
      </p:sp>
    </p:spTree>
    <p:extLst>
      <p:ext uri="{BB962C8B-B14F-4D97-AF65-F5344CB8AC3E}">
        <p14:creationId xmlns:p14="http://schemas.microsoft.com/office/powerpoint/2010/main" val="38888497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30</a:t>
            </a:fld>
            <a:endParaRPr lang="en-GB" dirty="0"/>
          </a:p>
        </p:txBody>
      </p:sp>
    </p:spTree>
    <p:extLst>
      <p:ext uri="{BB962C8B-B14F-4D97-AF65-F5344CB8AC3E}">
        <p14:creationId xmlns:p14="http://schemas.microsoft.com/office/powerpoint/2010/main" val="42772182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31</a:t>
            </a:fld>
            <a:endParaRPr lang="en-GB" dirty="0"/>
          </a:p>
        </p:txBody>
      </p:sp>
    </p:spTree>
    <p:extLst>
      <p:ext uri="{BB962C8B-B14F-4D97-AF65-F5344CB8AC3E}">
        <p14:creationId xmlns:p14="http://schemas.microsoft.com/office/powerpoint/2010/main" val="38585790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a:t>
            </a:fld>
            <a:endParaRPr lang="en-GB" dirty="0"/>
          </a:p>
        </p:txBody>
      </p:sp>
    </p:spTree>
    <p:extLst>
      <p:ext uri="{BB962C8B-B14F-4D97-AF65-F5344CB8AC3E}">
        <p14:creationId xmlns:p14="http://schemas.microsoft.com/office/powerpoint/2010/main" val="37316476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32</a:t>
            </a:fld>
            <a:endParaRPr lang="en-GB" dirty="0"/>
          </a:p>
        </p:txBody>
      </p:sp>
    </p:spTree>
    <p:extLst>
      <p:ext uri="{BB962C8B-B14F-4D97-AF65-F5344CB8AC3E}">
        <p14:creationId xmlns:p14="http://schemas.microsoft.com/office/powerpoint/2010/main" val="25481526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33</a:t>
            </a:fld>
            <a:endParaRPr lang="en-GB" dirty="0"/>
          </a:p>
        </p:txBody>
      </p:sp>
    </p:spTree>
    <p:extLst>
      <p:ext uri="{BB962C8B-B14F-4D97-AF65-F5344CB8AC3E}">
        <p14:creationId xmlns:p14="http://schemas.microsoft.com/office/powerpoint/2010/main" val="9096403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34</a:t>
            </a:fld>
            <a:endParaRPr lang="en-GB" dirty="0"/>
          </a:p>
        </p:txBody>
      </p:sp>
    </p:spTree>
    <p:extLst>
      <p:ext uri="{BB962C8B-B14F-4D97-AF65-F5344CB8AC3E}">
        <p14:creationId xmlns:p14="http://schemas.microsoft.com/office/powerpoint/2010/main" val="31920631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35</a:t>
            </a:fld>
            <a:endParaRPr lang="en-GB" dirty="0"/>
          </a:p>
        </p:txBody>
      </p:sp>
    </p:spTree>
    <p:extLst>
      <p:ext uri="{BB962C8B-B14F-4D97-AF65-F5344CB8AC3E}">
        <p14:creationId xmlns:p14="http://schemas.microsoft.com/office/powerpoint/2010/main" val="39416084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36</a:t>
            </a:fld>
            <a:endParaRPr lang="en-GB" dirty="0"/>
          </a:p>
        </p:txBody>
      </p:sp>
    </p:spTree>
    <p:extLst>
      <p:ext uri="{BB962C8B-B14F-4D97-AF65-F5344CB8AC3E}">
        <p14:creationId xmlns:p14="http://schemas.microsoft.com/office/powerpoint/2010/main" val="39847342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37</a:t>
            </a:fld>
            <a:endParaRPr lang="en-GB" dirty="0"/>
          </a:p>
        </p:txBody>
      </p:sp>
    </p:spTree>
    <p:extLst>
      <p:ext uri="{BB962C8B-B14F-4D97-AF65-F5344CB8AC3E}">
        <p14:creationId xmlns:p14="http://schemas.microsoft.com/office/powerpoint/2010/main" val="18988865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38</a:t>
            </a:fld>
            <a:endParaRPr lang="en-GB" dirty="0"/>
          </a:p>
        </p:txBody>
      </p:sp>
    </p:spTree>
    <p:extLst>
      <p:ext uri="{BB962C8B-B14F-4D97-AF65-F5344CB8AC3E}">
        <p14:creationId xmlns:p14="http://schemas.microsoft.com/office/powerpoint/2010/main" val="13373318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39</a:t>
            </a:fld>
            <a:endParaRPr lang="en-GB" dirty="0"/>
          </a:p>
        </p:txBody>
      </p:sp>
    </p:spTree>
    <p:extLst>
      <p:ext uri="{BB962C8B-B14F-4D97-AF65-F5344CB8AC3E}">
        <p14:creationId xmlns:p14="http://schemas.microsoft.com/office/powerpoint/2010/main" val="41777047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40</a:t>
            </a:fld>
            <a:endParaRPr lang="en-GB" dirty="0"/>
          </a:p>
        </p:txBody>
      </p:sp>
    </p:spTree>
    <p:extLst>
      <p:ext uri="{BB962C8B-B14F-4D97-AF65-F5344CB8AC3E}">
        <p14:creationId xmlns:p14="http://schemas.microsoft.com/office/powerpoint/2010/main" val="28569944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41</a:t>
            </a:fld>
            <a:endParaRPr lang="en-GB" dirty="0"/>
          </a:p>
        </p:txBody>
      </p:sp>
    </p:spTree>
    <p:extLst>
      <p:ext uri="{BB962C8B-B14F-4D97-AF65-F5344CB8AC3E}">
        <p14:creationId xmlns:p14="http://schemas.microsoft.com/office/powerpoint/2010/main" val="3873568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a:t>
            </a:fld>
            <a:endParaRPr lang="en-GB" dirty="0"/>
          </a:p>
        </p:txBody>
      </p:sp>
    </p:spTree>
    <p:extLst>
      <p:ext uri="{BB962C8B-B14F-4D97-AF65-F5344CB8AC3E}">
        <p14:creationId xmlns:p14="http://schemas.microsoft.com/office/powerpoint/2010/main" val="19324764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42</a:t>
            </a:fld>
            <a:endParaRPr lang="en-GB" dirty="0"/>
          </a:p>
        </p:txBody>
      </p:sp>
    </p:spTree>
    <p:extLst>
      <p:ext uri="{BB962C8B-B14F-4D97-AF65-F5344CB8AC3E}">
        <p14:creationId xmlns:p14="http://schemas.microsoft.com/office/powerpoint/2010/main" val="15831132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43</a:t>
            </a:fld>
            <a:endParaRPr lang="en-GB" dirty="0"/>
          </a:p>
        </p:txBody>
      </p:sp>
    </p:spTree>
    <p:extLst>
      <p:ext uri="{BB962C8B-B14F-4D97-AF65-F5344CB8AC3E}">
        <p14:creationId xmlns:p14="http://schemas.microsoft.com/office/powerpoint/2010/main" val="21117357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44</a:t>
            </a:fld>
            <a:endParaRPr lang="en-GB" dirty="0"/>
          </a:p>
        </p:txBody>
      </p:sp>
    </p:spTree>
    <p:extLst>
      <p:ext uri="{BB962C8B-B14F-4D97-AF65-F5344CB8AC3E}">
        <p14:creationId xmlns:p14="http://schemas.microsoft.com/office/powerpoint/2010/main" val="230224814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45</a:t>
            </a:fld>
            <a:endParaRPr lang="en-GB" dirty="0"/>
          </a:p>
        </p:txBody>
      </p:sp>
    </p:spTree>
    <p:extLst>
      <p:ext uri="{BB962C8B-B14F-4D97-AF65-F5344CB8AC3E}">
        <p14:creationId xmlns:p14="http://schemas.microsoft.com/office/powerpoint/2010/main" val="38916760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46</a:t>
            </a:fld>
            <a:endParaRPr lang="en-GB" dirty="0"/>
          </a:p>
        </p:txBody>
      </p:sp>
    </p:spTree>
    <p:extLst>
      <p:ext uri="{BB962C8B-B14F-4D97-AF65-F5344CB8AC3E}">
        <p14:creationId xmlns:p14="http://schemas.microsoft.com/office/powerpoint/2010/main" val="265861462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47</a:t>
            </a:fld>
            <a:endParaRPr lang="en-GB" dirty="0"/>
          </a:p>
        </p:txBody>
      </p:sp>
    </p:spTree>
    <p:extLst>
      <p:ext uri="{BB962C8B-B14F-4D97-AF65-F5344CB8AC3E}">
        <p14:creationId xmlns:p14="http://schemas.microsoft.com/office/powerpoint/2010/main" val="9432574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48</a:t>
            </a:fld>
            <a:endParaRPr lang="en-GB" dirty="0"/>
          </a:p>
        </p:txBody>
      </p:sp>
    </p:spTree>
    <p:extLst>
      <p:ext uri="{BB962C8B-B14F-4D97-AF65-F5344CB8AC3E}">
        <p14:creationId xmlns:p14="http://schemas.microsoft.com/office/powerpoint/2010/main" val="24018960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49</a:t>
            </a:fld>
            <a:endParaRPr lang="en-GB" dirty="0"/>
          </a:p>
        </p:txBody>
      </p:sp>
    </p:spTree>
    <p:extLst>
      <p:ext uri="{BB962C8B-B14F-4D97-AF65-F5344CB8AC3E}">
        <p14:creationId xmlns:p14="http://schemas.microsoft.com/office/powerpoint/2010/main" val="42508838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50</a:t>
            </a:fld>
            <a:endParaRPr lang="en-GB" dirty="0"/>
          </a:p>
        </p:txBody>
      </p:sp>
    </p:spTree>
    <p:extLst>
      <p:ext uri="{BB962C8B-B14F-4D97-AF65-F5344CB8AC3E}">
        <p14:creationId xmlns:p14="http://schemas.microsoft.com/office/powerpoint/2010/main" val="8922700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51</a:t>
            </a:fld>
            <a:endParaRPr lang="en-GB" dirty="0"/>
          </a:p>
        </p:txBody>
      </p:sp>
    </p:spTree>
    <p:extLst>
      <p:ext uri="{BB962C8B-B14F-4D97-AF65-F5344CB8AC3E}">
        <p14:creationId xmlns:p14="http://schemas.microsoft.com/office/powerpoint/2010/main" val="23702948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a:t>
            </a:fld>
            <a:endParaRPr lang="en-GB" dirty="0"/>
          </a:p>
        </p:txBody>
      </p:sp>
    </p:spTree>
    <p:extLst>
      <p:ext uri="{BB962C8B-B14F-4D97-AF65-F5344CB8AC3E}">
        <p14:creationId xmlns:p14="http://schemas.microsoft.com/office/powerpoint/2010/main" val="40649659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52</a:t>
            </a:fld>
            <a:endParaRPr lang="en-GB" dirty="0"/>
          </a:p>
        </p:txBody>
      </p:sp>
    </p:spTree>
    <p:extLst>
      <p:ext uri="{BB962C8B-B14F-4D97-AF65-F5344CB8AC3E}">
        <p14:creationId xmlns:p14="http://schemas.microsoft.com/office/powerpoint/2010/main" val="18324502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53</a:t>
            </a:fld>
            <a:endParaRPr lang="en-GB" dirty="0"/>
          </a:p>
        </p:txBody>
      </p:sp>
    </p:spTree>
    <p:extLst>
      <p:ext uri="{BB962C8B-B14F-4D97-AF65-F5344CB8AC3E}">
        <p14:creationId xmlns:p14="http://schemas.microsoft.com/office/powerpoint/2010/main" val="25520661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54</a:t>
            </a:fld>
            <a:endParaRPr lang="en-GB" dirty="0"/>
          </a:p>
        </p:txBody>
      </p:sp>
    </p:spTree>
    <p:extLst>
      <p:ext uri="{BB962C8B-B14F-4D97-AF65-F5344CB8AC3E}">
        <p14:creationId xmlns:p14="http://schemas.microsoft.com/office/powerpoint/2010/main" val="401544840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55</a:t>
            </a:fld>
            <a:endParaRPr lang="en-GB" dirty="0"/>
          </a:p>
        </p:txBody>
      </p:sp>
    </p:spTree>
    <p:extLst>
      <p:ext uri="{BB962C8B-B14F-4D97-AF65-F5344CB8AC3E}">
        <p14:creationId xmlns:p14="http://schemas.microsoft.com/office/powerpoint/2010/main" val="22194276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56</a:t>
            </a:fld>
            <a:endParaRPr lang="en-GB" dirty="0"/>
          </a:p>
        </p:txBody>
      </p:sp>
    </p:spTree>
    <p:extLst>
      <p:ext uri="{BB962C8B-B14F-4D97-AF65-F5344CB8AC3E}">
        <p14:creationId xmlns:p14="http://schemas.microsoft.com/office/powerpoint/2010/main" val="25767821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57</a:t>
            </a:fld>
            <a:endParaRPr lang="en-GB" dirty="0"/>
          </a:p>
        </p:txBody>
      </p:sp>
    </p:spTree>
    <p:extLst>
      <p:ext uri="{BB962C8B-B14F-4D97-AF65-F5344CB8AC3E}">
        <p14:creationId xmlns:p14="http://schemas.microsoft.com/office/powerpoint/2010/main" val="26534583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58</a:t>
            </a:fld>
            <a:endParaRPr lang="en-GB" dirty="0"/>
          </a:p>
        </p:txBody>
      </p:sp>
    </p:spTree>
    <p:extLst>
      <p:ext uri="{BB962C8B-B14F-4D97-AF65-F5344CB8AC3E}">
        <p14:creationId xmlns:p14="http://schemas.microsoft.com/office/powerpoint/2010/main" val="211959465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59</a:t>
            </a:fld>
            <a:endParaRPr lang="en-GB" dirty="0"/>
          </a:p>
        </p:txBody>
      </p:sp>
    </p:spTree>
    <p:extLst>
      <p:ext uri="{BB962C8B-B14F-4D97-AF65-F5344CB8AC3E}">
        <p14:creationId xmlns:p14="http://schemas.microsoft.com/office/powerpoint/2010/main" val="232355158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60</a:t>
            </a:fld>
            <a:endParaRPr lang="en-GB" dirty="0"/>
          </a:p>
        </p:txBody>
      </p:sp>
    </p:spTree>
    <p:extLst>
      <p:ext uri="{BB962C8B-B14F-4D97-AF65-F5344CB8AC3E}">
        <p14:creationId xmlns:p14="http://schemas.microsoft.com/office/powerpoint/2010/main" val="14334073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61</a:t>
            </a:fld>
            <a:endParaRPr lang="en-GB" dirty="0"/>
          </a:p>
        </p:txBody>
      </p:sp>
    </p:spTree>
    <p:extLst>
      <p:ext uri="{BB962C8B-B14F-4D97-AF65-F5344CB8AC3E}">
        <p14:creationId xmlns:p14="http://schemas.microsoft.com/office/powerpoint/2010/main" val="2548148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a:t>
            </a:fld>
            <a:endParaRPr lang="en-GB" dirty="0"/>
          </a:p>
        </p:txBody>
      </p:sp>
    </p:spTree>
    <p:extLst>
      <p:ext uri="{BB962C8B-B14F-4D97-AF65-F5344CB8AC3E}">
        <p14:creationId xmlns:p14="http://schemas.microsoft.com/office/powerpoint/2010/main" val="5627554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62</a:t>
            </a:fld>
            <a:endParaRPr lang="en-GB" dirty="0"/>
          </a:p>
        </p:txBody>
      </p:sp>
    </p:spTree>
    <p:extLst>
      <p:ext uri="{BB962C8B-B14F-4D97-AF65-F5344CB8AC3E}">
        <p14:creationId xmlns:p14="http://schemas.microsoft.com/office/powerpoint/2010/main" val="13541576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63</a:t>
            </a:fld>
            <a:endParaRPr lang="en-GB" dirty="0"/>
          </a:p>
        </p:txBody>
      </p:sp>
    </p:spTree>
    <p:extLst>
      <p:ext uri="{BB962C8B-B14F-4D97-AF65-F5344CB8AC3E}">
        <p14:creationId xmlns:p14="http://schemas.microsoft.com/office/powerpoint/2010/main" val="331564547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64</a:t>
            </a:fld>
            <a:endParaRPr lang="en-GB" dirty="0"/>
          </a:p>
        </p:txBody>
      </p:sp>
    </p:spTree>
    <p:extLst>
      <p:ext uri="{BB962C8B-B14F-4D97-AF65-F5344CB8AC3E}">
        <p14:creationId xmlns:p14="http://schemas.microsoft.com/office/powerpoint/2010/main" val="113384342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65</a:t>
            </a:fld>
            <a:endParaRPr lang="en-GB" dirty="0"/>
          </a:p>
        </p:txBody>
      </p:sp>
    </p:spTree>
    <p:extLst>
      <p:ext uri="{BB962C8B-B14F-4D97-AF65-F5344CB8AC3E}">
        <p14:creationId xmlns:p14="http://schemas.microsoft.com/office/powerpoint/2010/main" val="309972951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66</a:t>
            </a:fld>
            <a:endParaRPr lang="en-GB" dirty="0"/>
          </a:p>
        </p:txBody>
      </p:sp>
    </p:spTree>
    <p:extLst>
      <p:ext uri="{BB962C8B-B14F-4D97-AF65-F5344CB8AC3E}">
        <p14:creationId xmlns:p14="http://schemas.microsoft.com/office/powerpoint/2010/main" val="314361611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67</a:t>
            </a:fld>
            <a:endParaRPr lang="en-GB" dirty="0"/>
          </a:p>
        </p:txBody>
      </p:sp>
    </p:spTree>
    <p:extLst>
      <p:ext uri="{BB962C8B-B14F-4D97-AF65-F5344CB8AC3E}">
        <p14:creationId xmlns:p14="http://schemas.microsoft.com/office/powerpoint/2010/main" val="42842100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68</a:t>
            </a:fld>
            <a:endParaRPr lang="en-GB" dirty="0"/>
          </a:p>
        </p:txBody>
      </p:sp>
    </p:spTree>
    <p:extLst>
      <p:ext uri="{BB962C8B-B14F-4D97-AF65-F5344CB8AC3E}">
        <p14:creationId xmlns:p14="http://schemas.microsoft.com/office/powerpoint/2010/main" val="2523240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69</a:t>
            </a:fld>
            <a:endParaRPr lang="en-GB" dirty="0"/>
          </a:p>
        </p:txBody>
      </p:sp>
    </p:spTree>
    <p:extLst>
      <p:ext uri="{BB962C8B-B14F-4D97-AF65-F5344CB8AC3E}">
        <p14:creationId xmlns:p14="http://schemas.microsoft.com/office/powerpoint/2010/main" val="153378152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70</a:t>
            </a:fld>
            <a:endParaRPr lang="en-GB" dirty="0"/>
          </a:p>
        </p:txBody>
      </p:sp>
    </p:spTree>
    <p:extLst>
      <p:ext uri="{BB962C8B-B14F-4D97-AF65-F5344CB8AC3E}">
        <p14:creationId xmlns:p14="http://schemas.microsoft.com/office/powerpoint/2010/main" val="274534915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71</a:t>
            </a:fld>
            <a:endParaRPr lang="en-GB" dirty="0"/>
          </a:p>
        </p:txBody>
      </p:sp>
    </p:spTree>
    <p:extLst>
      <p:ext uri="{BB962C8B-B14F-4D97-AF65-F5344CB8AC3E}">
        <p14:creationId xmlns:p14="http://schemas.microsoft.com/office/powerpoint/2010/main" val="4018362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a:t>
            </a:fld>
            <a:endParaRPr lang="en-GB" dirty="0"/>
          </a:p>
        </p:txBody>
      </p:sp>
    </p:spTree>
    <p:extLst>
      <p:ext uri="{BB962C8B-B14F-4D97-AF65-F5344CB8AC3E}">
        <p14:creationId xmlns:p14="http://schemas.microsoft.com/office/powerpoint/2010/main" val="209730679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72</a:t>
            </a:fld>
            <a:endParaRPr lang="en-GB" dirty="0"/>
          </a:p>
        </p:txBody>
      </p:sp>
    </p:spTree>
    <p:extLst>
      <p:ext uri="{BB962C8B-B14F-4D97-AF65-F5344CB8AC3E}">
        <p14:creationId xmlns:p14="http://schemas.microsoft.com/office/powerpoint/2010/main" val="245389008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73</a:t>
            </a:fld>
            <a:endParaRPr lang="en-GB" dirty="0"/>
          </a:p>
        </p:txBody>
      </p:sp>
    </p:spTree>
    <p:extLst>
      <p:ext uri="{BB962C8B-B14F-4D97-AF65-F5344CB8AC3E}">
        <p14:creationId xmlns:p14="http://schemas.microsoft.com/office/powerpoint/2010/main" val="15714220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74</a:t>
            </a:fld>
            <a:endParaRPr lang="en-GB" dirty="0"/>
          </a:p>
        </p:txBody>
      </p:sp>
    </p:spTree>
    <p:extLst>
      <p:ext uri="{BB962C8B-B14F-4D97-AF65-F5344CB8AC3E}">
        <p14:creationId xmlns:p14="http://schemas.microsoft.com/office/powerpoint/2010/main" val="277792717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75</a:t>
            </a:fld>
            <a:endParaRPr lang="en-GB" dirty="0"/>
          </a:p>
        </p:txBody>
      </p:sp>
    </p:spTree>
    <p:extLst>
      <p:ext uri="{BB962C8B-B14F-4D97-AF65-F5344CB8AC3E}">
        <p14:creationId xmlns:p14="http://schemas.microsoft.com/office/powerpoint/2010/main" val="210783524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76</a:t>
            </a:fld>
            <a:endParaRPr lang="en-GB" dirty="0"/>
          </a:p>
        </p:txBody>
      </p:sp>
    </p:spTree>
    <p:extLst>
      <p:ext uri="{BB962C8B-B14F-4D97-AF65-F5344CB8AC3E}">
        <p14:creationId xmlns:p14="http://schemas.microsoft.com/office/powerpoint/2010/main" val="407253848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77</a:t>
            </a:fld>
            <a:endParaRPr lang="en-GB" dirty="0"/>
          </a:p>
        </p:txBody>
      </p:sp>
    </p:spTree>
    <p:extLst>
      <p:ext uri="{BB962C8B-B14F-4D97-AF65-F5344CB8AC3E}">
        <p14:creationId xmlns:p14="http://schemas.microsoft.com/office/powerpoint/2010/main" val="280829730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78</a:t>
            </a:fld>
            <a:endParaRPr lang="en-GB" dirty="0"/>
          </a:p>
        </p:txBody>
      </p:sp>
    </p:spTree>
    <p:extLst>
      <p:ext uri="{BB962C8B-B14F-4D97-AF65-F5344CB8AC3E}">
        <p14:creationId xmlns:p14="http://schemas.microsoft.com/office/powerpoint/2010/main" val="207686841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79</a:t>
            </a:fld>
            <a:endParaRPr lang="en-GB" dirty="0"/>
          </a:p>
        </p:txBody>
      </p:sp>
    </p:spTree>
    <p:extLst>
      <p:ext uri="{BB962C8B-B14F-4D97-AF65-F5344CB8AC3E}">
        <p14:creationId xmlns:p14="http://schemas.microsoft.com/office/powerpoint/2010/main" val="200668905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80</a:t>
            </a:fld>
            <a:endParaRPr lang="en-GB" dirty="0"/>
          </a:p>
        </p:txBody>
      </p:sp>
    </p:spTree>
    <p:extLst>
      <p:ext uri="{BB962C8B-B14F-4D97-AF65-F5344CB8AC3E}">
        <p14:creationId xmlns:p14="http://schemas.microsoft.com/office/powerpoint/2010/main" val="55601180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81</a:t>
            </a:fld>
            <a:endParaRPr lang="en-GB" dirty="0"/>
          </a:p>
        </p:txBody>
      </p:sp>
    </p:spTree>
    <p:extLst>
      <p:ext uri="{BB962C8B-B14F-4D97-AF65-F5344CB8AC3E}">
        <p14:creationId xmlns:p14="http://schemas.microsoft.com/office/powerpoint/2010/main" val="34114492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9</a:t>
            </a:fld>
            <a:endParaRPr lang="en-GB" dirty="0"/>
          </a:p>
        </p:txBody>
      </p:sp>
    </p:spTree>
    <p:extLst>
      <p:ext uri="{BB962C8B-B14F-4D97-AF65-F5344CB8AC3E}">
        <p14:creationId xmlns:p14="http://schemas.microsoft.com/office/powerpoint/2010/main" val="160484855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82</a:t>
            </a:fld>
            <a:endParaRPr lang="en-GB" dirty="0"/>
          </a:p>
        </p:txBody>
      </p:sp>
    </p:spTree>
    <p:extLst>
      <p:ext uri="{BB962C8B-B14F-4D97-AF65-F5344CB8AC3E}">
        <p14:creationId xmlns:p14="http://schemas.microsoft.com/office/powerpoint/2010/main" val="7873932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83</a:t>
            </a:fld>
            <a:endParaRPr lang="en-GB" dirty="0"/>
          </a:p>
        </p:txBody>
      </p:sp>
    </p:spTree>
    <p:extLst>
      <p:ext uri="{BB962C8B-B14F-4D97-AF65-F5344CB8AC3E}">
        <p14:creationId xmlns:p14="http://schemas.microsoft.com/office/powerpoint/2010/main" val="356329137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84</a:t>
            </a:fld>
            <a:endParaRPr lang="en-GB" dirty="0"/>
          </a:p>
        </p:txBody>
      </p:sp>
    </p:spTree>
    <p:extLst>
      <p:ext uri="{BB962C8B-B14F-4D97-AF65-F5344CB8AC3E}">
        <p14:creationId xmlns:p14="http://schemas.microsoft.com/office/powerpoint/2010/main" val="184237845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85</a:t>
            </a:fld>
            <a:endParaRPr lang="en-GB" dirty="0"/>
          </a:p>
        </p:txBody>
      </p:sp>
    </p:spTree>
    <p:extLst>
      <p:ext uri="{BB962C8B-B14F-4D97-AF65-F5344CB8AC3E}">
        <p14:creationId xmlns:p14="http://schemas.microsoft.com/office/powerpoint/2010/main" val="155338632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86</a:t>
            </a:fld>
            <a:endParaRPr lang="en-GB" dirty="0"/>
          </a:p>
        </p:txBody>
      </p:sp>
    </p:spTree>
    <p:extLst>
      <p:ext uri="{BB962C8B-B14F-4D97-AF65-F5344CB8AC3E}">
        <p14:creationId xmlns:p14="http://schemas.microsoft.com/office/powerpoint/2010/main" val="271057621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87</a:t>
            </a:fld>
            <a:endParaRPr lang="en-GB" dirty="0"/>
          </a:p>
        </p:txBody>
      </p:sp>
    </p:spTree>
    <p:extLst>
      <p:ext uri="{BB962C8B-B14F-4D97-AF65-F5344CB8AC3E}">
        <p14:creationId xmlns:p14="http://schemas.microsoft.com/office/powerpoint/2010/main" val="32918359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88</a:t>
            </a:fld>
            <a:endParaRPr lang="en-GB" dirty="0"/>
          </a:p>
        </p:txBody>
      </p:sp>
    </p:spTree>
    <p:extLst>
      <p:ext uri="{BB962C8B-B14F-4D97-AF65-F5344CB8AC3E}">
        <p14:creationId xmlns:p14="http://schemas.microsoft.com/office/powerpoint/2010/main" val="82730467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89</a:t>
            </a:fld>
            <a:endParaRPr lang="en-GB" dirty="0"/>
          </a:p>
        </p:txBody>
      </p:sp>
    </p:spTree>
    <p:extLst>
      <p:ext uri="{BB962C8B-B14F-4D97-AF65-F5344CB8AC3E}">
        <p14:creationId xmlns:p14="http://schemas.microsoft.com/office/powerpoint/2010/main" val="322702366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90</a:t>
            </a:fld>
            <a:endParaRPr lang="en-GB" dirty="0"/>
          </a:p>
        </p:txBody>
      </p:sp>
    </p:spTree>
    <p:extLst>
      <p:ext uri="{BB962C8B-B14F-4D97-AF65-F5344CB8AC3E}">
        <p14:creationId xmlns:p14="http://schemas.microsoft.com/office/powerpoint/2010/main" val="72133210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91</a:t>
            </a:fld>
            <a:endParaRPr lang="en-GB" dirty="0"/>
          </a:p>
        </p:txBody>
      </p:sp>
    </p:spTree>
    <p:extLst>
      <p:ext uri="{BB962C8B-B14F-4D97-AF65-F5344CB8AC3E}">
        <p14:creationId xmlns:p14="http://schemas.microsoft.com/office/powerpoint/2010/main" val="2275203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10</a:t>
            </a:fld>
            <a:endParaRPr lang="en-GB" dirty="0"/>
          </a:p>
        </p:txBody>
      </p:sp>
    </p:spTree>
    <p:extLst>
      <p:ext uri="{BB962C8B-B14F-4D97-AF65-F5344CB8AC3E}">
        <p14:creationId xmlns:p14="http://schemas.microsoft.com/office/powerpoint/2010/main" val="24417894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92</a:t>
            </a:fld>
            <a:endParaRPr lang="en-GB" dirty="0"/>
          </a:p>
        </p:txBody>
      </p:sp>
    </p:spTree>
    <p:extLst>
      <p:ext uri="{BB962C8B-B14F-4D97-AF65-F5344CB8AC3E}">
        <p14:creationId xmlns:p14="http://schemas.microsoft.com/office/powerpoint/2010/main" val="17591586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93</a:t>
            </a:fld>
            <a:endParaRPr lang="en-GB" dirty="0"/>
          </a:p>
        </p:txBody>
      </p:sp>
    </p:spTree>
    <p:extLst>
      <p:ext uri="{BB962C8B-B14F-4D97-AF65-F5344CB8AC3E}">
        <p14:creationId xmlns:p14="http://schemas.microsoft.com/office/powerpoint/2010/main" val="291870459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94</a:t>
            </a:fld>
            <a:endParaRPr lang="en-GB" dirty="0"/>
          </a:p>
        </p:txBody>
      </p:sp>
    </p:spTree>
    <p:extLst>
      <p:ext uri="{BB962C8B-B14F-4D97-AF65-F5344CB8AC3E}">
        <p14:creationId xmlns:p14="http://schemas.microsoft.com/office/powerpoint/2010/main" val="292426993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95</a:t>
            </a:fld>
            <a:endParaRPr lang="en-GB" dirty="0"/>
          </a:p>
        </p:txBody>
      </p:sp>
    </p:spTree>
    <p:extLst>
      <p:ext uri="{BB962C8B-B14F-4D97-AF65-F5344CB8AC3E}">
        <p14:creationId xmlns:p14="http://schemas.microsoft.com/office/powerpoint/2010/main" val="418034492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96</a:t>
            </a:fld>
            <a:endParaRPr lang="en-GB" dirty="0"/>
          </a:p>
        </p:txBody>
      </p:sp>
    </p:spTree>
    <p:extLst>
      <p:ext uri="{BB962C8B-B14F-4D97-AF65-F5344CB8AC3E}">
        <p14:creationId xmlns:p14="http://schemas.microsoft.com/office/powerpoint/2010/main" val="376412478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97</a:t>
            </a:fld>
            <a:endParaRPr lang="en-GB" dirty="0"/>
          </a:p>
        </p:txBody>
      </p:sp>
    </p:spTree>
    <p:extLst>
      <p:ext uri="{BB962C8B-B14F-4D97-AF65-F5344CB8AC3E}">
        <p14:creationId xmlns:p14="http://schemas.microsoft.com/office/powerpoint/2010/main" val="262783625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98</a:t>
            </a:fld>
            <a:endParaRPr lang="en-GB" dirty="0"/>
          </a:p>
        </p:txBody>
      </p:sp>
    </p:spTree>
    <p:extLst>
      <p:ext uri="{BB962C8B-B14F-4D97-AF65-F5344CB8AC3E}">
        <p14:creationId xmlns:p14="http://schemas.microsoft.com/office/powerpoint/2010/main" val="282948353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99</a:t>
            </a:fld>
            <a:endParaRPr lang="en-GB" dirty="0"/>
          </a:p>
        </p:txBody>
      </p:sp>
    </p:spTree>
    <p:extLst>
      <p:ext uri="{BB962C8B-B14F-4D97-AF65-F5344CB8AC3E}">
        <p14:creationId xmlns:p14="http://schemas.microsoft.com/office/powerpoint/2010/main" val="65588939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100</a:t>
            </a:fld>
            <a:endParaRPr lang="en-GB" dirty="0"/>
          </a:p>
        </p:txBody>
      </p:sp>
    </p:spTree>
    <p:extLst>
      <p:ext uri="{BB962C8B-B14F-4D97-AF65-F5344CB8AC3E}">
        <p14:creationId xmlns:p14="http://schemas.microsoft.com/office/powerpoint/2010/main" val="31183099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101</a:t>
            </a:fld>
            <a:endParaRPr lang="en-GB" dirty="0"/>
          </a:p>
        </p:txBody>
      </p:sp>
    </p:spTree>
    <p:extLst>
      <p:ext uri="{BB962C8B-B14F-4D97-AF65-F5344CB8AC3E}">
        <p14:creationId xmlns:p14="http://schemas.microsoft.com/office/powerpoint/2010/main" val="3588297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5536" y="2708920"/>
            <a:ext cx="3456012" cy="1223665"/>
          </a:xfrm>
          <a:prstGeom prst="rect">
            <a:avLst/>
          </a:prstGeom>
        </p:spPr>
        <p:txBody>
          <a:bodyPr vert="horz"/>
          <a:lstStyle>
            <a:lvl1pPr marL="0" indent="0">
              <a:buNone/>
              <a:defRPr b="0" i="0" baseline="0">
                <a:solidFill>
                  <a:srgbClr val="E87930"/>
                </a:solidFill>
                <a:latin typeface="HelveticaNeueLT Std Med Cn"/>
                <a:cs typeface="HelveticaNeueLT Std Med Cn"/>
              </a:defRPr>
            </a:lvl1pPr>
          </a:lstStyle>
          <a:p>
            <a:pPr lvl="0"/>
            <a:r>
              <a:rPr lang="it-IT" dirty="0"/>
              <a:t>Click to </a:t>
            </a:r>
            <a:r>
              <a:rPr lang="it-IT" dirty="0" err="1"/>
              <a:t>edit</a:t>
            </a:r>
            <a:endParaRPr lang="it-IT" dirty="0"/>
          </a:p>
        </p:txBody>
      </p:sp>
      <p:sp>
        <p:nvSpPr>
          <p:cNvPr id="7" name="Text Placeholder 4"/>
          <p:cNvSpPr>
            <a:spLocks noGrp="1"/>
          </p:cNvSpPr>
          <p:nvPr>
            <p:ph type="body" sz="quarter" idx="11" hasCustomPrompt="1"/>
          </p:nvPr>
        </p:nvSpPr>
        <p:spPr>
          <a:xfrm>
            <a:off x="395536" y="4365104"/>
            <a:ext cx="5832648" cy="360040"/>
          </a:xfrm>
          <a:prstGeom prst="rect">
            <a:avLst/>
          </a:prstGeom>
        </p:spPr>
        <p:txBody>
          <a:bodyPr vert="horz"/>
          <a:lstStyle>
            <a:lvl1pPr marL="0" indent="0">
              <a:buNone/>
              <a:defRPr sz="2200" b="0" i="0">
                <a:solidFill>
                  <a:srgbClr val="4C4D4A"/>
                </a:solidFill>
                <a:latin typeface="HelveticaNeueLT Std Bold"/>
                <a:cs typeface="HelveticaNeueLT Std Bold"/>
              </a:defRPr>
            </a:lvl1pPr>
          </a:lstStyle>
          <a:p>
            <a:pPr lvl="0"/>
            <a:r>
              <a:rPr lang="it-IT" dirty="0"/>
              <a:t>SUBTITLE</a:t>
            </a:r>
          </a:p>
        </p:txBody>
      </p:sp>
      <p:sp>
        <p:nvSpPr>
          <p:cNvPr id="9" name="Text Placeholder 4"/>
          <p:cNvSpPr>
            <a:spLocks noGrp="1"/>
          </p:cNvSpPr>
          <p:nvPr>
            <p:ph type="body" sz="quarter" idx="12" hasCustomPrompt="1"/>
          </p:nvPr>
        </p:nvSpPr>
        <p:spPr>
          <a:xfrm>
            <a:off x="395536" y="4797152"/>
            <a:ext cx="8136904" cy="1080120"/>
          </a:xfrm>
          <a:prstGeom prst="rect">
            <a:avLst/>
          </a:prstGeom>
        </p:spPr>
        <p:txBody>
          <a:bodyPr vert="horz"/>
          <a:lstStyle>
            <a:lvl1pPr marL="0" indent="0">
              <a:buNone/>
              <a:defRPr sz="4400" b="0" i="0" baseline="0">
                <a:solidFill>
                  <a:srgbClr val="4C4D4A"/>
                </a:solidFill>
                <a:latin typeface="HelveticaNeueLT Std Med"/>
                <a:cs typeface="HelveticaNeueLT Std Med"/>
              </a:defRPr>
            </a:lvl1pPr>
          </a:lstStyle>
          <a:p>
            <a:pPr lvl="0"/>
            <a:r>
              <a:rPr lang="it-IT" dirty="0"/>
              <a:t>Presentation </a:t>
            </a:r>
            <a:r>
              <a:rPr lang="it-IT" dirty="0" err="1"/>
              <a:t>title</a:t>
            </a:r>
            <a:endParaRPr lang="it-IT" dirty="0"/>
          </a:p>
        </p:txBody>
      </p:sp>
      <p:sp>
        <p:nvSpPr>
          <p:cNvPr id="10" name="Text Placeholder 4"/>
          <p:cNvSpPr>
            <a:spLocks noGrp="1"/>
          </p:cNvSpPr>
          <p:nvPr>
            <p:ph type="body" sz="quarter" idx="13" hasCustomPrompt="1"/>
          </p:nvPr>
        </p:nvSpPr>
        <p:spPr>
          <a:xfrm>
            <a:off x="395536" y="6093296"/>
            <a:ext cx="3096344" cy="576064"/>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5004048" y="6093296"/>
            <a:ext cx="3528392" cy="576064"/>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Tree>
    <p:extLst>
      <p:ext uri="{BB962C8B-B14F-4D97-AF65-F5344CB8AC3E}">
        <p14:creationId xmlns:p14="http://schemas.microsoft.com/office/powerpoint/2010/main" val="1572884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9" name="Text Placeholder 4"/>
          <p:cNvSpPr>
            <a:spLocks noGrp="1"/>
          </p:cNvSpPr>
          <p:nvPr>
            <p:ph type="body" sz="quarter" idx="12" hasCustomPrompt="1"/>
          </p:nvPr>
        </p:nvSpPr>
        <p:spPr>
          <a:xfrm>
            <a:off x="395536" y="2132856"/>
            <a:ext cx="8136904" cy="1080120"/>
          </a:xfrm>
          <a:prstGeom prst="rect">
            <a:avLst/>
          </a:prstGeom>
        </p:spPr>
        <p:txBody>
          <a:bodyPr vert="horz"/>
          <a:lstStyle>
            <a:lvl1pPr marL="0" indent="0">
              <a:buNone/>
              <a:defRPr sz="4400" b="0" i="0">
                <a:solidFill>
                  <a:srgbClr val="4C4D4A"/>
                </a:solidFill>
                <a:latin typeface="HelveticaNeueLT Std Med"/>
                <a:cs typeface="HelveticaNeueLT Std Med"/>
              </a:defRPr>
            </a:lvl1pPr>
          </a:lstStyle>
          <a:p>
            <a:pPr lvl="0"/>
            <a:r>
              <a:rPr lang="it-IT" dirty="0"/>
              <a:t>Slide Title</a:t>
            </a:r>
          </a:p>
        </p:txBody>
      </p:sp>
      <p:sp>
        <p:nvSpPr>
          <p:cNvPr id="10" name="Text Placeholder 4"/>
          <p:cNvSpPr>
            <a:spLocks noGrp="1"/>
          </p:cNvSpPr>
          <p:nvPr>
            <p:ph type="body" sz="quarter" idx="13" hasCustomPrompt="1"/>
          </p:nvPr>
        </p:nvSpPr>
        <p:spPr>
          <a:xfrm>
            <a:off x="395536" y="6381328"/>
            <a:ext cx="3744416" cy="576065"/>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4427984" y="6381328"/>
            <a:ext cx="4104456" cy="576065"/>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
        <p:nvSpPr>
          <p:cNvPr id="13" name="Text Placeholder 12"/>
          <p:cNvSpPr>
            <a:spLocks noGrp="1"/>
          </p:cNvSpPr>
          <p:nvPr>
            <p:ph type="body" sz="quarter" idx="15"/>
          </p:nvPr>
        </p:nvSpPr>
        <p:spPr>
          <a:xfrm>
            <a:off x="395288" y="3357562"/>
            <a:ext cx="8137152" cy="2807741"/>
          </a:xfrm>
          <a:prstGeom prst="rect">
            <a:avLst/>
          </a:prstGeom>
        </p:spPr>
        <p:txBody>
          <a:bodyPr vert="horz"/>
          <a:lstStyle>
            <a:lvl1pPr>
              <a:defRPr sz="2800" b="0" i="0">
                <a:solidFill>
                  <a:srgbClr val="4C4D4A"/>
                </a:solidFill>
                <a:latin typeface="HelveticaNeueLT Std Med"/>
                <a:cs typeface="HelveticaNeueLT Std Med"/>
              </a:defRPr>
            </a:lvl1pPr>
            <a:lvl2pPr>
              <a:defRPr sz="2400" b="0" i="0">
                <a:solidFill>
                  <a:srgbClr val="4C4D4A"/>
                </a:solidFill>
                <a:latin typeface="HelveticaNeueLT Std Med"/>
                <a:cs typeface="HelveticaNeueLT Std Med"/>
              </a:defRPr>
            </a:lvl2pPr>
            <a:lvl3pPr>
              <a:defRPr sz="2000" b="0" i="0">
                <a:solidFill>
                  <a:srgbClr val="4C4D4A"/>
                </a:solidFill>
                <a:latin typeface="HelveticaNeueLT Std Med"/>
                <a:cs typeface="HelveticaNeueLT Std Med"/>
              </a:defRPr>
            </a:lvl3pPr>
            <a:lvl4pPr>
              <a:defRPr sz="1800" b="0" i="0">
                <a:solidFill>
                  <a:srgbClr val="4C4D4A"/>
                </a:solidFill>
                <a:latin typeface="HelveticaNeueLT Std Med"/>
                <a:cs typeface="HelveticaNeueLT Std Med"/>
              </a:defRPr>
            </a:lvl4pPr>
            <a:lvl5pPr>
              <a:defRPr sz="1600" b="0" i="0">
                <a:solidFill>
                  <a:srgbClr val="4C4D4A"/>
                </a:solidFill>
                <a:latin typeface="HelveticaNeueLT Std Med"/>
                <a:cs typeface="HelveticaNeueLT Std Med"/>
              </a:defRPr>
            </a:lvl5pPr>
          </a:lstStyle>
          <a:p>
            <a:pPr lvl="0"/>
            <a:r>
              <a:rPr lang="it-IT" dirty="0"/>
              <a:t>Click to </a:t>
            </a:r>
            <a:r>
              <a:rPr lang="it-IT" dirty="0" err="1"/>
              <a:t>edit</a:t>
            </a:r>
            <a:r>
              <a:rPr lang="it-IT" dirty="0"/>
              <a:t> Master text </a:t>
            </a:r>
            <a:r>
              <a:rPr lang="it-IT" dirty="0" err="1"/>
              <a:t>styles</a:t>
            </a:r>
            <a:endParaRPr lang="it-IT" dirty="0"/>
          </a:p>
          <a:p>
            <a:pPr lvl="1"/>
            <a:r>
              <a:rPr lang="it-IT" dirty="0"/>
              <a:t>Second </a:t>
            </a:r>
            <a:r>
              <a:rPr lang="it-IT" dirty="0" err="1"/>
              <a:t>level</a:t>
            </a:r>
            <a:endParaRPr lang="it-IT" dirty="0"/>
          </a:p>
          <a:p>
            <a:pPr lvl="2"/>
            <a:r>
              <a:rPr lang="it-IT" dirty="0"/>
              <a:t>Third </a:t>
            </a:r>
            <a:r>
              <a:rPr lang="it-IT" dirty="0" err="1"/>
              <a:t>level</a:t>
            </a:r>
            <a:endParaRPr lang="it-IT" dirty="0"/>
          </a:p>
          <a:p>
            <a:pPr lvl="3"/>
            <a:r>
              <a:rPr lang="it-IT" dirty="0" err="1"/>
              <a:t>Fourth</a:t>
            </a:r>
            <a:r>
              <a:rPr lang="it-IT" dirty="0"/>
              <a:t> </a:t>
            </a:r>
            <a:r>
              <a:rPr lang="it-IT" dirty="0" err="1"/>
              <a:t>level</a:t>
            </a:r>
            <a:endParaRPr lang="it-IT" dirty="0"/>
          </a:p>
          <a:p>
            <a:pPr lvl="4"/>
            <a:r>
              <a:rPr lang="it-IT" dirty="0" err="1"/>
              <a:t>Fifth</a:t>
            </a:r>
            <a:r>
              <a:rPr lang="it-IT" dirty="0"/>
              <a:t> </a:t>
            </a:r>
            <a:r>
              <a:rPr lang="it-IT" dirty="0" err="1"/>
              <a:t>level</a:t>
            </a:r>
            <a:endParaRPr lang="en-US" dirty="0"/>
          </a:p>
        </p:txBody>
      </p:sp>
    </p:spTree>
    <p:extLst>
      <p:ext uri="{BB962C8B-B14F-4D97-AF65-F5344CB8AC3E}">
        <p14:creationId xmlns:p14="http://schemas.microsoft.com/office/powerpoint/2010/main" val="929896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white">
    <p:spTree>
      <p:nvGrpSpPr>
        <p:cNvPr id="1" name=""/>
        <p:cNvGrpSpPr/>
        <p:nvPr/>
      </p:nvGrpSpPr>
      <p:grpSpPr>
        <a:xfrm>
          <a:off x="0" y="0"/>
          <a:ext cx="0" cy="0"/>
          <a:chOff x="0" y="0"/>
          <a:chExt cx="0" cy="0"/>
        </a:xfrm>
      </p:grpSpPr>
      <p:sp>
        <p:nvSpPr>
          <p:cNvPr id="7" name="Text Placeholder 4"/>
          <p:cNvSpPr>
            <a:spLocks noGrp="1"/>
          </p:cNvSpPr>
          <p:nvPr>
            <p:ph type="body" sz="quarter" idx="13" hasCustomPrompt="1"/>
          </p:nvPr>
        </p:nvSpPr>
        <p:spPr>
          <a:xfrm>
            <a:off x="395536" y="6381328"/>
            <a:ext cx="3744416" cy="576065"/>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8" name="Text Placeholder 4"/>
          <p:cNvSpPr>
            <a:spLocks noGrp="1"/>
          </p:cNvSpPr>
          <p:nvPr>
            <p:ph type="body" sz="quarter" idx="14" hasCustomPrompt="1"/>
          </p:nvPr>
        </p:nvSpPr>
        <p:spPr>
          <a:xfrm>
            <a:off x="4427984" y="6381328"/>
            <a:ext cx="4104456" cy="576065"/>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
        <p:nvSpPr>
          <p:cNvPr id="9" name="Text Placeholder 4"/>
          <p:cNvSpPr>
            <a:spLocks noGrp="1"/>
          </p:cNvSpPr>
          <p:nvPr>
            <p:ph type="body" sz="quarter" idx="12" hasCustomPrompt="1"/>
          </p:nvPr>
        </p:nvSpPr>
        <p:spPr>
          <a:xfrm>
            <a:off x="395536" y="2132856"/>
            <a:ext cx="8136904" cy="1080120"/>
          </a:xfrm>
          <a:prstGeom prst="rect">
            <a:avLst/>
          </a:prstGeom>
        </p:spPr>
        <p:txBody>
          <a:bodyPr vert="horz"/>
          <a:lstStyle>
            <a:lvl1pPr marL="0" indent="0">
              <a:buNone/>
              <a:defRPr sz="4400" b="0" i="0">
                <a:solidFill>
                  <a:srgbClr val="4C4D4A"/>
                </a:solidFill>
                <a:latin typeface="HelveticaNeueLT Std Med"/>
                <a:cs typeface="HelveticaNeueLT Std Med"/>
              </a:defRPr>
            </a:lvl1pPr>
          </a:lstStyle>
          <a:p>
            <a:pPr lvl="0"/>
            <a:r>
              <a:rPr lang="it-IT" dirty="0"/>
              <a:t>Slide Title</a:t>
            </a:r>
          </a:p>
        </p:txBody>
      </p:sp>
      <p:sp>
        <p:nvSpPr>
          <p:cNvPr id="10" name="Text Placeholder 12"/>
          <p:cNvSpPr>
            <a:spLocks noGrp="1"/>
          </p:cNvSpPr>
          <p:nvPr>
            <p:ph type="body" sz="quarter" idx="15"/>
          </p:nvPr>
        </p:nvSpPr>
        <p:spPr>
          <a:xfrm>
            <a:off x="395288" y="3357562"/>
            <a:ext cx="8137152" cy="2807741"/>
          </a:xfrm>
          <a:prstGeom prst="rect">
            <a:avLst/>
          </a:prstGeom>
        </p:spPr>
        <p:txBody>
          <a:bodyPr vert="horz"/>
          <a:lstStyle>
            <a:lvl1pPr>
              <a:defRPr sz="2800" b="0" i="0">
                <a:solidFill>
                  <a:srgbClr val="4C4D4A"/>
                </a:solidFill>
                <a:latin typeface="HelveticaNeueLT Std Med"/>
                <a:cs typeface="HelveticaNeueLT Std Med"/>
              </a:defRPr>
            </a:lvl1pPr>
            <a:lvl2pPr>
              <a:defRPr sz="2400" b="0" i="0">
                <a:solidFill>
                  <a:srgbClr val="4C4D4A"/>
                </a:solidFill>
                <a:latin typeface="HelveticaNeueLT Std Med"/>
                <a:cs typeface="HelveticaNeueLT Std Med"/>
              </a:defRPr>
            </a:lvl2pPr>
            <a:lvl3pPr>
              <a:defRPr sz="2000" b="0" i="0">
                <a:solidFill>
                  <a:srgbClr val="4C4D4A"/>
                </a:solidFill>
                <a:latin typeface="HelveticaNeueLT Std Med"/>
                <a:cs typeface="HelveticaNeueLT Std Med"/>
              </a:defRPr>
            </a:lvl3pPr>
            <a:lvl4pPr>
              <a:defRPr sz="1800" b="0" i="0">
                <a:solidFill>
                  <a:srgbClr val="4C4D4A"/>
                </a:solidFill>
                <a:latin typeface="HelveticaNeueLT Std Med"/>
                <a:cs typeface="HelveticaNeueLT Std Med"/>
              </a:defRPr>
            </a:lvl4pPr>
            <a:lvl5pPr>
              <a:defRPr sz="1600" b="0" i="0">
                <a:solidFill>
                  <a:srgbClr val="4C4D4A"/>
                </a:solidFill>
                <a:latin typeface="HelveticaNeueLT Std Med"/>
                <a:cs typeface="HelveticaNeueLT Std Med"/>
              </a:defRPr>
            </a:lvl5pPr>
          </a:lstStyle>
          <a:p>
            <a:pPr lvl="0"/>
            <a:r>
              <a:rPr lang="it-IT" dirty="0"/>
              <a:t>Click to </a:t>
            </a:r>
            <a:r>
              <a:rPr lang="it-IT" dirty="0" err="1"/>
              <a:t>edit</a:t>
            </a:r>
            <a:r>
              <a:rPr lang="it-IT" dirty="0"/>
              <a:t> Master text </a:t>
            </a:r>
            <a:r>
              <a:rPr lang="it-IT" dirty="0" err="1"/>
              <a:t>styles</a:t>
            </a:r>
            <a:endParaRPr lang="it-IT" dirty="0"/>
          </a:p>
          <a:p>
            <a:pPr lvl="1"/>
            <a:r>
              <a:rPr lang="it-IT" dirty="0"/>
              <a:t>Second </a:t>
            </a:r>
            <a:r>
              <a:rPr lang="it-IT" dirty="0" err="1"/>
              <a:t>level</a:t>
            </a:r>
            <a:endParaRPr lang="it-IT" dirty="0"/>
          </a:p>
          <a:p>
            <a:pPr lvl="2"/>
            <a:r>
              <a:rPr lang="it-IT" dirty="0"/>
              <a:t>Third </a:t>
            </a:r>
            <a:r>
              <a:rPr lang="it-IT" dirty="0" err="1"/>
              <a:t>level</a:t>
            </a:r>
            <a:endParaRPr lang="it-IT" dirty="0"/>
          </a:p>
          <a:p>
            <a:pPr lvl="3"/>
            <a:r>
              <a:rPr lang="it-IT" dirty="0" err="1"/>
              <a:t>Fourth</a:t>
            </a:r>
            <a:r>
              <a:rPr lang="it-IT" dirty="0"/>
              <a:t> </a:t>
            </a:r>
            <a:r>
              <a:rPr lang="it-IT" dirty="0" err="1"/>
              <a:t>level</a:t>
            </a:r>
            <a:endParaRPr lang="it-IT" dirty="0"/>
          </a:p>
          <a:p>
            <a:pPr lvl="4"/>
            <a:r>
              <a:rPr lang="it-IT" dirty="0" err="1"/>
              <a:t>Fifth</a:t>
            </a:r>
            <a:r>
              <a:rPr lang="it-IT" dirty="0"/>
              <a:t> </a:t>
            </a:r>
            <a:r>
              <a:rPr lang="it-IT" dirty="0" err="1"/>
              <a:t>level</a:t>
            </a:r>
            <a:endParaRPr lang="en-US" dirty="0"/>
          </a:p>
        </p:txBody>
      </p:sp>
    </p:spTree>
    <p:extLst>
      <p:ext uri="{BB962C8B-B14F-4D97-AF65-F5344CB8AC3E}">
        <p14:creationId xmlns:p14="http://schemas.microsoft.com/office/powerpoint/2010/main" val="3317390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61437F6-8BD7-4719-91A9-56AEA9C60560}" type="datetime1">
              <a:rPr lang="en-GB" smtClean="0"/>
              <a:t>08/01/2019</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r>
              <a:rPr lang="en-GB"/>
              <a:t>Partnership on Women’s Work and Employment - Technical Working Group Meeting</a:t>
            </a: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F102995A-374A-4D9A-AF85-D7E657E68F7F}" type="slidenum">
              <a:rPr lang="en-GB" smtClean="0"/>
              <a:t>‹#›</a:t>
            </a:fld>
            <a:endParaRPr lang="en-GB"/>
          </a:p>
        </p:txBody>
      </p:sp>
    </p:spTree>
    <p:extLst>
      <p:ext uri="{BB962C8B-B14F-4D97-AF65-F5344CB8AC3E}">
        <p14:creationId xmlns:p14="http://schemas.microsoft.com/office/powerpoint/2010/main" val="489670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9" name="Text Placeholder 4"/>
          <p:cNvSpPr>
            <a:spLocks noGrp="1"/>
          </p:cNvSpPr>
          <p:nvPr>
            <p:ph type="body" sz="quarter" idx="12" hasCustomPrompt="1"/>
          </p:nvPr>
        </p:nvSpPr>
        <p:spPr>
          <a:xfrm>
            <a:off x="395536" y="2132856"/>
            <a:ext cx="8136904" cy="1080120"/>
          </a:xfrm>
          <a:prstGeom prst="rect">
            <a:avLst/>
          </a:prstGeom>
        </p:spPr>
        <p:txBody>
          <a:bodyPr vert="horz"/>
          <a:lstStyle>
            <a:lvl1pPr marL="0" indent="0">
              <a:buNone/>
              <a:defRPr sz="4400" b="0" i="0">
                <a:solidFill>
                  <a:srgbClr val="4C4D4A"/>
                </a:solidFill>
                <a:latin typeface="HelveticaNeueLT Std Med"/>
                <a:cs typeface="HelveticaNeueLT Std Med"/>
              </a:defRPr>
            </a:lvl1pPr>
          </a:lstStyle>
          <a:p>
            <a:pPr lvl="0"/>
            <a:r>
              <a:rPr lang="it-IT" dirty="0"/>
              <a:t>Slide Title</a:t>
            </a:r>
          </a:p>
        </p:txBody>
      </p:sp>
      <p:sp>
        <p:nvSpPr>
          <p:cNvPr id="10" name="Text Placeholder 4"/>
          <p:cNvSpPr>
            <a:spLocks noGrp="1"/>
          </p:cNvSpPr>
          <p:nvPr>
            <p:ph type="body" sz="quarter" idx="13" hasCustomPrompt="1"/>
          </p:nvPr>
        </p:nvSpPr>
        <p:spPr>
          <a:xfrm>
            <a:off x="395536" y="6381328"/>
            <a:ext cx="3744416" cy="576065"/>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4427984" y="6381328"/>
            <a:ext cx="4104456" cy="576065"/>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
        <p:nvSpPr>
          <p:cNvPr id="13" name="Text Placeholder 12"/>
          <p:cNvSpPr>
            <a:spLocks noGrp="1"/>
          </p:cNvSpPr>
          <p:nvPr>
            <p:ph type="body" sz="quarter" idx="15"/>
          </p:nvPr>
        </p:nvSpPr>
        <p:spPr>
          <a:xfrm>
            <a:off x="395288" y="3357562"/>
            <a:ext cx="8137152" cy="2807741"/>
          </a:xfrm>
          <a:prstGeom prst="rect">
            <a:avLst/>
          </a:prstGeom>
        </p:spPr>
        <p:txBody>
          <a:bodyPr vert="horz"/>
          <a:lstStyle>
            <a:lvl1pPr>
              <a:defRPr sz="2800" b="0" i="0">
                <a:solidFill>
                  <a:srgbClr val="4C4D4A"/>
                </a:solidFill>
                <a:latin typeface="HelveticaNeueLT Std Med"/>
                <a:cs typeface="HelveticaNeueLT Std Med"/>
              </a:defRPr>
            </a:lvl1pPr>
            <a:lvl2pPr>
              <a:defRPr sz="2400" b="0" i="0">
                <a:solidFill>
                  <a:srgbClr val="4C4D4A"/>
                </a:solidFill>
                <a:latin typeface="HelveticaNeueLT Std Med"/>
                <a:cs typeface="HelveticaNeueLT Std Med"/>
              </a:defRPr>
            </a:lvl2pPr>
            <a:lvl3pPr>
              <a:defRPr sz="2000" b="0" i="0">
                <a:solidFill>
                  <a:srgbClr val="4C4D4A"/>
                </a:solidFill>
                <a:latin typeface="HelveticaNeueLT Std Med"/>
                <a:cs typeface="HelveticaNeueLT Std Med"/>
              </a:defRPr>
            </a:lvl3pPr>
            <a:lvl4pPr>
              <a:defRPr sz="1800" b="0" i="0">
                <a:solidFill>
                  <a:srgbClr val="4C4D4A"/>
                </a:solidFill>
                <a:latin typeface="HelveticaNeueLT Std Med"/>
                <a:cs typeface="HelveticaNeueLT Std Med"/>
              </a:defRPr>
            </a:lvl4pPr>
            <a:lvl5pPr>
              <a:defRPr sz="1600" b="0" i="0">
                <a:solidFill>
                  <a:srgbClr val="4C4D4A"/>
                </a:solidFill>
                <a:latin typeface="HelveticaNeueLT Std Med"/>
                <a:cs typeface="HelveticaNeueLT Std Med"/>
              </a:defRPr>
            </a:lvl5pPr>
          </a:lstStyle>
          <a:p>
            <a:pPr lvl="0"/>
            <a:r>
              <a:rPr lang="it-IT" dirty="0"/>
              <a:t>Click to </a:t>
            </a:r>
            <a:r>
              <a:rPr lang="it-IT" dirty="0" err="1"/>
              <a:t>edit</a:t>
            </a:r>
            <a:r>
              <a:rPr lang="it-IT" dirty="0"/>
              <a:t> Master text </a:t>
            </a:r>
            <a:r>
              <a:rPr lang="it-IT" dirty="0" err="1"/>
              <a:t>styles</a:t>
            </a:r>
            <a:endParaRPr lang="it-IT" dirty="0"/>
          </a:p>
          <a:p>
            <a:pPr lvl="1"/>
            <a:r>
              <a:rPr lang="it-IT" dirty="0"/>
              <a:t>Second </a:t>
            </a:r>
            <a:r>
              <a:rPr lang="it-IT" dirty="0" err="1"/>
              <a:t>level</a:t>
            </a:r>
            <a:endParaRPr lang="it-IT" dirty="0"/>
          </a:p>
          <a:p>
            <a:pPr lvl="2"/>
            <a:r>
              <a:rPr lang="it-IT" dirty="0"/>
              <a:t>Third </a:t>
            </a:r>
            <a:r>
              <a:rPr lang="it-IT" dirty="0" err="1"/>
              <a:t>level</a:t>
            </a:r>
            <a:endParaRPr lang="it-IT" dirty="0"/>
          </a:p>
          <a:p>
            <a:pPr lvl="3"/>
            <a:r>
              <a:rPr lang="it-IT" dirty="0" err="1"/>
              <a:t>Fourth</a:t>
            </a:r>
            <a:r>
              <a:rPr lang="it-IT" dirty="0"/>
              <a:t> </a:t>
            </a:r>
            <a:r>
              <a:rPr lang="it-IT" dirty="0" err="1"/>
              <a:t>level</a:t>
            </a:r>
            <a:endParaRPr lang="it-IT" dirty="0"/>
          </a:p>
          <a:p>
            <a:pPr lvl="4"/>
            <a:r>
              <a:rPr lang="it-IT" dirty="0" err="1"/>
              <a:t>Fifth</a:t>
            </a:r>
            <a:r>
              <a:rPr lang="it-IT" dirty="0"/>
              <a:t> </a:t>
            </a:r>
            <a:r>
              <a:rPr lang="it-IT" dirty="0" err="1"/>
              <a:t>level</a:t>
            </a:r>
            <a:endParaRPr lang="en-US" dirty="0"/>
          </a:p>
        </p:txBody>
      </p:sp>
    </p:spTree>
    <p:extLst>
      <p:ext uri="{BB962C8B-B14F-4D97-AF65-F5344CB8AC3E}">
        <p14:creationId xmlns:p14="http://schemas.microsoft.com/office/powerpoint/2010/main" val="4138045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7" name="Text Placeholder 4"/>
          <p:cNvSpPr>
            <a:spLocks noGrp="1"/>
          </p:cNvSpPr>
          <p:nvPr>
            <p:ph type="body" sz="quarter" idx="10" hasCustomPrompt="1"/>
          </p:nvPr>
        </p:nvSpPr>
        <p:spPr>
          <a:xfrm>
            <a:off x="395536" y="1988840"/>
            <a:ext cx="3456012" cy="1223665"/>
          </a:xfrm>
          <a:prstGeom prst="rect">
            <a:avLst/>
          </a:prstGeom>
        </p:spPr>
        <p:txBody>
          <a:bodyPr vert="horz"/>
          <a:lstStyle>
            <a:lvl1pPr marL="0" indent="0">
              <a:buNone/>
              <a:defRPr b="0" i="0">
                <a:solidFill>
                  <a:srgbClr val="E87930"/>
                </a:solidFill>
                <a:latin typeface="HelveticaNeueLT Std Med Cn"/>
                <a:cs typeface="HelveticaNeueLT Std Med Cn"/>
              </a:defRPr>
            </a:lvl1pPr>
          </a:lstStyle>
          <a:p>
            <a:pPr lvl="0"/>
            <a:r>
              <a:rPr lang="it-IT" dirty="0"/>
              <a:t>Click to </a:t>
            </a:r>
            <a:r>
              <a:rPr lang="it-IT" dirty="0" err="1"/>
              <a:t>edit</a:t>
            </a:r>
            <a:r>
              <a:rPr lang="it-IT" dirty="0"/>
              <a:t> Presentation </a:t>
            </a:r>
            <a:r>
              <a:rPr lang="it-IT" dirty="0" err="1"/>
              <a:t>title</a:t>
            </a:r>
            <a:endParaRPr lang="it-IT" dirty="0"/>
          </a:p>
        </p:txBody>
      </p:sp>
      <p:sp>
        <p:nvSpPr>
          <p:cNvPr id="9" name="Text Placeholder 4"/>
          <p:cNvSpPr>
            <a:spLocks noGrp="1"/>
          </p:cNvSpPr>
          <p:nvPr>
            <p:ph type="body" sz="quarter" idx="12" hasCustomPrompt="1"/>
          </p:nvPr>
        </p:nvSpPr>
        <p:spPr>
          <a:xfrm>
            <a:off x="0" y="3429000"/>
            <a:ext cx="9144000" cy="2448272"/>
          </a:xfrm>
          <a:prstGeom prst="rect">
            <a:avLst/>
          </a:prstGeom>
        </p:spPr>
        <p:txBody>
          <a:bodyPr vert="horz"/>
          <a:lstStyle>
            <a:lvl1pPr marL="0" indent="0" algn="ctr">
              <a:buNone/>
              <a:defRPr sz="7200" b="0" i="0">
                <a:solidFill>
                  <a:srgbClr val="F2F0D7"/>
                </a:solidFill>
                <a:latin typeface="HelveticaNeueLT Std"/>
                <a:cs typeface="HelveticaNeueLT Std"/>
              </a:defRPr>
            </a:lvl1pPr>
          </a:lstStyle>
          <a:p>
            <a:pPr lvl="0"/>
            <a:r>
              <a:rPr lang="it-IT" dirty="0"/>
              <a:t>Click to </a:t>
            </a:r>
            <a:r>
              <a:rPr lang="it-IT" dirty="0" err="1"/>
              <a:t>edit</a:t>
            </a:r>
            <a:r>
              <a:rPr lang="it-IT" dirty="0"/>
              <a:t> </a:t>
            </a:r>
            <a:br>
              <a:rPr lang="it-IT" dirty="0"/>
            </a:br>
            <a:r>
              <a:rPr lang="it-IT" dirty="0" err="1"/>
              <a:t>Thank</a:t>
            </a:r>
            <a:r>
              <a:rPr lang="it-IT" dirty="0"/>
              <a:t> </a:t>
            </a:r>
            <a:r>
              <a:rPr lang="it-IT" dirty="0" err="1"/>
              <a:t>You</a:t>
            </a:r>
            <a:endParaRPr lang="it-IT" dirty="0"/>
          </a:p>
        </p:txBody>
      </p:sp>
      <p:sp>
        <p:nvSpPr>
          <p:cNvPr id="10" name="Text Placeholder 4"/>
          <p:cNvSpPr>
            <a:spLocks noGrp="1"/>
          </p:cNvSpPr>
          <p:nvPr>
            <p:ph type="body" sz="quarter" idx="13" hasCustomPrompt="1"/>
          </p:nvPr>
        </p:nvSpPr>
        <p:spPr>
          <a:xfrm>
            <a:off x="395536" y="6093296"/>
            <a:ext cx="3816424" cy="576064"/>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4788024" y="6093296"/>
            <a:ext cx="3744416" cy="576064"/>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Tree>
    <p:extLst>
      <p:ext uri="{BB962C8B-B14F-4D97-AF65-F5344CB8AC3E}">
        <p14:creationId xmlns:p14="http://schemas.microsoft.com/office/powerpoint/2010/main" val="3639109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9" name="Text Placeholder 4"/>
          <p:cNvSpPr>
            <a:spLocks noGrp="1"/>
          </p:cNvSpPr>
          <p:nvPr>
            <p:ph type="body" sz="quarter" idx="12" hasCustomPrompt="1"/>
          </p:nvPr>
        </p:nvSpPr>
        <p:spPr>
          <a:xfrm>
            <a:off x="395536" y="2132856"/>
            <a:ext cx="8136904" cy="1080120"/>
          </a:xfrm>
          <a:prstGeom prst="rect">
            <a:avLst/>
          </a:prstGeom>
        </p:spPr>
        <p:txBody>
          <a:bodyPr vert="horz"/>
          <a:lstStyle>
            <a:lvl1pPr marL="0" indent="0">
              <a:buNone/>
              <a:defRPr sz="4400" b="0" i="0">
                <a:solidFill>
                  <a:srgbClr val="4C4D4A"/>
                </a:solidFill>
                <a:latin typeface="HelveticaNeueLT Std Med"/>
                <a:cs typeface="HelveticaNeueLT Std Med"/>
              </a:defRPr>
            </a:lvl1pPr>
          </a:lstStyle>
          <a:p>
            <a:pPr lvl="0"/>
            <a:r>
              <a:rPr lang="it-IT" dirty="0"/>
              <a:t>Slide Title</a:t>
            </a:r>
          </a:p>
        </p:txBody>
      </p:sp>
      <p:sp>
        <p:nvSpPr>
          <p:cNvPr id="10" name="Text Placeholder 4"/>
          <p:cNvSpPr>
            <a:spLocks noGrp="1"/>
          </p:cNvSpPr>
          <p:nvPr>
            <p:ph type="body" sz="quarter" idx="13" hasCustomPrompt="1"/>
          </p:nvPr>
        </p:nvSpPr>
        <p:spPr>
          <a:xfrm>
            <a:off x="395536" y="6381328"/>
            <a:ext cx="3744416" cy="576065"/>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4427984" y="6381328"/>
            <a:ext cx="4104456" cy="576065"/>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
        <p:nvSpPr>
          <p:cNvPr id="13" name="Text Placeholder 12"/>
          <p:cNvSpPr>
            <a:spLocks noGrp="1"/>
          </p:cNvSpPr>
          <p:nvPr>
            <p:ph type="body" sz="quarter" idx="15"/>
          </p:nvPr>
        </p:nvSpPr>
        <p:spPr>
          <a:xfrm>
            <a:off x="395288" y="3357562"/>
            <a:ext cx="8137152" cy="2807741"/>
          </a:xfrm>
          <a:prstGeom prst="rect">
            <a:avLst/>
          </a:prstGeom>
        </p:spPr>
        <p:txBody>
          <a:bodyPr vert="horz"/>
          <a:lstStyle>
            <a:lvl1pPr>
              <a:defRPr sz="2800" b="0" i="0">
                <a:solidFill>
                  <a:srgbClr val="4C4D4A"/>
                </a:solidFill>
                <a:latin typeface="HelveticaNeueLT Std Med"/>
                <a:cs typeface="HelveticaNeueLT Std Med"/>
              </a:defRPr>
            </a:lvl1pPr>
            <a:lvl2pPr>
              <a:defRPr sz="2400" b="0" i="0">
                <a:solidFill>
                  <a:srgbClr val="4C4D4A"/>
                </a:solidFill>
                <a:latin typeface="HelveticaNeueLT Std Med"/>
                <a:cs typeface="HelveticaNeueLT Std Med"/>
              </a:defRPr>
            </a:lvl2pPr>
            <a:lvl3pPr>
              <a:defRPr sz="2000" b="0" i="0">
                <a:solidFill>
                  <a:srgbClr val="4C4D4A"/>
                </a:solidFill>
                <a:latin typeface="HelveticaNeueLT Std Med"/>
                <a:cs typeface="HelveticaNeueLT Std Med"/>
              </a:defRPr>
            </a:lvl3pPr>
            <a:lvl4pPr>
              <a:defRPr sz="1800" b="0" i="0">
                <a:solidFill>
                  <a:srgbClr val="4C4D4A"/>
                </a:solidFill>
                <a:latin typeface="HelveticaNeueLT Std Med"/>
                <a:cs typeface="HelveticaNeueLT Std Med"/>
              </a:defRPr>
            </a:lvl4pPr>
            <a:lvl5pPr>
              <a:defRPr sz="1600" b="0" i="0">
                <a:solidFill>
                  <a:srgbClr val="4C4D4A"/>
                </a:solidFill>
                <a:latin typeface="HelveticaNeueLT Std Med"/>
                <a:cs typeface="HelveticaNeueLT Std Med"/>
              </a:defRPr>
            </a:lvl5pPr>
          </a:lstStyle>
          <a:p>
            <a:pPr lvl="0"/>
            <a:r>
              <a:rPr lang="it-IT" dirty="0"/>
              <a:t>Click to </a:t>
            </a:r>
            <a:r>
              <a:rPr lang="it-IT" dirty="0" err="1"/>
              <a:t>edit</a:t>
            </a:r>
            <a:r>
              <a:rPr lang="it-IT" dirty="0"/>
              <a:t> Master text </a:t>
            </a:r>
            <a:r>
              <a:rPr lang="it-IT" dirty="0" err="1"/>
              <a:t>styles</a:t>
            </a:r>
            <a:endParaRPr lang="it-IT" dirty="0"/>
          </a:p>
          <a:p>
            <a:pPr lvl="1"/>
            <a:r>
              <a:rPr lang="it-IT" dirty="0"/>
              <a:t>Second </a:t>
            </a:r>
            <a:r>
              <a:rPr lang="it-IT" dirty="0" err="1"/>
              <a:t>level</a:t>
            </a:r>
            <a:endParaRPr lang="it-IT" dirty="0"/>
          </a:p>
          <a:p>
            <a:pPr lvl="2"/>
            <a:r>
              <a:rPr lang="it-IT" dirty="0"/>
              <a:t>Third </a:t>
            </a:r>
            <a:r>
              <a:rPr lang="it-IT" dirty="0" err="1"/>
              <a:t>level</a:t>
            </a:r>
            <a:endParaRPr lang="it-IT" dirty="0"/>
          </a:p>
          <a:p>
            <a:pPr lvl="3"/>
            <a:r>
              <a:rPr lang="it-IT" dirty="0" err="1"/>
              <a:t>Fourth</a:t>
            </a:r>
            <a:r>
              <a:rPr lang="it-IT" dirty="0"/>
              <a:t> </a:t>
            </a:r>
            <a:r>
              <a:rPr lang="it-IT" dirty="0" err="1"/>
              <a:t>level</a:t>
            </a:r>
            <a:endParaRPr lang="it-IT" dirty="0"/>
          </a:p>
          <a:p>
            <a:pPr lvl="4"/>
            <a:r>
              <a:rPr lang="it-IT" dirty="0" err="1"/>
              <a:t>Fifth</a:t>
            </a:r>
            <a:r>
              <a:rPr lang="it-IT" dirty="0"/>
              <a:t> </a:t>
            </a:r>
            <a:r>
              <a:rPr lang="it-IT" dirty="0" err="1"/>
              <a:t>level</a:t>
            </a:r>
            <a:endParaRPr lang="en-US" dirty="0"/>
          </a:p>
        </p:txBody>
      </p:sp>
    </p:spTree>
    <p:extLst>
      <p:ext uri="{BB962C8B-B14F-4D97-AF65-F5344CB8AC3E}">
        <p14:creationId xmlns:p14="http://schemas.microsoft.com/office/powerpoint/2010/main" val="31740869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2F0D7"/>
        </a:solidFill>
        <a:effectLst/>
      </p:bgPr>
    </p:bg>
    <p:spTree>
      <p:nvGrpSpPr>
        <p:cNvPr id="1" name=""/>
        <p:cNvGrpSpPr/>
        <p:nvPr/>
      </p:nvGrpSpPr>
      <p:grpSpPr>
        <a:xfrm>
          <a:off x="0" y="0"/>
          <a:ext cx="0" cy="0"/>
          <a:chOff x="0" y="0"/>
          <a:chExt cx="0" cy="0"/>
        </a:xfrm>
      </p:grpSpPr>
      <p:sp>
        <p:nvSpPr>
          <p:cNvPr id="17" name="Rectangle 16"/>
          <p:cNvSpPr/>
          <p:nvPr userDrawn="1"/>
        </p:nvSpPr>
        <p:spPr>
          <a:xfrm flipH="1">
            <a:off x="0" y="5805264"/>
            <a:ext cx="9144000" cy="1052736"/>
          </a:xfrm>
          <a:prstGeom prst="rect">
            <a:avLst/>
          </a:prstGeom>
          <a:solidFill>
            <a:srgbClr val="C9BD97"/>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 name="Picture 1" descr="powerpointbackground.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131840" y="-171400"/>
            <a:ext cx="6250089" cy="5196036"/>
          </a:xfrm>
          <a:prstGeom prst="rect">
            <a:avLst/>
          </a:prstGeom>
        </p:spPr>
      </p:pic>
      <p:pic>
        <p:nvPicPr>
          <p:cNvPr id="1026" name="Picture 2" descr="C:\Users\defalco\Desktop\Logos\Global strategy  logo colour.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95538" y="260649"/>
            <a:ext cx="1398904" cy="1296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4752776"/>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2F0D7"/>
        </a:solidFill>
        <a:effectLst/>
      </p:bgPr>
    </p:bg>
    <p:spTree>
      <p:nvGrpSpPr>
        <p:cNvPr id="1" name=""/>
        <p:cNvGrpSpPr/>
        <p:nvPr/>
      </p:nvGrpSpPr>
      <p:grpSpPr>
        <a:xfrm>
          <a:off x="0" y="0"/>
          <a:ext cx="0" cy="0"/>
          <a:chOff x="0" y="0"/>
          <a:chExt cx="0" cy="0"/>
        </a:xfrm>
      </p:grpSpPr>
      <p:sp>
        <p:nvSpPr>
          <p:cNvPr id="9" name="Rectangle 8"/>
          <p:cNvSpPr/>
          <p:nvPr userDrawn="1"/>
        </p:nvSpPr>
        <p:spPr>
          <a:xfrm flipH="1">
            <a:off x="0" y="6309320"/>
            <a:ext cx="9144000" cy="548680"/>
          </a:xfrm>
          <a:prstGeom prst="rect">
            <a:avLst/>
          </a:prstGeom>
          <a:solidFill>
            <a:srgbClr val="C9BD97"/>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2" name="Título 4"/>
          <p:cNvSpPr txBox="1">
            <a:spLocks/>
          </p:cNvSpPr>
          <p:nvPr userDrawn="1"/>
        </p:nvSpPr>
        <p:spPr>
          <a:xfrm>
            <a:off x="323528" y="3501008"/>
            <a:ext cx="5472608" cy="648072"/>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b="0" i="0" dirty="0">
              <a:solidFill>
                <a:srgbClr val="4C4D4A"/>
              </a:solidFill>
              <a:latin typeface="HelveticaNeueLT Std Med"/>
              <a:cs typeface="HelveticaNeueLT Std Med"/>
            </a:endParaRPr>
          </a:p>
        </p:txBody>
      </p:sp>
      <p:pic>
        <p:nvPicPr>
          <p:cNvPr id="8" name="Picture 7"/>
          <p:cNvPicPr>
            <a:picLocks noChangeAspect="1"/>
          </p:cNvPicPr>
          <p:nvPr userDrawn="1"/>
        </p:nvPicPr>
        <p:blipFill>
          <a:blip r:embed="rId3"/>
          <a:stretch>
            <a:fillRect/>
          </a:stretch>
        </p:blipFill>
        <p:spPr>
          <a:xfrm>
            <a:off x="395536" y="476672"/>
            <a:ext cx="1368152" cy="1247433"/>
          </a:xfrm>
          <a:prstGeom prst="rect">
            <a:avLst/>
          </a:prstGeom>
        </p:spPr>
      </p:pic>
      <p:pic>
        <p:nvPicPr>
          <p:cNvPr id="6" name="Picture 5" descr="powerpointbackground.png"/>
          <p:cNvPicPr>
            <a:picLocks noChangeAspect="1"/>
          </p:cNvPicPr>
          <p:nvPr userDrawn="1"/>
        </p:nvPicPr>
        <p:blipFill>
          <a:blip r:embed="rId4" cstate="email">
            <a:alphaModFix amt="20000"/>
            <a:extLst>
              <a:ext uri="{28A0092B-C50C-407E-A947-70E740481C1C}">
                <a14:useLocalDpi xmlns:a14="http://schemas.microsoft.com/office/drawing/2010/main"/>
              </a:ext>
            </a:extLst>
          </a:blip>
          <a:stretch>
            <a:fillRect/>
          </a:stretch>
        </p:blipFill>
        <p:spPr>
          <a:xfrm>
            <a:off x="3131840" y="-171400"/>
            <a:ext cx="6250089" cy="5196036"/>
          </a:xfrm>
          <a:prstGeom prst="rect">
            <a:avLst/>
          </a:prstGeom>
        </p:spPr>
      </p:pic>
    </p:spTree>
    <p:extLst>
      <p:ext uri="{BB962C8B-B14F-4D97-AF65-F5344CB8AC3E}">
        <p14:creationId xmlns:p14="http://schemas.microsoft.com/office/powerpoint/2010/main" val="3644334129"/>
      </p:ext>
    </p:extLst>
  </p:cSld>
  <p:clrMap bg1="lt1" tx1="dk1" bg2="lt2" tx2="dk2" accent1="accent1" accent2="accent2" accent3="accent3" accent4="accent4" accent5="accent5" accent6="accent6" hlink="hlink" folHlink="folHlink"/>
  <p:sldLayoutIdLst>
    <p:sldLayoutId id="2147483685"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flipH="1">
            <a:off x="0" y="6309320"/>
            <a:ext cx="9144000" cy="548680"/>
          </a:xfrm>
          <a:prstGeom prst="rect">
            <a:avLst/>
          </a:prstGeom>
          <a:solidFill>
            <a:srgbClr val="C9BD97"/>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050" name="Picture 2" descr="C:\Users\defalco\Desktop\Logos\Global strategy  logo colour.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77723" y="188642"/>
            <a:ext cx="1369942" cy="1269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5875460"/>
      </p:ext>
    </p:extLst>
  </p:cSld>
  <p:clrMap bg1="lt1" tx1="dk1" bg2="lt2" tx2="dk2" accent1="accent1" accent2="accent2" accent3="accent3" accent4="accent4" accent5="accent5" accent6="accent6" hlink="hlink" folHlink="folHlink"/>
  <p:sldLayoutIdLst>
    <p:sldLayoutId id="2147483693" r:id="rId1"/>
    <p:sldLayoutId id="2147483695" r:id="rId2"/>
    <p:sldLayoutId id="2147483696"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2F0D7"/>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4"/>
          <a:stretch>
            <a:fillRect/>
          </a:stretch>
        </p:blipFill>
        <p:spPr>
          <a:xfrm>
            <a:off x="395536" y="476672"/>
            <a:ext cx="1368152" cy="1247433"/>
          </a:xfrm>
          <a:prstGeom prst="rect">
            <a:avLst/>
          </a:prstGeom>
        </p:spPr>
      </p:pic>
      <p:pic>
        <p:nvPicPr>
          <p:cNvPr id="5" name="Picture 4" descr="powerpointbackground.png"/>
          <p:cNvPicPr>
            <a:picLocks noChangeAspect="1"/>
          </p:cNvPicPr>
          <p:nvPr userDrawn="1"/>
        </p:nvPicPr>
        <p:blipFill>
          <a:blip r:embed="rId5" cstate="email">
            <a:alphaModFix amt="20000"/>
            <a:extLst>
              <a:ext uri="{28A0092B-C50C-407E-A947-70E740481C1C}">
                <a14:useLocalDpi xmlns:a14="http://schemas.microsoft.com/office/drawing/2010/main"/>
              </a:ext>
            </a:extLst>
          </a:blip>
          <a:stretch>
            <a:fillRect/>
          </a:stretch>
        </p:blipFill>
        <p:spPr>
          <a:xfrm>
            <a:off x="4716016" y="-114273"/>
            <a:ext cx="4521897" cy="3759297"/>
          </a:xfrm>
          <a:prstGeom prst="rect">
            <a:avLst/>
          </a:prstGeom>
        </p:spPr>
      </p:pic>
      <p:sp>
        <p:nvSpPr>
          <p:cNvPr id="6" name="Rectangle 5"/>
          <p:cNvSpPr/>
          <p:nvPr userDrawn="1"/>
        </p:nvSpPr>
        <p:spPr>
          <a:xfrm>
            <a:off x="-180528" y="3454582"/>
            <a:ext cx="9577064" cy="3574818"/>
          </a:xfrm>
          <a:prstGeom prst="rect">
            <a:avLst/>
          </a:prstGeom>
          <a:solidFill>
            <a:srgbClr val="C9BD97"/>
          </a:solidFill>
          <a:ln>
            <a:noFill/>
          </a:ln>
        </p:spPr>
        <p:style>
          <a:lnRef idx="2">
            <a:schemeClr val="dk1"/>
          </a:lnRef>
          <a:fillRef idx="1">
            <a:schemeClr val="lt1"/>
          </a:fillRef>
          <a:effectRef idx="0">
            <a:schemeClr val="dk1"/>
          </a:effectRef>
          <a:fontRef idx="minor">
            <a:schemeClr val="dk1"/>
          </a:fontRef>
        </p:style>
        <p:txBody>
          <a:bodyPr/>
          <a:lstStyle/>
          <a:p>
            <a:endParaRPr lang="en-US"/>
          </a:p>
        </p:txBody>
      </p:sp>
    </p:spTree>
    <p:extLst>
      <p:ext uri="{BB962C8B-B14F-4D97-AF65-F5344CB8AC3E}">
        <p14:creationId xmlns:p14="http://schemas.microsoft.com/office/powerpoint/2010/main" val="3961106985"/>
      </p:ext>
    </p:extLst>
  </p:cSld>
  <p:clrMap bg1="lt1" tx1="dk1" bg2="lt2" tx2="dk2" accent1="accent1" accent2="accent2" accent3="accent3" accent4="accent4" accent5="accent5" accent6="accent6" hlink="hlink" folHlink="folHlink"/>
  <p:sldLayoutIdLst>
    <p:sldLayoutId id="2147483673" r:id="rId1"/>
    <p:sldLayoutId id="2147483697"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hyperlink" Target="https://en.wikipedia.org/wiki/Wetland" TargetMode="External"/><Relationship Id="rId2" Type="http://schemas.openxmlformats.org/officeDocument/2006/relationships/notesSlide" Target="../notesSlides/notesSlide110.xml"/><Relationship Id="rId1" Type="http://schemas.openxmlformats.org/officeDocument/2006/relationships/slideLayout" Target="../slideLayouts/slideLayout4.xml"/><Relationship Id="rId6" Type="http://schemas.openxmlformats.org/officeDocument/2006/relationships/hyperlink" Target="https://en.wikipedia.org/wiki/Stormwater" TargetMode="External"/><Relationship Id="rId5" Type="http://schemas.openxmlformats.org/officeDocument/2006/relationships/hyperlink" Target="https://en.wikipedia.org/wiki/Greywater" TargetMode="External"/><Relationship Id="rId4" Type="http://schemas.openxmlformats.org/officeDocument/2006/relationships/hyperlink" Target="https://en.wikipedia.org/wiki/Wastewater" TargetMode="Externa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hyperlink" Target="https://en.wikipedia.org/wiki/Agriculture" TargetMode="External"/><Relationship Id="rId2" Type="http://schemas.openxmlformats.org/officeDocument/2006/relationships/notesSlide" Target="../notesSlides/notesSlide49.xml"/><Relationship Id="rId1" Type="http://schemas.openxmlformats.org/officeDocument/2006/relationships/slideLayout" Target="../slideLayouts/slideLayout4.xml"/><Relationship Id="rId5" Type="http://schemas.openxmlformats.org/officeDocument/2006/relationships/hyperlink" Target="https://en.wikipedia.org/wiki/Revegetation" TargetMode="External"/><Relationship Id="rId4" Type="http://schemas.openxmlformats.org/officeDocument/2006/relationships/hyperlink" Target="https://en.wikipedia.org/wiki/Landscape"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en.wikipedia.org/wiki/File:LevelBasinFloodIrrigation.JPG" TargetMode="External"/><Relationship Id="rId2" Type="http://schemas.openxmlformats.org/officeDocument/2006/relationships/notesSlide" Target="../notesSlides/notesSlide50.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53.xml.rels><?xml version="1.0" encoding="UTF-8" standalone="yes"?>
<Relationships xmlns="http://schemas.openxmlformats.org/package/2006/relationships"><Relationship Id="rId3" Type="http://schemas.openxmlformats.org/officeDocument/2006/relationships/hyperlink" Target="https://en.wikipedia.org/wiki/File:TravellingSprinkler.JPG" TargetMode="External"/><Relationship Id="rId2" Type="http://schemas.openxmlformats.org/officeDocument/2006/relationships/notesSlide" Target="../notesSlides/notesSlide51.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hyperlink" Target="https://en.wikipedia.org/wiki/File:Center_Pivot.jpg" TargetMode="External"/><Relationship Id="rId4" Type="http://schemas.openxmlformats.org/officeDocument/2006/relationships/image" Target="../media/image8.jpeg"/></Relationships>
</file>

<file path=ppt/slides/_rels/slide54.xml.rels><?xml version="1.0" encoding="UTF-8" standalone="yes"?>
<Relationships xmlns="http://schemas.openxmlformats.org/package/2006/relationships"><Relationship Id="rId3" Type="http://schemas.openxmlformats.org/officeDocument/2006/relationships/hyperlink" Target="https://en.wikipedia.org/wiki/File:Dripirrigation.png"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55.xml.rels><?xml version="1.0" encoding="UTF-8" standalone="yes"?>
<Relationships xmlns="http://schemas.openxmlformats.org/package/2006/relationships"><Relationship Id="rId3" Type="http://schemas.openxmlformats.org/officeDocument/2006/relationships/hyperlink" Target="https://en.wikipedia.org/wiki/File:Sprinkler_Irrigation_-_Sprinkler_head.JPG"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image" Target="../media/image11.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8" Type="http://schemas.openxmlformats.org/officeDocument/2006/relationships/hyperlink" Target="https://en.wikipedia.org/wiki/Hydrated_lime" TargetMode="External"/><Relationship Id="rId3" Type="http://schemas.openxmlformats.org/officeDocument/2006/relationships/hyperlink" Target="https://en.wikipedia.org/wiki/Magnesium" TargetMode="External"/><Relationship Id="rId7" Type="http://schemas.openxmlformats.org/officeDocument/2006/relationships/hyperlink" Target="https://en.wikipedia.org/wiki/Limestone" TargetMode="External"/><Relationship Id="rId2" Type="http://schemas.openxmlformats.org/officeDocument/2006/relationships/notesSlide" Target="../notesSlides/notesSlide75.xml"/><Relationship Id="rId1" Type="http://schemas.openxmlformats.org/officeDocument/2006/relationships/slideLayout" Target="../slideLayouts/slideLayout4.xml"/><Relationship Id="rId6" Type="http://schemas.openxmlformats.org/officeDocument/2006/relationships/hyperlink" Target="https://en.wikipedia.org/wiki/Chalk" TargetMode="External"/><Relationship Id="rId11" Type="http://schemas.openxmlformats.org/officeDocument/2006/relationships/hyperlink" Target="https://en.wikipedia.org/wiki/Soil_pH" TargetMode="External"/><Relationship Id="rId5" Type="http://schemas.openxmlformats.org/officeDocument/2006/relationships/hyperlink" Target="https://en.wikipedia.org/wiki/Marl" TargetMode="External"/><Relationship Id="rId10" Type="http://schemas.openxmlformats.org/officeDocument/2006/relationships/hyperlink" Target="https://en.wikipedia.org/wiki/Bacterium" TargetMode="External"/><Relationship Id="rId4" Type="http://schemas.openxmlformats.org/officeDocument/2006/relationships/hyperlink" Target="https://en.wikipedia.org/wiki/Soil" TargetMode="External"/><Relationship Id="rId9" Type="http://schemas.openxmlformats.org/officeDocument/2006/relationships/hyperlink" Target="https://en.wikipedia.org/wiki/Soil_acidity" TargetMode="Externa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hyperlink" Target="https://en.wikipedia.org/wiki/File:Battery_hens_-Bastos,_Sao_Paulo,_Brazil-31March2007.jpg" TargetMode="External"/><Relationship Id="rId2" Type="http://schemas.openxmlformats.org/officeDocument/2006/relationships/notesSlide" Target="../notesSlides/notesSlide88.xml"/><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hyperlink" Target="https://en.wikipedia.org/wiki/File:Battery-farm.jpg" TargetMode="External"/><Relationship Id="rId4" Type="http://schemas.openxmlformats.org/officeDocument/2006/relationships/image" Target="../media/image12.jpe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107504" y="4077072"/>
            <a:ext cx="7452320" cy="1440160"/>
          </a:xfrm>
        </p:spPr>
        <p:txBody>
          <a:bodyPr/>
          <a:lstStyle/>
          <a:p>
            <a:r>
              <a:rPr lang="en-GB" sz="3800" b="1" dirty="0"/>
              <a:t>AGRIS-Ghana Pilot Survey</a:t>
            </a:r>
            <a:endParaRPr lang="en-US" sz="3800" dirty="0"/>
          </a:p>
        </p:txBody>
      </p:sp>
      <p:sp>
        <p:nvSpPr>
          <p:cNvPr id="5" name="Text Placeholder 4"/>
          <p:cNvSpPr>
            <a:spLocks noGrp="1"/>
          </p:cNvSpPr>
          <p:nvPr>
            <p:ph type="body" sz="quarter" idx="13"/>
          </p:nvPr>
        </p:nvSpPr>
        <p:spPr/>
        <p:txBody>
          <a:bodyPr/>
          <a:lstStyle/>
          <a:p>
            <a:r>
              <a:rPr lang="en-US" dirty="0"/>
              <a:t>Global Strategy</a:t>
            </a:r>
          </a:p>
          <a:p>
            <a:r>
              <a:rPr lang="en-US" dirty="0"/>
              <a:t>FAO Statistics Division</a:t>
            </a:r>
          </a:p>
        </p:txBody>
      </p:sp>
      <p:sp>
        <p:nvSpPr>
          <p:cNvPr id="6" name="Text Placeholder 5"/>
          <p:cNvSpPr>
            <a:spLocks noGrp="1"/>
          </p:cNvSpPr>
          <p:nvPr>
            <p:ph type="body" sz="quarter" idx="14"/>
          </p:nvPr>
        </p:nvSpPr>
        <p:spPr/>
        <p:txBody>
          <a:bodyPr/>
          <a:lstStyle/>
          <a:p>
            <a:r>
              <a:rPr lang="en-US" sz="1400" dirty="0" smtClean="0"/>
              <a:t>January 2018</a:t>
            </a:r>
            <a:endParaRPr lang="en-US" sz="1400" dirty="0"/>
          </a:p>
        </p:txBody>
      </p:sp>
    </p:spTree>
    <p:extLst>
      <p:ext uri="{BB962C8B-B14F-4D97-AF65-F5344CB8AC3E}">
        <p14:creationId xmlns:p14="http://schemas.microsoft.com/office/powerpoint/2010/main" val="12010545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smtClean="0">
                <a:effectLst>
                  <a:outerShdw blurRad="38100" dist="38100" dir="2700000" algn="tl">
                    <a:srgbClr val="000000">
                      <a:alpha val="43137"/>
                    </a:srgbClr>
                  </a:outerShdw>
                </a:effectLst>
              </a:rPr>
              <a:t>Core + PME Module</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43980" y="1726124"/>
            <a:ext cx="8640960" cy="5445224"/>
          </a:xfrm>
        </p:spPr>
        <p:txBody>
          <a:bodyPr>
            <a:noAutofit/>
          </a:bodyPr>
          <a:lstStyle/>
          <a:p>
            <a:pPr marL="0" indent="0">
              <a:buNone/>
            </a:pPr>
            <a:r>
              <a:rPr lang="en-GB" sz="1600" dirty="0"/>
              <a:t>The primary objective of the </a:t>
            </a:r>
            <a:r>
              <a:rPr lang="en-GB" sz="1600" dirty="0" smtClean="0"/>
              <a:t>Core + PME Module </a:t>
            </a:r>
            <a:r>
              <a:rPr lang="en-GB" sz="1600" dirty="0"/>
              <a:t>is to produce the main annual indicators linked to agricultural production:</a:t>
            </a:r>
          </a:p>
          <a:p>
            <a:endParaRPr lang="en-GB" sz="1600" dirty="0" smtClean="0"/>
          </a:p>
          <a:p>
            <a:r>
              <a:rPr lang="en-GB" sz="1600" dirty="0" smtClean="0"/>
              <a:t>Main productions (quantities and yields)</a:t>
            </a:r>
          </a:p>
          <a:p>
            <a:r>
              <a:rPr lang="en-GB" sz="1600" dirty="0" smtClean="0"/>
              <a:t> Structures of production (legal framework, structural and conjectural difficulties)</a:t>
            </a:r>
          </a:p>
          <a:p>
            <a:r>
              <a:rPr lang="en-GB" sz="1600" dirty="0" smtClean="0"/>
              <a:t>Means of production (labour force, land use, livestock)</a:t>
            </a:r>
          </a:p>
          <a:p>
            <a:r>
              <a:rPr lang="en-GB" sz="1600" dirty="0" smtClean="0"/>
              <a:t>Demographic </a:t>
            </a:r>
            <a:r>
              <a:rPr lang="en-GB" sz="1600" dirty="0"/>
              <a:t>and social aspects of households linked to agricultural activities</a:t>
            </a:r>
          </a:p>
          <a:p>
            <a:pPr marL="0" indent="0" algn="just">
              <a:spcBef>
                <a:spcPts val="0"/>
              </a:spcBef>
              <a:spcAft>
                <a:spcPts val="1800"/>
              </a:spcAft>
              <a:buNone/>
            </a:pPr>
            <a:endParaRPr lang="en-CA" sz="2000" dirty="0"/>
          </a:p>
          <a:p>
            <a:pPr algn="just">
              <a:spcBef>
                <a:spcPts val="0"/>
              </a:spcBef>
              <a:spcAft>
                <a:spcPts val="1800"/>
              </a:spcAft>
            </a:pPr>
            <a:endParaRPr lang="en-GB" sz="2000" dirty="0"/>
          </a:p>
          <a:p>
            <a:pPr marL="457200" lvl="1" indent="0" algn="just">
              <a:spcBef>
                <a:spcPts val="0"/>
              </a:spcBef>
              <a:spcAft>
                <a:spcPts val="1800"/>
              </a:spcAft>
              <a:buNone/>
            </a:pPr>
            <a:endParaRPr lang="en-GB" sz="2000" dirty="0"/>
          </a:p>
          <a:p>
            <a:pPr marL="457200" lvl="1" indent="0" algn="just">
              <a:spcBef>
                <a:spcPts val="0"/>
              </a:spcBef>
              <a:spcAft>
                <a:spcPts val="1800"/>
              </a:spcAft>
              <a:buNone/>
            </a:pPr>
            <a:endParaRPr lang="en-GB" sz="1600" b="1" dirty="0"/>
          </a:p>
        </p:txBody>
      </p:sp>
      <p:sp>
        <p:nvSpPr>
          <p:cNvPr id="4" name="Rectangle 3"/>
          <p:cNvSpPr/>
          <p:nvPr/>
        </p:nvSpPr>
        <p:spPr>
          <a:xfrm>
            <a:off x="107504" y="1340768"/>
            <a:ext cx="4368568" cy="369332"/>
          </a:xfrm>
          <a:prstGeom prst="rect">
            <a:avLst/>
          </a:prstGeom>
        </p:spPr>
        <p:txBody>
          <a:bodyPr wrap="none">
            <a:spAutoFit/>
          </a:bodyPr>
          <a:lstStyle/>
          <a:p>
            <a:pPr marL="742950" lvl="1" indent="-285750" algn="just">
              <a:spcBef>
                <a:spcPts val="600"/>
              </a:spcBef>
              <a:spcAft>
                <a:spcPts val="600"/>
              </a:spcAft>
              <a:buFont typeface="+mj-lt"/>
              <a:buAutoNum type="arabicPeriod"/>
            </a:pPr>
            <a:r>
              <a:rPr lang="en-US" b="1" dirty="0">
                <a:latin typeface="Calibri" panose="020F0502020204030204" pitchFamily="34" charset="0"/>
                <a:ea typeface="Calibri" panose="020F0502020204030204" pitchFamily="34" charset="0"/>
                <a:cs typeface="Times New Roman" panose="02020603050405020304" pitchFamily="18" charset="0"/>
              </a:rPr>
              <a:t>Measurement objectives and scope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4934025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9: U</a:t>
            </a:r>
            <a:r>
              <a:rPr lang="fr-FR" sz="2400" b="1" dirty="0"/>
              <a:t>se of Natural </a:t>
            </a:r>
            <a:r>
              <a:rPr lang="fr-FR" sz="2400" b="1" dirty="0" err="1"/>
              <a:t>Resources</a:t>
            </a:r>
            <a:r>
              <a:rPr lang="fr-FR" sz="2400" b="1" dirty="0"/>
              <a:t> </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9, part 9.1: Energy </a:t>
            </a:r>
            <a:r>
              <a:rPr lang="en-GB" sz="2000" b="1" dirty="0"/>
              <a:t>sources used by the holding</a:t>
            </a:r>
            <a:endParaRPr lang="en-GB" sz="2000" b="1" dirty="0" smtClean="0"/>
          </a:p>
          <a:p>
            <a:pPr marL="0" indent="0">
              <a:buNone/>
            </a:pPr>
            <a:endParaRPr lang="en-GB" sz="1600" dirty="0" smtClean="0"/>
          </a:p>
          <a:p>
            <a:pPr marL="0" indent="0">
              <a:buNone/>
            </a:pPr>
            <a:r>
              <a:rPr lang="en-GB" sz="1600" dirty="0" smtClean="0"/>
              <a:t>All </a:t>
            </a:r>
            <a:r>
              <a:rPr lang="en-GB" sz="1600" dirty="0"/>
              <a:t>used energy sources will be </a:t>
            </a:r>
            <a:r>
              <a:rPr lang="en-GB" sz="1600" dirty="0" smtClean="0"/>
              <a:t>checked. </a:t>
            </a:r>
          </a:p>
          <a:p>
            <a:r>
              <a:rPr lang="en-GB" sz="1600" dirty="0" smtClean="0"/>
              <a:t>The </a:t>
            </a:r>
            <a:r>
              <a:rPr lang="en-GB" sz="1600" dirty="0"/>
              <a:t>difficulty, mainly in the household sector, is to distinguish energy used specifically by the holding for its activities from the part used by the household. </a:t>
            </a:r>
            <a:endParaRPr lang="en-GB" sz="1600" dirty="0" smtClean="0"/>
          </a:p>
          <a:p>
            <a:endParaRPr lang="en-US" sz="1600" dirty="0" smtClean="0"/>
          </a:p>
          <a:p>
            <a:pPr marL="114300" indent="0">
              <a:buNone/>
            </a:pPr>
            <a:endParaRPr lang="en-GB" sz="2400" dirty="0"/>
          </a:p>
          <a:p>
            <a:pPr marL="0" indent="0">
              <a:buNone/>
            </a:pPr>
            <a:endParaRPr lang="en-US" sz="1600" dirty="0"/>
          </a:p>
          <a:p>
            <a:endParaRPr lang="en-GB" sz="1600" dirty="0"/>
          </a:p>
        </p:txBody>
      </p:sp>
    </p:spTree>
    <p:extLst>
      <p:ext uri="{BB962C8B-B14F-4D97-AF65-F5344CB8AC3E}">
        <p14:creationId xmlns:p14="http://schemas.microsoft.com/office/powerpoint/2010/main" val="292461736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10: </a:t>
            </a:r>
            <a:r>
              <a:rPr lang="en-GB" sz="2400" b="1" dirty="0"/>
              <a:t>Economy</a:t>
            </a:r>
          </a:p>
          <a:p>
            <a:pPr lvl="1"/>
            <a:endParaRPr lang="en-GB" dirty="0" smtClean="0"/>
          </a:p>
          <a:p>
            <a:r>
              <a:rPr lang="en-GB" dirty="0"/>
              <a:t>This section provides information on the economic environment of the holding.</a:t>
            </a:r>
          </a:p>
        </p:txBody>
      </p:sp>
      <p:sp>
        <p:nvSpPr>
          <p:cNvPr id="5" name="Content Placeholder 4"/>
          <p:cNvSpPr>
            <a:spLocks noGrp="1"/>
          </p:cNvSpPr>
          <p:nvPr>
            <p:ph idx="1"/>
          </p:nvPr>
        </p:nvSpPr>
        <p:spPr>
          <a:xfrm>
            <a:off x="395536" y="2242307"/>
            <a:ext cx="7886700" cy="4351338"/>
          </a:xfrm>
        </p:spPr>
        <p:txBody>
          <a:bodyPr/>
          <a:lstStyle/>
          <a:p>
            <a:pPr marL="114300" lvl="1" indent="0">
              <a:buNone/>
            </a:pPr>
            <a:r>
              <a:rPr lang="en-GB" sz="2000" b="1" dirty="0" smtClean="0"/>
              <a:t>Section 10,part 10.1</a:t>
            </a:r>
            <a:r>
              <a:rPr lang="en-GB" sz="2000" b="1" dirty="0"/>
              <a:t>: Other activities of the holding</a:t>
            </a:r>
          </a:p>
          <a:p>
            <a:pPr marL="0" indent="0">
              <a:buNone/>
            </a:pPr>
            <a:endParaRPr lang="en-GB" sz="1600" b="1" dirty="0" smtClean="0"/>
          </a:p>
          <a:p>
            <a:pPr marL="0" indent="0">
              <a:buNone/>
            </a:pPr>
            <a:r>
              <a:rPr lang="en-GB" sz="1600" b="1" dirty="0" smtClean="0"/>
              <a:t>Other </a:t>
            </a:r>
            <a:r>
              <a:rPr lang="en-GB" sz="1600" b="1" dirty="0"/>
              <a:t>activities of the holding</a:t>
            </a:r>
          </a:p>
          <a:p>
            <a:r>
              <a:rPr lang="en-GB" sz="1600" dirty="0" smtClean="0"/>
              <a:t>The </a:t>
            </a:r>
            <a:r>
              <a:rPr lang="en-GB" sz="1600" dirty="0"/>
              <a:t>objective is to know if the holding, during the reference period, has carried out other activities than the production of agricultural products. </a:t>
            </a:r>
            <a:endParaRPr lang="en-GB" sz="1600" dirty="0" smtClean="0"/>
          </a:p>
          <a:p>
            <a:r>
              <a:rPr lang="en-GB" sz="1600" dirty="0" smtClean="0"/>
              <a:t>These </a:t>
            </a:r>
            <a:r>
              <a:rPr lang="en-GB" sz="1600" dirty="0"/>
              <a:t>other activities could </a:t>
            </a:r>
            <a:r>
              <a:rPr lang="en-GB" sz="1600" b="1" dirty="0"/>
              <a:t>use means of production and/or agricultural products of the holding, labour force, machinery, crop or animal products, buildings, etc... </a:t>
            </a:r>
            <a:endParaRPr lang="en-GB" sz="1600" b="1" dirty="0" smtClean="0"/>
          </a:p>
          <a:p>
            <a:r>
              <a:rPr lang="en-GB" sz="1600" dirty="0" smtClean="0"/>
              <a:t>These </a:t>
            </a:r>
            <a:r>
              <a:rPr lang="en-GB" sz="1600" dirty="0"/>
              <a:t>other activities can be more important in terms of income than its agriculture activities. </a:t>
            </a:r>
          </a:p>
          <a:p>
            <a:r>
              <a:rPr lang="en-GB" sz="1600" dirty="0"/>
              <a:t>The question is limited to the holding activities and excludes activities of the household members and/or external workers outside of the holding. </a:t>
            </a:r>
          </a:p>
          <a:p>
            <a:r>
              <a:rPr lang="en-GB" sz="1600" dirty="0"/>
              <a:t>For each activity undertaken, it is asked if it is a significant or a marginal one in the turnover or income, and what is its recent past evolution according to the farmer appreciation. </a:t>
            </a:r>
          </a:p>
          <a:p>
            <a:pPr marL="0" indent="0">
              <a:buNone/>
            </a:pPr>
            <a:endParaRPr lang="en-GB" sz="1600" dirty="0" smtClean="0"/>
          </a:p>
          <a:p>
            <a:endParaRPr lang="en-GB" sz="1600" dirty="0"/>
          </a:p>
        </p:txBody>
      </p:sp>
    </p:spTree>
    <p:extLst>
      <p:ext uri="{BB962C8B-B14F-4D97-AF65-F5344CB8AC3E}">
        <p14:creationId xmlns:p14="http://schemas.microsoft.com/office/powerpoint/2010/main" val="2940938684"/>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07504" y="1268760"/>
            <a:ext cx="8640960" cy="738664"/>
          </a:xfrm>
          <a:prstGeom prst="rect">
            <a:avLst/>
          </a:prstGeom>
        </p:spPr>
        <p:txBody>
          <a:bodyPr wrap="square">
            <a:spAutoFit/>
          </a:bodyPr>
          <a:lstStyle/>
          <a:p>
            <a:pPr lvl="1" algn="ctr"/>
            <a:r>
              <a:rPr lang="en-GB" sz="2400" b="1" dirty="0" smtClean="0"/>
              <a:t>Section  11: Aquaculture</a:t>
            </a:r>
            <a:endParaRPr lang="en-GB" sz="2400" b="1" dirty="0"/>
          </a:p>
          <a:p>
            <a:pPr lvl="1"/>
            <a:endParaRPr lang="en-GB" dirty="0" smtClean="0"/>
          </a:p>
        </p:txBody>
      </p:sp>
      <p:sp>
        <p:nvSpPr>
          <p:cNvPr id="5" name="Content Placeholder 4"/>
          <p:cNvSpPr>
            <a:spLocks noGrp="1"/>
          </p:cNvSpPr>
          <p:nvPr>
            <p:ph idx="1"/>
          </p:nvPr>
        </p:nvSpPr>
        <p:spPr>
          <a:xfrm>
            <a:off x="395536" y="2242307"/>
            <a:ext cx="7886700" cy="4351338"/>
          </a:xfrm>
        </p:spPr>
        <p:txBody>
          <a:bodyPr/>
          <a:lstStyle/>
          <a:p>
            <a:pPr marL="114300" lvl="1" indent="0">
              <a:buNone/>
            </a:pPr>
            <a:r>
              <a:rPr lang="en-GB" sz="2000" b="1" dirty="0" smtClean="0"/>
              <a:t>Section 11,part 11.1</a:t>
            </a:r>
            <a:r>
              <a:rPr lang="en-GB" sz="2000" b="1" dirty="0"/>
              <a:t>: </a:t>
            </a:r>
            <a:r>
              <a:rPr lang="en-GB" sz="2000" b="1" dirty="0" smtClean="0"/>
              <a:t>Aquaculture</a:t>
            </a:r>
            <a:endParaRPr lang="en-GB" sz="2000" b="1" dirty="0"/>
          </a:p>
          <a:p>
            <a:pPr marL="0" indent="0">
              <a:buNone/>
            </a:pPr>
            <a:endParaRPr lang="en-GB" sz="1600" b="1" dirty="0" smtClean="0"/>
          </a:p>
          <a:p>
            <a:r>
              <a:rPr lang="en-GB" sz="2000" dirty="0" smtClean="0"/>
              <a:t>Aquaculture </a:t>
            </a:r>
            <a:r>
              <a:rPr lang="en-GB" sz="2000" dirty="0"/>
              <a:t>is related to the cultivation of both aquatic animals and aquatic plants. Aquaculture is also called “fish farming,” and it involves the natural or controlled cultivation of shellfish, fish, and seaweed in freshwater and marine environments.</a:t>
            </a:r>
          </a:p>
          <a:p>
            <a:endParaRPr lang="en-GB" sz="2000" dirty="0" smtClean="0"/>
          </a:p>
          <a:p>
            <a:endParaRPr lang="en-GB" sz="2000" dirty="0"/>
          </a:p>
          <a:p>
            <a:r>
              <a:rPr lang="en-GB" sz="2000" dirty="0" smtClean="0"/>
              <a:t>Fisheries </a:t>
            </a:r>
            <a:r>
              <a:rPr lang="en-GB" sz="2000" dirty="0"/>
              <a:t>are solely related to catching wild fish or raising and harvesting fish through aquaculture or fish farming.</a:t>
            </a:r>
          </a:p>
          <a:p>
            <a:pPr marL="0" indent="0">
              <a:buNone/>
            </a:pPr>
            <a:r>
              <a:rPr lang="en-GB" sz="1600" dirty="0"/>
              <a:t/>
            </a:r>
            <a:br>
              <a:rPr lang="en-GB" sz="1600" dirty="0"/>
            </a:br>
            <a:endParaRPr lang="en-GB" sz="1600" dirty="0"/>
          </a:p>
        </p:txBody>
      </p:sp>
    </p:spTree>
    <p:extLst>
      <p:ext uri="{BB962C8B-B14F-4D97-AF65-F5344CB8AC3E}">
        <p14:creationId xmlns:p14="http://schemas.microsoft.com/office/powerpoint/2010/main" val="140270280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1011799"/>
            <a:ext cx="8640960" cy="738664"/>
          </a:xfrm>
          <a:prstGeom prst="rect">
            <a:avLst/>
          </a:prstGeom>
        </p:spPr>
        <p:txBody>
          <a:bodyPr wrap="square">
            <a:spAutoFit/>
          </a:bodyPr>
          <a:lstStyle/>
          <a:p>
            <a:pPr lvl="1" algn="ctr"/>
            <a:r>
              <a:rPr lang="en-GB" sz="2400" b="1" dirty="0"/>
              <a:t>Section  </a:t>
            </a:r>
            <a:r>
              <a:rPr lang="en-GB" sz="2400" b="1" dirty="0" smtClean="0"/>
              <a:t>12: Agroforestry</a:t>
            </a:r>
            <a:endParaRPr lang="en-GB" sz="2400" b="1" dirty="0"/>
          </a:p>
          <a:p>
            <a:pPr lvl="1"/>
            <a:endParaRPr lang="en-GB" dirty="0"/>
          </a:p>
        </p:txBody>
      </p:sp>
      <p:sp>
        <p:nvSpPr>
          <p:cNvPr id="5" name="Content Placeholder 4"/>
          <p:cNvSpPr>
            <a:spLocks noGrp="1"/>
          </p:cNvSpPr>
          <p:nvPr>
            <p:ph idx="1"/>
          </p:nvPr>
        </p:nvSpPr>
        <p:spPr>
          <a:xfrm>
            <a:off x="755576" y="2060848"/>
            <a:ext cx="7886700" cy="4351338"/>
          </a:xfrm>
        </p:spPr>
        <p:txBody>
          <a:bodyPr/>
          <a:lstStyle/>
          <a:p>
            <a:pPr marL="114300" indent="0">
              <a:buNone/>
            </a:pPr>
            <a:r>
              <a:rPr lang="en-GB" sz="2400" dirty="0" smtClean="0"/>
              <a:t>Section 12, part 12.1: Types of Agroforestry</a:t>
            </a:r>
            <a:r>
              <a:rPr lang="en-US" sz="2400" dirty="0" smtClean="0"/>
              <a:t>: </a:t>
            </a:r>
            <a:endParaRPr lang="en-US" sz="2400" dirty="0"/>
          </a:p>
          <a:p>
            <a:pPr marL="0" indent="0">
              <a:buNone/>
            </a:pPr>
            <a:endParaRPr lang="en-US" sz="1600" b="1" i="1" dirty="0" smtClean="0"/>
          </a:p>
          <a:p>
            <a:pPr marL="0" indent="0">
              <a:buNone/>
            </a:pPr>
            <a:r>
              <a:rPr lang="en-US" sz="1600" b="1" dirty="0" smtClean="0"/>
              <a:t>Q01-Q06</a:t>
            </a:r>
          </a:p>
          <a:p>
            <a:pPr marL="0" indent="0">
              <a:buNone/>
            </a:pPr>
            <a:endParaRPr lang="en-US" sz="1600" b="1" i="1" dirty="0" smtClean="0">
              <a:solidFill>
                <a:srgbClr val="FF0000"/>
              </a:solidFill>
            </a:endParaRPr>
          </a:p>
          <a:p>
            <a:pPr marL="0" indent="0">
              <a:buNone/>
            </a:pPr>
            <a:r>
              <a:rPr lang="en-US" sz="1600" b="1" i="1" dirty="0" smtClean="0">
                <a:solidFill>
                  <a:srgbClr val="FF0000"/>
                </a:solidFill>
              </a:rPr>
              <a:t>Agroforestry</a:t>
            </a:r>
            <a:r>
              <a:rPr lang="en-US" sz="1600" b="1" i="1" dirty="0" smtClean="0"/>
              <a:t> </a:t>
            </a:r>
            <a:r>
              <a:rPr lang="en-US" sz="1600" b="1" i="1" dirty="0"/>
              <a:t>is a sustainable land management system in which forest species of trees and other wooded plants are purposely grown on the same land as agricultural crops or livestock, either concurrently or in </a:t>
            </a:r>
            <a:r>
              <a:rPr lang="en-US" sz="1600" b="1" i="1" dirty="0" smtClean="0"/>
              <a:t>rotation. Agroforestry </a:t>
            </a:r>
            <a:r>
              <a:rPr lang="en-US" sz="1600" b="1" i="1" dirty="0"/>
              <a:t>is characterized by the existence of both ecological and economic interactions between the different components. </a:t>
            </a:r>
            <a:r>
              <a:rPr lang="en-US" sz="1600" b="1" i="1" dirty="0" smtClean="0"/>
              <a:t>It </a:t>
            </a:r>
            <a:r>
              <a:rPr lang="en-US" sz="1600" b="1" i="1" dirty="0"/>
              <a:t>refers to specific forestry practices that complement agricultural activities, such as by improving soil fertility, reducing soil erosion, improving watershed management, or providing shade and food for </a:t>
            </a:r>
            <a:r>
              <a:rPr lang="en-US" sz="1600" b="1" i="1" dirty="0" smtClean="0"/>
              <a:t>livestock. Agroforestry </a:t>
            </a:r>
            <a:r>
              <a:rPr lang="en-US" sz="1600" b="1" i="1" dirty="0"/>
              <a:t>includes: </a:t>
            </a:r>
            <a:endParaRPr lang="en-GB" sz="1600" b="1" i="1" dirty="0"/>
          </a:p>
          <a:p>
            <a:r>
              <a:rPr lang="en-US" sz="1600" b="1" i="1" dirty="0" smtClean="0"/>
              <a:t>Agro-</a:t>
            </a:r>
            <a:r>
              <a:rPr lang="en-US" sz="1600" b="1" i="1" dirty="0" err="1" smtClean="0"/>
              <a:t>sylvicultural</a:t>
            </a:r>
            <a:r>
              <a:rPr lang="en-US" sz="1600" b="1" i="1" dirty="0" smtClean="0"/>
              <a:t> </a:t>
            </a:r>
            <a:r>
              <a:rPr lang="en-US" sz="1600" b="1" i="1" dirty="0"/>
              <a:t>systems (trees and crops), </a:t>
            </a:r>
            <a:endParaRPr lang="en-GB" sz="1600" b="1" i="1" dirty="0"/>
          </a:p>
          <a:p>
            <a:r>
              <a:rPr lang="en-US" sz="1600" b="1" i="1" dirty="0" err="1" smtClean="0"/>
              <a:t>Sylvo</a:t>
            </a:r>
            <a:r>
              <a:rPr lang="en-US" sz="1600" b="1" i="1" dirty="0" smtClean="0"/>
              <a:t>-pastoral </a:t>
            </a:r>
            <a:r>
              <a:rPr lang="en-US" sz="1600" b="1" i="1" dirty="0"/>
              <a:t>systems (trees and livestock), and </a:t>
            </a:r>
            <a:endParaRPr lang="en-GB" sz="1600" b="1" i="1" dirty="0"/>
          </a:p>
          <a:p>
            <a:r>
              <a:rPr lang="en-US" sz="1600" b="1" i="1" dirty="0" smtClean="0"/>
              <a:t>Agro-</a:t>
            </a:r>
            <a:r>
              <a:rPr lang="en-US" sz="1600" b="1" i="1" dirty="0" err="1" smtClean="0"/>
              <a:t>Sylvo</a:t>
            </a:r>
            <a:r>
              <a:rPr lang="en-US" sz="1600" b="1" i="1" dirty="0" smtClean="0"/>
              <a:t>-pastoral </a:t>
            </a:r>
            <a:r>
              <a:rPr lang="en-US" sz="1600" b="1" i="1" dirty="0"/>
              <a:t>(trees, crops and livestock) systems</a:t>
            </a:r>
            <a:r>
              <a:rPr lang="en-US" sz="1600" b="1" i="1" dirty="0" smtClean="0"/>
              <a:t>.</a:t>
            </a:r>
          </a:p>
          <a:p>
            <a:pPr marL="0" indent="0">
              <a:buNone/>
            </a:pPr>
            <a:r>
              <a:rPr lang="en-US" sz="1600" b="1" i="1" dirty="0" smtClean="0"/>
              <a:t> </a:t>
            </a:r>
            <a:r>
              <a:rPr lang="en-US" sz="1600" b="1" i="1" dirty="0"/>
              <a:t>(FAO, 2015, para 8.13.12 and 8.13.13)</a:t>
            </a:r>
            <a:endParaRPr lang="en-GB" sz="1600" b="1" i="1" dirty="0"/>
          </a:p>
          <a:p>
            <a:pPr marL="0" indent="0">
              <a:buNone/>
            </a:pPr>
            <a:r>
              <a:rPr lang="en-GB" sz="1600" dirty="0"/>
              <a:t> </a:t>
            </a:r>
          </a:p>
          <a:p>
            <a:pPr marL="0" indent="0">
              <a:buNone/>
            </a:pPr>
            <a:r>
              <a:rPr lang="en-GB" sz="1600" dirty="0"/>
              <a:t> </a:t>
            </a:r>
          </a:p>
          <a:p>
            <a:endParaRPr lang="en-GB" sz="1600" dirty="0"/>
          </a:p>
        </p:txBody>
      </p:sp>
    </p:spTree>
    <p:extLst>
      <p:ext uri="{BB962C8B-B14F-4D97-AF65-F5344CB8AC3E}">
        <p14:creationId xmlns:p14="http://schemas.microsoft.com/office/powerpoint/2010/main" val="38585568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24744"/>
            <a:ext cx="7886700" cy="4351338"/>
          </a:xfrm>
        </p:spPr>
        <p:txBody>
          <a:bodyPr/>
          <a:lstStyle/>
          <a:p>
            <a:pPr marL="114300" indent="0" algn="ctr">
              <a:buNone/>
            </a:pPr>
            <a:r>
              <a:rPr lang="en-GB" sz="2400" b="1" dirty="0"/>
              <a:t>Section  </a:t>
            </a:r>
            <a:r>
              <a:rPr lang="en-GB" sz="2400" b="1" dirty="0" smtClean="0"/>
              <a:t>13: Income, Organizations, Bank Accounts and Shocks</a:t>
            </a:r>
            <a:endParaRPr lang="en-GB" sz="2400" b="1" dirty="0"/>
          </a:p>
          <a:p>
            <a:pPr marL="114300" indent="0">
              <a:buNone/>
            </a:pPr>
            <a:endParaRPr lang="en-GB" sz="2400" dirty="0" smtClean="0"/>
          </a:p>
          <a:p>
            <a:pPr marL="114300" indent="0">
              <a:buNone/>
            </a:pPr>
            <a:r>
              <a:rPr lang="en-GB" sz="2000" b="1" dirty="0" smtClean="0"/>
              <a:t>Section 13, </a:t>
            </a:r>
            <a:r>
              <a:rPr lang="en-GB" sz="2000" b="1" dirty="0"/>
              <a:t>part </a:t>
            </a:r>
            <a:r>
              <a:rPr lang="en-GB" sz="2000" b="1" dirty="0" smtClean="0"/>
              <a:t>13.1: Income, organizations and  Bank Accounts</a:t>
            </a:r>
            <a:endParaRPr lang="en-GB" sz="2000" b="1" dirty="0"/>
          </a:p>
          <a:p>
            <a:pPr marL="0" indent="0">
              <a:buNone/>
            </a:pPr>
            <a:endParaRPr lang="en-GB" sz="1600" dirty="0" smtClean="0"/>
          </a:p>
          <a:p>
            <a:pPr marL="0" indent="0">
              <a:buNone/>
            </a:pPr>
            <a:r>
              <a:rPr lang="en-GB" sz="1600" b="1" dirty="0" smtClean="0"/>
              <a:t>Agricultural </a:t>
            </a:r>
            <a:r>
              <a:rPr lang="en-GB" sz="1600" b="1" dirty="0"/>
              <a:t>activity </a:t>
            </a:r>
            <a:r>
              <a:rPr lang="en-GB" sz="1600" b="1" dirty="0" smtClean="0"/>
              <a:t>income</a:t>
            </a:r>
            <a:endParaRPr lang="en-GB" sz="1600" dirty="0"/>
          </a:p>
          <a:p>
            <a:r>
              <a:rPr lang="en-GB" sz="1600" dirty="0"/>
              <a:t>For household sector holdings only, the respondent must estimate the share of crop and livestock production in </a:t>
            </a:r>
            <a:r>
              <a:rPr lang="en-GB" sz="1600" b="1" dirty="0"/>
              <a:t>the total inco</a:t>
            </a:r>
            <a:r>
              <a:rPr lang="en-GB" sz="1600" dirty="0"/>
              <a:t>me or turnover of the household. </a:t>
            </a:r>
            <a:endParaRPr lang="en-GB" sz="1600" dirty="0" smtClean="0"/>
          </a:p>
          <a:p>
            <a:r>
              <a:rPr lang="en-GB" sz="1600" dirty="0" smtClean="0"/>
              <a:t>This </a:t>
            </a:r>
            <a:r>
              <a:rPr lang="en-GB" sz="1600" b="1" dirty="0"/>
              <a:t>total </a:t>
            </a:r>
            <a:r>
              <a:rPr lang="en-GB" sz="1600" b="1" dirty="0" smtClean="0"/>
              <a:t>income </a:t>
            </a:r>
            <a:r>
              <a:rPr lang="en-GB" sz="1600" dirty="0" smtClean="0"/>
              <a:t>is </a:t>
            </a:r>
            <a:r>
              <a:rPr lang="en-GB" sz="1600" dirty="0"/>
              <a:t>made of the income from agriculture activities, and other income linked to other gainful activities of the holding and other activities of household members out the holding framework.</a:t>
            </a:r>
          </a:p>
          <a:p>
            <a:pPr marL="0" indent="0">
              <a:buNone/>
            </a:pPr>
            <a:r>
              <a:rPr lang="en-GB" sz="1600" dirty="0"/>
              <a:t> </a:t>
            </a:r>
          </a:p>
          <a:p>
            <a:pPr marL="0" indent="0">
              <a:buNone/>
            </a:pPr>
            <a:r>
              <a:rPr lang="en-GB" sz="1600" b="1" dirty="0"/>
              <a:t>Agricultural income level</a:t>
            </a:r>
            <a:endParaRPr lang="en-GB" sz="1600" dirty="0"/>
          </a:p>
          <a:p>
            <a:r>
              <a:rPr lang="en-GB" sz="1600" dirty="0"/>
              <a:t>The objective is to record </a:t>
            </a:r>
            <a:r>
              <a:rPr lang="en-GB" sz="1600" dirty="0" smtClean="0"/>
              <a:t>if </a:t>
            </a:r>
            <a:r>
              <a:rPr lang="en-GB" sz="1600" dirty="0"/>
              <a:t>the current total agricultural income/turnover of the holding is higher, lower or similar than the previous one. </a:t>
            </a:r>
          </a:p>
          <a:p>
            <a:pPr marL="0" indent="0">
              <a:buNone/>
            </a:pPr>
            <a:r>
              <a:rPr lang="en-GB" sz="1600" b="1" dirty="0" smtClean="0"/>
              <a:t>Bank </a:t>
            </a:r>
            <a:r>
              <a:rPr lang="en-GB" sz="1600" b="1" dirty="0"/>
              <a:t>account</a:t>
            </a:r>
            <a:endParaRPr lang="en-GB" sz="1600" dirty="0"/>
          </a:p>
          <a:p>
            <a:r>
              <a:rPr lang="en-GB" sz="1600" dirty="0"/>
              <a:t>The objective is to know if the holding has a bank account, not the holder or someone else personally. </a:t>
            </a:r>
          </a:p>
          <a:p>
            <a:pPr marL="0" indent="0">
              <a:buNone/>
            </a:pPr>
            <a:endParaRPr lang="en-GB" sz="1600" dirty="0"/>
          </a:p>
        </p:txBody>
      </p:sp>
    </p:spTree>
    <p:extLst>
      <p:ext uri="{BB962C8B-B14F-4D97-AF65-F5344CB8AC3E}">
        <p14:creationId xmlns:p14="http://schemas.microsoft.com/office/powerpoint/2010/main" val="310467727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96752"/>
            <a:ext cx="7886700" cy="4351338"/>
          </a:xfrm>
        </p:spPr>
        <p:txBody>
          <a:bodyPr/>
          <a:lstStyle/>
          <a:p>
            <a:pPr marL="114300" indent="0" algn="ctr">
              <a:buNone/>
            </a:pPr>
            <a:r>
              <a:rPr lang="en-GB" sz="2400" b="1" dirty="0"/>
              <a:t>Section  13: Income, Organizations, Bank Accounts and Shocks</a:t>
            </a:r>
          </a:p>
          <a:p>
            <a:pPr marL="114300" indent="0">
              <a:buNone/>
            </a:pPr>
            <a:endParaRPr lang="en-GB" sz="2400" dirty="0" smtClean="0"/>
          </a:p>
          <a:p>
            <a:pPr marL="114300" indent="0">
              <a:buNone/>
            </a:pPr>
            <a:r>
              <a:rPr lang="en-GB" sz="2000" b="1" dirty="0" smtClean="0"/>
              <a:t>Section 13, </a:t>
            </a:r>
            <a:r>
              <a:rPr lang="fr-FR" sz="2000" b="1" dirty="0"/>
              <a:t>part </a:t>
            </a:r>
            <a:r>
              <a:rPr lang="fr-FR" sz="2000" b="1" dirty="0" smtClean="0"/>
              <a:t>13.2: </a:t>
            </a:r>
            <a:r>
              <a:rPr lang="fr-FR" sz="2000" b="1" dirty="0" err="1"/>
              <a:t>Shocks</a:t>
            </a:r>
            <a:endParaRPr lang="en-GB" sz="2000" b="1" dirty="0"/>
          </a:p>
          <a:p>
            <a:pPr marL="0" indent="0">
              <a:buNone/>
            </a:pPr>
            <a:endParaRPr lang="en-GB" sz="1600" dirty="0" smtClean="0"/>
          </a:p>
          <a:p>
            <a:r>
              <a:rPr lang="en-GB" sz="1600" dirty="0" smtClean="0"/>
              <a:t>If </a:t>
            </a:r>
            <a:r>
              <a:rPr lang="en-GB" sz="1600" dirty="0"/>
              <a:t>any particular shocks occurred during the reference period; it can be interesting to assess their consequences, listed in </a:t>
            </a:r>
            <a:r>
              <a:rPr lang="en-GB" sz="1600" u="sng" dirty="0" smtClean="0"/>
              <a:t>Q21</a:t>
            </a:r>
            <a:r>
              <a:rPr lang="en-GB" sz="1600" dirty="0" smtClean="0"/>
              <a:t>.</a:t>
            </a:r>
          </a:p>
          <a:p>
            <a:r>
              <a:rPr lang="en-GB" sz="1600" dirty="0" smtClean="0"/>
              <a:t>The </a:t>
            </a:r>
            <a:r>
              <a:rPr lang="en-GB" sz="1600" dirty="0"/>
              <a:t>full list of shocks and possible consequences need to be read through by the interviewers. </a:t>
            </a:r>
          </a:p>
          <a:p>
            <a:pPr marL="0" indent="0">
              <a:buNone/>
            </a:pPr>
            <a:endParaRPr lang="en-GB" sz="1600" dirty="0"/>
          </a:p>
        </p:txBody>
      </p:sp>
    </p:spTree>
    <p:extLst>
      <p:ext uri="{BB962C8B-B14F-4D97-AF65-F5344CB8AC3E}">
        <p14:creationId xmlns:p14="http://schemas.microsoft.com/office/powerpoint/2010/main" val="2973883669"/>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818197"/>
            <a:ext cx="7886700" cy="4351338"/>
          </a:xfrm>
        </p:spPr>
        <p:txBody>
          <a:bodyPr/>
          <a:lstStyle/>
          <a:p>
            <a:pPr marL="114300" indent="0">
              <a:buNone/>
            </a:pPr>
            <a:endParaRPr lang="en-GB" sz="2400" dirty="0" smtClean="0"/>
          </a:p>
          <a:p>
            <a:pPr marL="114300" indent="0">
              <a:buNone/>
            </a:pPr>
            <a:r>
              <a:rPr lang="en-GB" sz="2400" dirty="0" smtClean="0"/>
              <a:t>Section 14, </a:t>
            </a:r>
            <a:r>
              <a:rPr lang="en-GB" sz="2400" dirty="0"/>
              <a:t>part </a:t>
            </a:r>
            <a:r>
              <a:rPr lang="en-GB" sz="2400" dirty="0" smtClean="0"/>
              <a:t>14.1: Agricultural Information</a:t>
            </a:r>
            <a:r>
              <a:rPr lang="en-US" sz="2400" dirty="0" smtClean="0"/>
              <a:t>: </a:t>
            </a:r>
            <a:endParaRPr lang="en-US" sz="2400" dirty="0"/>
          </a:p>
          <a:p>
            <a:pPr marL="0" indent="0">
              <a:buNone/>
            </a:pPr>
            <a:endParaRPr lang="en-US" sz="1600" b="1" dirty="0" smtClean="0"/>
          </a:p>
          <a:p>
            <a:pPr marL="0" indent="0">
              <a:buNone/>
            </a:pPr>
            <a:r>
              <a:rPr lang="en-US" sz="1600" b="1" dirty="0" smtClean="0"/>
              <a:t>Q02: The main source of information</a:t>
            </a:r>
          </a:p>
          <a:p>
            <a:pPr lvl="0"/>
            <a:r>
              <a:rPr lang="en-GB" sz="1600" b="1" dirty="0" smtClean="0"/>
              <a:t>Government </a:t>
            </a:r>
            <a:r>
              <a:rPr lang="en-GB" sz="1600" b="1" dirty="0"/>
              <a:t>or extension services</a:t>
            </a:r>
            <a:r>
              <a:rPr lang="en-GB" sz="1600" dirty="0"/>
              <a:t>: all official bodies depending from national or local authorities and participating in holder's information.</a:t>
            </a:r>
          </a:p>
          <a:p>
            <a:pPr lvl="0"/>
            <a:r>
              <a:rPr lang="en-GB" sz="1600" b="1" dirty="0"/>
              <a:t>Other individual farmers</a:t>
            </a:r>
            <a:r>
              <a:rPr lang="en-GB" sz="1600" dirty="0"/>
              <a:t>: generally farmers from the neighbourhood out of any organisation</a:t>
            </a:r>
          </a:p>
          <a:p>
            <a:pPr lvl="0"/>
            <a:r>
              <a:rPr lang="en-GB" sz="1600" b="1" dirty="0"/>
              <a:t>Farmer's group or associations</a:t>
            </a:r>
            <a:r>
              <a:rPr lang="en-GB" sz="1600" dirty="0"/>
              <a:t>: groups of farmers created for trade or extension or any other objective and that also give advices to their members</a:t>
            </a:r>
          </a:p>
          <a:p>
            <a:pPr lvl="0"/>
            <a:r>
              <a:rPr lang="en-GB" sz="1600" b="1" dirty="0"/>
              <a:t>NGO or non-governmental project</a:t>
            </a:r>
          </a:p>
          <a:p>
            <a:pPr lvl="0"/>
            <a:r>
              <a:rPr lang="en-GB" sz="1600" b="1" dirty="0"/>
              <a:t>Trader or market stakeholder</a:t>
            </a:r>
            <a:r>
              <a:rPr lang="en-GB" sz="1600" dirty="0"/>
              <a:t>: traders who are under contracts or not with the farmer and who bring some advices</a:t>
            </a:r>
          </a:p>
          <a:p>
            <a:endParaRPr lang="en-GB" sz="1600" dirty="0"/>
          </a:p>
        </p:txBody>
      </p:sp>
      <p:sp>
        <p:nvSpPr>
          <p:cNvPr id="6" name="Rectangle 5"/>
          <p:cNvSpPr/>
          <p:nvPr/>
        </p:nvSpPr>
        <p:spPr>
          <a:xfrm>
            <a:off x="1331640" y="836712"/>
            <a:ext cx="7488832" cy="984885"/>
          </a:xfrm>
          <a:prstGeom prst="rect">
            <a:avLst/>
          </a:prstGeom>
        </p:spPr>
        <p:txBody>
          <a:bodyPr wrap="square">
            <a:spAutoFit/>
          </a:bodyPr>
          <a:lstStyle/>
          <a:p>
            <a:pPr lvl="1" algn="ctr"/>
            <a:r>
              <a:rPr lang="en-GB" sz="2000" b="1" dirty="0" smtClean="0"/>
              <a:t>Section 14: </a:t>
            </a:r>
            <a:r>
              <a:rPr lang="en-US" sz="2000" b="1" dirty="0" smtClean="0"/>
              <a:t>Access </a:t>
            </a:r>
            <a:r>
              <a:rPr lang="fr-FR" sz="2000" b="1" dirty="0" smtClean="0"/>
              <a:t>to </a:t>
            </a:r>
            <a:r>
              <a:rPr lang="fr-FR" sz="2000" b="1" dirty="0"/>
              <a:t>and use of </a:t>
            </a:r>
            <a:r>
              <a:rPr lang="fr-FR" sz="2000" b="1" dirty="0" smtClean="0"/>
              <a:t>Information</a:t>
            </a:r>
            <a:r>
              <a:rPr lang="fr-FR" sz="2000" b="1" dirty="0"/>
              <a:t>, </a:t>
            </a:r>
            <a:r>
              <a:rPr lang="fr-FR" sz="2000" b="1" dirty="0" smtClean="0"/>
              <a:t>Services</a:t>
            </a:r>
            <a:r>
              <a:rPr lang="fr-FR" sz="2000" b="1" dirty="0"/>
              <a:t>, </a:t>
            </a:r>
            <a:r>
              <a:rPr lang="fr-FR" sz="2000" b="1" dirty="0" smtClean="0"/>
              <a:t>Infrastructure </a:t>
            </a:r>
            <a:r>
              <a:rPr lang="fr-FR" sz="2000" b="1" dirty="0"/>
              <a:t>and </a:t>
            </a:r>
            <a:r>
              <a:rPr lang="fr-FR" sz="2000" b="1" dirty="0" smtClean="0"/>
              <a:t>Communal </a:t>
            </a:r>
            <a:r>
              <a:rPr lang="fr-FR" sz="2000" b="1" dirty="0" err="1" smtClean="0"/>
              <a:t>Resources</a:t>
            </a:r>
            <a:endParaRPr lang="en-GB" sz="2000" b="1" dirty="0"/>
          </a:p>
          <a:p>
            <a:pPr lvl="1"/>
            <a:endParaRPr lang="en-GB" dirty="0"/>
          </a:p>
        </p:txBody>
      </p:sp>
    </p:spTree>
    <p:extLst>
      <p:ext uri="{BB962C8B-B14F-4D97-AF65-F5344CB8AC3E}">
        <p14:creationId xmlns:p14="http://schemas.microsoft.com/office/powerpoint/2010/main" val="165590971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331640" y="836712"/>
            <a:ext cx="7488832" cy="984885"/>
          </a:xfrm>
          <a:prstGeom prst="rect">
            <a:avLst/>
          </a:prstGeom>
        </p:spPr>
        <p:txBody>
          <a:bodyPr wrap="square">
            <a:spAutoFit/>
          </a:bodyPr>
          <a:lstStyle/>
          <a:p>
            <a:pPr lvl="1" algn="ctr"/>
            <a:r>
              <a:rPr lang="en-GB" sz="2000" b="1" dirty="0" smtClean="0"/>
              <a:t>Section 14: </a:t>
            </a:r>
            <a:r>
              <a:rPr lang="en-US" sz="2000" b="1" dirty="0" smtClean="0"/>
              <a:t>Access </a:t>
            </a:r>
            <a:r>
              <a:rPr lang="fr-FR" sz="2000" b="1" dirty="0" smtClean="0"/>
              <a:t>to </a:t>
            </a:r>
            <a:r>
              <a:rPr lang="fr-FR" sz="2000" b="1" dirty="0"/>
              <a:t>and use of </a:t>
            </a:r>
            <a:r>
              <a:rPr lang="fr-FR" sz="2000" b="1" dirty="0" smtClean="0"/>
              <a:t>Information</a:t>
            </a:r>
            <a:r>
              <a:rPr lang="fr-FR" sz="2000" b="1" dirty="0"/>
              <a:t>, </a:t>
            </a:r>
            <a:r>
              <a:rPr lang="fr-FR" sz="2000" b="1" dirty="0" smtClean="0"/>
              <a:t>Services</a:t>
            </a:r>
            <a:r>
              <a:rPr lang="fr-FR" sz="2000" b="1" dirty="0"/>
              <a:t>, </a:t>
            </a:r>
            <a:r>
              <a:rPr lang="fr-FR" sz="2000" b="1" dirty="0" smtClean="0"/>
              <a:t>Infrastructure </a:t>
            </a:r>
            <a:r>
              <a:rPr lang="fr-FR" sz="2000" b="1" dirty="0"/>
              <a:t>and </a:t>
            </a:r>
            <a:r>
              <a:rPr lang="fr-FR" sz="2000" b="1" dirty="0" smtClean="0"/>
              <a:t>Communal </a:t>
            </a:r>
            <a:r>
              <a:rPr lang="fr-FR" sz="2000" b="1" dirty="0" err="1" smtClean="0"/>
              <a:t>Resources</a:t>
            </a:r>
            <a:endParaRPr lang="en-GB" sz="2000" b="1" dirty="0"/>
          </a:p>
          <a:p>
            <a:pPr lvl="1"/>
            <a:endParaRPr lang="en-GB" dirty="0"/>
          </a:p>
        </p:txBody>
      </p:sp>
      <p:sp>
        <p:nvSpPr>
          <p:cNvPr id="5" name="Content Placeholder 4"/>
          <p:cNvSpPr>
            <a:spLocks noGrp="1"/>
          </p:cNvSpPr>
          <p:nvPr>
            <p:ph idx="1"/>
          </p:nvPr>
        </p:nvSpPr>
        <p:spPr>
          <a:xfrm>
            <a:off x="733880" y="1686818"/>
            <a:ext cx="7886700" cy="4351338"/>
          </a:xfrm>
        </p:spPr>
        <p:txBody>
          <a:bodyPr/>
          <a:lstStyle/>
          <a:p>
            <a:pPr marL="114300" indent="0">
              <a:buNone/>
            </a:pPr>
            <a:endParaRPr lang="en-GB" sz="2400" dirty="0" smtClean="0"/>
          </a:p>
          <a:p>
            <a:pPr marL="114300" indent="0">
              <a:buNone/>
            </a:pPr>
            <a:r>
              <a:rPr lang="en-GB" sz="2400" dirty="0" smtClean="0"/>
              <a:t>Section 14, </a:t>
            </a:r>
            <a:r>
              <a:rPr lang="en-GB" sz="2400" dirty="0"/>
              <a:t>part </a:t>
            </a:r>
            <a:r>
              <a:rPr lang="en-GB" sz="2400" dirty="0" smtClean="0"/>
              <a:t>14.2: Infrastructure</a:t>
            </a:r>
            <a:r>
              <a:rPr lang="en-US" sz="2400" dirty="0" smtClean="0"/>
              <a:t>: </a:t>
            </a:r>
            <a:endParaRPr lang="en-US" sz="2400" dirty="0"/>
          </a:p>
          <a:p>
            <a:pPr marL="0" indent="0">
              <a:buNone/>
            </a:pPr>
            <a:endParaRPr lang="en-US" sz="1600" b="1" dirty="0" smtClean="0"/>
          </a:p>
          <a:p>
            <a:pPr marL="0" indent="0">
              <a:buNone/>
            </a:pPr>
            <a:r>
              <a:rPr lang="en-GB" sz="1600" dirty="0"/>
              <a:t>This part collects data related to equipment, facilities, infrastructure necessary mainly </a:t>
            </a:r>
            <a:r>
              <a:rPr lang="en-GB" sz="1600" dirty="0" smtClean="0"/>
              <a:t>for:</a:t>
            </a:r>
          </a:p>
          <a:p>
            <a:r>
              <a:rPr lang="en-GB" sz="1600" dirty="0" smtClean="0"/>
              <a:t> Marketing</a:t>
            </a:r>
          </a:p>
          <a:p>
            <a:r>
              <a:rPr lang="en-GB" sz="1600" dirty="0" smtClean="0"/>
              <a:t>Processing </a:t>
            </a:r>
          </a:p>
          <a:p>
            <a:r>
              <a:rPr lang="en-GB" sz="1600" dirty="0" smtClean="0"/>
              <a:t>Storage </a:t>
            </a:r>
            <a:r>
              <a:rPr lang="en-GB" sz="1600" dirty="0"/>
              <a:t>of the holding production</a:t>
            </a:r>
            <a:r>
              <a:rPr lang="en-GB" sz="1600" dirty="0" smtClean="0"/>
              <a:t>,</a:t>
            </a:r>
          </a:p>
          <a:p>
            <a:r>
              <a:rPr lang="en-GB" sz="1600" dirty="0" smtClean="0"/>
              <a:t>Maintenance </a:t>
            </a:r>
            <a:r>
              <a:rPr lang="en-GB" sz="1600" dirty="0"/>
              <a:t>service for </a:t>
            </a:r>
            <a:r>
              <a:rPr lang="en-GB" sz="1600" dirty="0" smtClean="0"/>
              <a:t>equipment</a:t>
            </a:r>
            <a:endParaRPr lang="en-GB" sz="1600" dirty="0"/>
          </a:p>
        </p:txBody>
      </p:sp>
    </p:spTree>
    <p:extLst>
      <p:ext uri="{BB962C8B-B14F-4D97-AF65-F5344CB8AC3E}">
        <p14:creationId xmlns:p14="http://schemas.microsoft.com/office/powerpoint/2010/main" val="86582308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692562"/>
            <a:ext cx="7886700" cy="4351338"/>
          </a:xfrm>
        </p:spPr>
        <p:txBody>
          <a:bodyPr/>
          <a:lstStyle/>
          <a:p>
            <a:pPr marL="114300" indent="0">
              <a:buNone/>
            </a:pPr>
            <a:endParaRPr lang="en-GB" sz="2400" dirty="0" smtClean="0"/>
          </a:p>
          <a:p>
            <a:pPr marL="114300" indent="0">
              <a:buNone/>
            </a:pPr>
            <a:r>
              <a:rPr lang="en-GB" sz="2400" dirty="0" smtClean="0"/>
              <a:t>Section 14, </a:t>
            </a:r>
            <a:r>
              <a:rPr lang="en-GB" sz="2400" dirty="0"/>
              <a:t>part </a:t>
            </a:r>
            <a:r>
              <a:rPr lang="en-GB" sz="2400" dirty="0" smtClean="0"/>
              <a:t>14.3: Access to communal resources</a:t>
            </a:r>
            <a:r>
              <a:rPr lang="en-US" sz="2400" dirty="0" smtClean="0"/>
              <a:t>: </a:t>
            </a:r>
            <a:endParaRPr lang="en-US" sz="2400" dirty="0"/>
          </a:p>
          <a:p>
            <a:pPr marL="0" indent="0">
              <a:buNone/>
            </a:pPr>
            <a:endParaRPr lang="en-US" sz="1600" b="1" dirty="0" smtClean="0"/>
          </a:p>
          <a:p>
            <a:pPr marL="0" indent="0">
              <a:buNone/>
            </a:pPr>
            <a:r>
              <a:rPr lang="en-GB" sz="1600" dirty="0"/>
              <a:t>This section describes access and use by the holding </a:t>
            </a:r>
            <a:r>
              <a:rPr lang="en-GB" sz="1600" dirty="0" smtClean="0"/>
              <a:t>of:</a:t>
            </a:r>
          </a:p>
          <a:p>
            <a:r>
              <a:rPr lang="en-GB" sz="1600" dirty="0" smtClean="0"/>
              <a:t>Communal facilities</a:t>
            </a:r>
          </a:p>
          <a:p>
            <a:r>
              <a:rPr lang="en-GB" sz="1600" dirty="0" smtClean="0"/>
              <a:t>Pastures</a:t>
            </a:r>
          </a:p>
          <a:p>
            <a:r>
              <a:rPr lang="en-GB" sz="1600" dirty="0" smtClean="0"/>
              <a:t>Forests</a:t>
            </a:r>
          </a:p>
          <a:p>
            <a:r>
              <a:rPr lang="en-GB" sz="1600" dirty="0" smtClean="0"/>
              <a:t>Area </a:t>
            </a:r>
            <a:r>
              <a:rPr lang="en-GB" sz="1600" dirty="0"/>
              <a:t>under water for aquaculture and irrigation facilities. </a:t>
            </a:r>
          </a:p>
        </p:txBody>
      </p:sp>
      <p:sp>
        <p:nvSpPr>
          <p:cNvPr id="6" name="Rectangle 5"/>
          <p:cNvSpPr/>
          <p:nvPr/>
        </p:nvSpPr>
        <p:spPr>
          <a:xfrm>
            <a:off x="1331640" y="836712"/>
            <a:ext cx="7488832" cy="984885"/>
          </a:xfrm>
          <a:prstGeom prst="rect">
            <a:avLst/>
          </a:prstGeom>
        </p:spPr>
        <p:txBody>
          <a:bodyPr wrap="square">
            <a:spAutoFit/>
          </a:bodyPr>
          <a:lstStyle/>
          <a:p>
            <a:pPr lvl="1" algn="ctr"/>
            <a:r>
              <a:rPr lang="en-GB" sz="2000" b="1" dirty="0" smtClean="0"/>
              <a:t>Section 14: </a:t>
            </a:r>
            <a:r>
              <a:rPr lang="en-US" sz="2000" b="1" dirty="0" smtClean="0"/>
              <a:t>Access </a:t>
            </a:r>
            <a:r>
              <a:rPr lang="fr-FR" sz="2000" b="1" dirty="0" smtClean="0"/>
              <a:t>to </a:t>
            </a:r>
            <a:r>
              <a:rPr lang="fr-FR" sz="2000" b="1" dirty="0"/>
              <a:t>and use of </a:t>
            </a:r>
            <a:r>
              <a:rPr lang="fr-FR" sz="2000" b="1" dirty="0" smtClean="0"/>
              <a:t>Information</a:t>
            </a:r>
            <a:r>
              <a:rPr lang="fr-FR" sz="2000" b="1" dirty="0"/>
              <a:t>, </a:t>
            </a:r>
            <a:r>
              <a:rPr lang="fr-FR" sz="2000" b="1" dirty="0" smtClean="0"/>
              <a:t>Services</a:t>
            </a:r>
            <a:r>
              <a:rPr lang="fr-FR" sz="2000" b="1" dirty="0"/>
              <a:t>, </a:t>
            </a:r>
            <a:r>
              <a:rPr lang="fr-FR" sz="2000" b="1" dirty="0" smtClean="0"/>
              <a:t>Infrastructure </a:t>
            </a:r>
            <a:r>
              <a:rPr lang="fr-FR" sz="2000" b="1" dirty="0"/>
              <a:t>and </a:t>
            </a:r>
            <a:r>
              <a:rPr lang="fr-FR" sz="2000" b="1" dirty="0" smtClean="0"/>
              <a:t>Communal </a:t>
            </a:r>
            <a:r>
              <a:rPr lang="fr-FR" sz="2000" b="1" dirty="0" err="1" smtClean="0"/>
              <a:t>Resources</a:t>
            </a:r>
            <a:endParaRPr lang="en-GB" sz="2000" b="1" dirty="0"/>
          </a:p>
          <a:p>
            <a:pPr lvl="1"/>
            <a:endParaRPr lang="en-GB" dirty="0"/>
          </a:p>
        </p:txBody>
      </p:sp>
    </p:spTree>
    <p:extLst>
      <p:ext uri="{BB962C8B-B14F-4D97-AF65-F5344CB8AC3E}">
        <p14:creationId xmlns:p14="http://schemas.microsoft.com/office/powerpoint/2010/main" val="2523438018"/>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677108"/>
          </a:xfrm>
          <a:prstGeom prst="rect">
            <a:avLst/>
          </a:prstGeom>
        </p:spPr>
        <p:txBody>
          <a:bodyPr wrap="square">
            <a:spAutoFit/>
          </a:bodyPr>
          <a:lstStyle/>
          <a:p>
            <a:pPr lvl="1" algn="ctr"/>
            <a:r>
              <a:rPr lang="en-GB" sz="2000" b="1" dirty="0" smtClean="0"/>
              <a:t>Section 15: </a:t>
            </a:r>
            <a:r>
              <a:rPr lang="en-US" sz="2000" b="1" dirty="0" smtClean="0"/>
              <a:t>Greenhouse Gas and Environmental Issues</a:t>
            </a:r>
            <a:endParaRPr lang="en-GB" sz="2000" b="1" dirty="0"/>
          </a:p>
          <a:p>
            <a:pPr lvl="1"/>
            <a:endParaRPr lang="en-GB" dirty="0"/>
          </a:p>
        </p:txBody>
      </p:sp>
      <p:sp>
        <p:nvSpPr>
          <p:cNvPr id="5" name="Content Placeholder 4"/>
          <p:cNvSpPr>
            <a:spLocks noGrp="1"/>
          </p:cNvSpPr>
          <p:nvPr>
            <p:ph idx="1"/>
          </p:nvPr>
        </p:nvSpPr>
        <p:spPr>
          <a:xfrm>
            <a:off x="755576" y="1692562"/>
            <a:ext cx="7886700" cy="4351338"/>
          </a:xfrm>
        </p:spPr>
        <p:txBody>
          <a:bodyPr/>
          <a:lstStyle/>
          <a:p>
            <a:pPr marL="114300" indent="0">
              <a:buNone/>
            </a:pPr>
            <a:endParaRPr lang="en-GB" sz="2400" dirty="0" smtClean="0"/>
          </a:p>
          <a:p>
            <a:pPr marL="114300" indent="0">
              <a:buNone/>
            </a:pPr>
            <a:r>
              <a:rPr lang="en-GB" sz="2400" dirty="0" smtClean="0"/>
              <a:t>Section 15, </a:t>
            </a:r>
            <a:r>
              <a:rPr lang="en-GB" sz="2400" dirty="0"/>
              <a:t>part </a:t>
            </a:r>
            <a:r>
              <a:rPr lang="en-GB" sz="2400" dirty="0" smtClean="0"/>
              <a:t>15.1: </a:t>
            </a:r>
            <a:r>
              <a:rPr lang="en-US" sz="2400" dirty="0"/>
              <a:t>Greenhouse Gas and Environmental Issues : </a:t>
            </a:r>
          </a:p>
          <a:p>
            <a:pPr marL="0" indent="0">
              <a:buNone/>
            </a:pPr>
            <a:endParaRPr lang="en-US" sz="1600" b="1" dirty="0" smtClean="0"/>
          </a:p>
          <a:p>
            <a:pPr marL="0" indent="0">
              <a:buNone/>
            </a:pPr>
            <a:r>
              <a:rPr lang="en-GB" sz="1600" dirty="0" smtClean="0"/>
              <a:t>This </a:t>
            </a:r>
            <a:r>
              <a:rPr lang="en-GB" sz="1600" dirty="0"/>
              <a:t>section focuses on officially protected area or area are under sustainable forest management on the holding. </a:t>
            </a:r>
          </a:p>
          <a:p>
            <a:pPr marL="0" indent="0">
              <a:buNone/>
            </a:pPr>
            <a:r>
              <a:rPr lang="en-GB" sz="1600" dirty="0"/>
              <a:t> </a:t>
            </a:r>
          </a:p>
          <a:p>
            <a:pPr marL="0" indent="0">
              <a:buNone/>
            </a:pPr>
            <a:r>
              <a:rPr lang="en-GB" sz="1600" b="1" dirty="0" smtClean="0"/>
              <a:t>Q08:</a:t>
            </a:r>
            <a:r>
              <a:rPr lang="en-GB" sz="1600" dirty="0" smtClean="0"/>
              <a:t> Information </a:t>
            </a:r>
            <a:r>
              <a:rPr lang="en-GB" sz="1600" dirty="0"/>
              <a:t>on the methods of</a:t>
            </a:r>
            <a:r>
              <a:rPr lang="en-GB" sz="1600" b="1" dirty="0"/>
              <a:t> Removal of dead animals</a:t>
            </a:r>
            <a:r>
              <a:rPr lang="en-GB" sz="1600" dirty="0"/>
              <a:t> from the holding </a:t>
            </a:r>
            <a:endParaRPr lang="en-GB" sz="1600" dirty="0" smtClean="0"/>
          </a:p>
          <a:p>
            <a:endParaRPr lang="en-GB" sz="1600" dirty="0" smtClean="0"/>
          </a:p>
          <a:p>
            <a:r>
              <a:rPr lang="en-GB" sz="1600" dirty="0" smtClean="0"/>
              <a:t>Buried </a:t>
            </a:r>
            <a:r>
              <a:rPr lang="en-GB" sz="1600" dirty="0"/>
              <a:t>on farm: in an area used by the holding</a:t>
            </a:r>
          </a:p>
          <a:p>
            <a:pPr lvl="0"/>
            <a:r>
              <a:rPr lang="en-GB" sz="1600" dirty="0"/>
              <a:t>Incinerated: incinerated on the holding</a:t>
            </a:r>
          </a:p>
          <a:p>
            <a:pPr lvl="0"/>
            <a:r>
              <a:rPr lang="en-GB" sz="1600" dirty="0"/>
              <a:t>Composted: included in the holding compost</a:t>
            </a:r>
          </a:p>
          <a:p>
            <a:pPr lvl="0"/>
            <a:r>
              <a:rPr lang="en-GB" sz="1600" dirty="0"/>
              <a:t>Off farm collection service: given to an official service in charge of collective elimination of dead </a:t>
            </a:r>
            <a:r>
              <a:rPr lang="en-GB" sz="1600" dirty="0" smtClean="0"/>
              <a:t>animals</a:t>
            </a:r>
            <a:endParaRPr lang="en-GB" sz="1600" dirty="0"/>
          </a:p>
        </p:txBody>
      </p:sp>
    </p:spTree>
    <p:extLst>
      <p:ext uri="{BB962C8B-B14F-4D97-AF65-F5344CB8AC3E}">
        <p14:creationId xmlns:p14="http://schemas.microsoft.com/office/powerpoint/2010/main" val="25334217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smtClean="0">
                <a:effectLst>
                  <a:outerShdw blurRad="38100" dist="38100" dir="2700000" algn="tl">
                    <a:srgbClr val="000000">
                      <a:alpha val="43137"/>
                    </a:srgbClr>
                  </a:outerShdw>
                </a:effectLst>
              </a:rPr>
              <a:t>Core + PME Module</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43980" y="1726124"/>
            <a:ext cx="8640960" cy="5445224"/>
          </a:xfrm>
        </p:spPr>
        <p:txBody>
          <a:bodyPr>
            <a:noAutofit/>
          </a:bodyPr>
          <a:lstStyle/>
          <a:p>
            <a:pPr marL="0" indent="0">
              <a:buNone/>
            </a:pPr>
            <a:r>
              <a:rPr lang="en-GB" sz="1600" dirty="0"/>
              <a:t>The primary objective of the </a:t>
            </a:r>
            <a:r>
              <a:rPr lang="en-GB" sz="1600" dirty="0" smtClean="0"/>
              <a:t>Core + PME Module </a:t>
            </a:r>
            <a:r>
              <a:rPr lang="en-GB" sz="1600" dirty="0"/>
              <a:t>is to produce the main annual indicators linked to agricultural production:</a:t>
            </a:r>
          </a:p>
          <a:p>
            <a:r>
              <a:rPr lang="en-GB" sz="1600" dirty="0" smtClean="0">
                <a:solidFill>
                  <a:schemeClr val="tx2">
                    <a:lumMod val="60000"/>
                    <a:lumOff val="40000"/>
                  </a:schemeClr>
                </a:solidFill>
              </a:rPr>
              <a:t>Energies </a:t>
            </a:r>
            <a:r>
              <a:rPr lang="en-GB" sz="1600" dirty="0">
                <a:solidFill>
                  <a:schemeClr val="tx2">
                    <a:lumMod val="60000"/>
                    <a:lumOff val="40000"/>
                  </a:schemeClr>
                </a:solidFill>
              </a:rPr>
              <a:t>sources used, tillage methods, soil cover, crops rotation, conservation practises, crop residues management, water management </a:t>
            </a:r>
          </a:p>
          <a:p>
            <a:r>
              <a:rPr lang="en-GB" sz="1600" dirty="0">
                <a:solidFill>
                  <a:schemeClr val="tx2">
                    <a:lumMod val="60000"/>
                    <a:lumOff val="40000"/>
                  </a:schemeClr>
                </a:solidFill>
              </a:rPr>
              <a:t>Fertilisation, plant protection products, types of seeds</a:t>
            </a:r>
          </a:p>
          <a:p>
            <a:r>
              <a:rPr lang="en-GB" sz="1600" dirty="0">
                <a:solidFill>
                  <a:schemeClr val="tx2">
                    <a:lumMod val="60000"/>
                    <a:lumOff val="40000"/>
                  </a:schemeClr>
                </a:solidFill>
              </a:rPr>
              <a:t>Plantations structure of perennial crops</a:t>
            </a:r>
            <a:r>
              <a:rPr lang="en-GB" sz="1600">
                <a:solidFill>
                  <a:schemeClr val="tx2">
                    <a:lumMod val="60000"/>
                    <a:lumOff val="40000"/>
                  </a:schemeClr>
                </a:solidFill>
              </a:rPr>
              <a:t>, </a:t>
            </a:r>
            <a:r>
              <a:rPr lang="en-GB" sz="1600" smtClean="0">
                <a:solidFill>
                  <a:schemeClr val="tx2">
                    <a:lumMod val="60000"/>
                    <a:lumOff val="40000"/>
                  </a:schemeClr>
                </a:solidFill>
              </a:rPr>
              <a:t>rice </a:t>
            </a:r>
            <a:r>
              <a:rPr lang="en-GB" sz="1600" dirty="0">
                <a:solidFill>
                  <a:schemeClr val="tx2">
                    <a:lumMod val="60000"/>
                    <a:lumOff val="40000"/>
                  </a:schemeClr>
                </a:solidFill>
              </a:rPr>
              <a:t>cultivation methods </a:t>
            </a:r>
          </a:p>
          <a:p>
            <a:r>
              <a:rPr lang="en-GB" sz="1600" dirty="0">
                <a:solidFill>
                  <a:schemeClr val="tx2">
                    <a:lumMod val="60000"/>
                    <a:lumOff val="40000"/>
                  </a:schemeClr>
                </a:solidFill>
              </a:rPr>
              <a:t>Reproduction, veterinary products, natural medicine, animal housing, animal transportation, manure management, animal feeding and watering, transportation</a:t>
            </a:r>
          </a:p>
          <a:p>
            <a:r>
              <a:rPr lang="en-GB" sz="1600" dirty="0">
                <a:solidFill>
                  <a:schemeClr val="tx2">
                    <a:lumMod val="60000"/>
                    <a:lumOff val="40000"/>
                  </a:schemeClr>
                </a:solidFill>
              </a:rPr>
              <a:t>Areas and animals under organic farming certification or conversion </a:t>
            </a:r>
          </a:p>
          <a:p>
            <a:r>
              <a:rPr lang="en-GB" sz="1600" dirty="0">
                <a:solidFill>
                  <a:schemeClr val="tx2">
                    <a:lumMod val="60000"/>
                    <a:lumOff val="40000"/>
                  </a:schemeClr>
                </a:solidFill>
              </a:rPr>
              <a:t>Crops and livestock under agro forestry methods, woodland creation</a:t>
            </a:r>
          </a:p>
          <a:p>
            <a:r>
              <a:rPr lang="en-GB" sz="1600" dirty="0" smtClean="0">
                <a:solidFill>
                  <a:schemeClr val="tx2">
                    <a:lumMod val="60000"/>
                    <a:lumOff val="40000"/>
                  </a:schemeClr>
                </a:solidFill>
              </a:rPr>
              <a:t>Protected </a:t>
            </a:r>
            <a:r>
              <a:rPr lang="en-GB" sz="1600" dirty="0">
                <a:solidFill>
                  <a:schemeClr val="tx2">
                    <a:lumMod val="60000"/>
                    <a:lumOff val="40000"/>
                  </a:schemeClr>
                </a:solidFill>
              </a:rPr>
              <a:t>areas, forest management, environmental problems, dead animals management, contaminated areas</a:t>
            </a:r>
          </a:p>
          <a:p>
            <a:r>
              <a:rPr lang="en-GB" sz="1600" dirty="0">
                <a:solidFill>
                  <a:schemeClr val="tx2">
                    <a:lumMod val="60000"/>
                    <a:lumOff val="40000"/>
                  </a:schemeClr>
                </a:solidFill>
              </a:rPr>
              <a:t>Wastewater management, other waste treatment, hazardous material storage. </a:t>
            </a:r>
          </a:p>
          <a:p>
            <a:pPr marL="0" indent="0" algn="just">
              <a:spcBef>
                <a:spcPts val="0"/>
              </a:spcBef>
              <a:spcAft>
                <a:spcPts val="1800"/>
              </a:spcAft>
              <a:buNone/>
            </a:pPr>
            <a:endParaRPr lang="en-CA" sz="2000" dirty="0"/>
          </a:p>
          <a:p>
            <a:pPr algn="just">
              <a:spcBef>
                <a:spcPts val="0"/>
              </a:spcBef>
              <a:spcAft>
                <a:spcPts val="1800"/>
              </a:spcAft>
            </a:pPr>
            <a:endParaRPr lang="en-GB" sz="2000" dirty="0"/>
          </a:p>
          <a:p>
            <a:pPr marL="457200" lvl="1" indent="0" algn="just">
              <a:spcBef>
                <a:spcPts val="0"/>
              </a:spcBef>
              <a:spcAft>
                <a:spcPts val="1800"/>
              </a:spcAft>
              <a:buNone/>
            </a:pPr>
            <a:endParaRPr lang="en-GB" sz="2000" dirty="0"/>
          </a:p>
          <a:p>
            <a:pPr marL="457200" lvl="1" indent="0" algn="just">
              <a:spcBef>
                <a:spcPts val="0"/>
              </a:spcBef>
              <a:spcAft>
                <a:spcPts val="1800"/>
              </a:spcAft>
              <a:buNone/>
            </a:pPr>
            <a:endParaRPr lang="en-GB" sz="1600" b="1" dirty="0"/>
          </a:p>
        </p:txBody>
      </p:sp>
      <p:sp>
        <p:nvSpPr>
          <p:cNvPr id="4" name="Rectangle 3"/>
          <p:cNvSpPr/>
          <p:nvPr/>
        </p:nvSpPr>
        <p:spPr>
          <a:xfrm>
            <a:off x="107504" y="1340768"/>
            <a:ext cx="4368568" cy="369332"/>
          </a:xfrm>
          <a:prstGeom prst="rect">
            <a:avLst/>
          </a:prstGeom>
        </p:spPr>
        <p:txBody>
          <a:bodyPr wrap="none">
            <a:spAutoFit/>
          </a:bodyPr>
          <a:lstStyle/>
          <a:p>
            <a:pPr marL="742950" lvl="1" indent="-285750" algn="just">
              <a:spcBef>
                <a:spcPts val="600"/>
              </a:spcBef>
              <a:spcAft>
                <a:spcPts val="600"/>
              </a:spcAft>
              <a:buFont typeface="+mj-lt"/>
              <a:buAutoNum type="arabicPeriod"/>
            </a:pPr>
            <a:r>
              <a:rPr lang="en-US" b="1" dirty="0">
                <a:latin typeface="Calibri" panose="020F0502020204030204" pitchFamily="34" charset="0"/>
                <a:ea typeface="Calibri" panose="020F0502020204030204" pitchFamily="34" charset="0"/>
                <a:cs typeface="Times New Roman" panose="02020603050405020304" pitchFamily="18" charset="0"/>
              </a:rPr>
              <a:t>Measurement objectives and scope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4804226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677108"/>
          </a:xfrm>
          <a:prstGeom prst="rect">
            <a:avLst/>
          </a:prstGeom>
        </p:spPr>
        <p:txBody>
          <a:bodyPr wrap="square">
            <a:spAutoFit/>
          </a:bodyPr>
          <a:lstStyle/>
          <a:p>
            <a:pPr lvl="1" algn="ctr"/>
            <a:r>
              <a:rPr lang="en-GB" sz="2000" b="1" dirty="0" smtClean="0"/>
              <a:t>      Section 16: </a:t>
            </a:r>
            <a:r>
              <a:rPr lang="en-US" sz="2000" b="1" dirty="0" smtClean="0"/>
              <a:t>Adaptation to Climate Change and Mitigation Strategies</a:t>
            </a:r>
            <a:endParaRPr lang="en-GB" sz="2000" b="1" dirty="0"/>
          </a:p>
          <a:p>
            <a:pPr lvl="1"/>
            <a:endParaRPr lang="en-GB" dirty="0"/>
          </a:p>
        </p:txBody>
      </p:sp>
      <p:sp>
        <p:nvSpPr>
          <p:cNvPr id="5" name="Content Placeholder 4"/>
          <p:cNvSpPr>
            <a:spLocks noGrp="1"/>
          </p:cNvSpPr>
          <p:nvPr>
            <p:ph idx="1"/>
          </p:nvPr>
        </p:nvSpPr>
        <p:spPr>
          <a:xfrm>
            <a:off x="323528" y="1501276"/>
            <a:ext cx="8661648" cy="4351338"/>
          </a:xfrm>
        </p:spPr>
        <p:txBody>
          <a:bodyPr/>
          <a:lstStyle/>
          <a:p>
            <a:pPr marL="114300" indent="0">
              <a:buNone/>
            </a:pPr>
            <a:r>
              <a:rPr lang="en-GB" sz="2400" dirty="0" smtClean="0"/>
              <a:t>Section 16, </a:t>
            </a:r>
            <a:r>
              <a:rPr lang="en-GB" sz="2400" dirty="0"/>
              <a:t>part </a:t>
            </a:r>
            <a:r>
              <a:rPr lang="en-GB" sz="2400" dirty="0" smtClean="0"/>
              <a:t>16.1: </a:t>
            </a:r>
            <a:r>
              <a:rPr lang="en-US" sz="2400" dirty="0"/>
              <a:t>Adaptation to Climate Change and Mitigation Strategies</a:t>
            </a:r>
          </a:p>
          <a:p>
            <a:pPr marL="0" indent="0">
              <a:buNone/>
            </a:pPr>
            <a:endParaRPr lang="en-GB" sz="1600" dirty="0" smtClean="0"/>
          </a:p>
          <a:p>
            <a:pPr marL="0" indent="0">
              <a:buNone/>
            </a:pPr>
            <a:r>
              <a:rPr lang="en-GB" sz="1600" dirty="0" smtClean="0"/>
              <a:t>In </a:t>
            </a:r>
            <a:r>
              <a:rPr lang="en-GB" sz="1600" dirty="0"/>
              <a:t>this section the survey focuses first on natural extreme events that had negative consequences on the holding, and, secondly, what are the practises the holding has adapted to the climate change situation.</a:t>
            </a:r>
          </a:p>
          <a:p>
            <a:pPr marL="0" indent="0">
              <a:buNone/>
            </a:pPr>
            <a:r>
              <a:rPr lang="en-GB" sz="1600" dirty="0"/>
              <a:t> </a:t>
            </a:r>
            <a:endParaRPr lang="en-GB" sz="1600" dirty="0" smtClean="0"/>
          </a:p>
          <a:p>
            <a:pPr marL="0" indent="0">
              <a:buNone/>
            </a:pPr>
            <a:r>
              <a:rPr lang="en-GB" sz="1600" b="1" dirty="0" smtClean="0"/>
              <a:t>Q07:</a:t>
            </a:r>
            <a:r>
              <a:rPr lang="en-GB" sz="1600" dirty="0" smtClean="0"/>
              <a:t> Practices of the holding to adapt climate change</a:t>
            </a:r>
          </a:p>
          <a:p>
            <a:pPr lvl="0"/>
            <a:r>
              <a:rPr lang="en-GB" sz="1600" dirty="0"/>
              <a:t>Multi-cropping: practice of growing two or more crops in the same piece of land during a single growing season. </a:t>
            </a:r>
            <a:endParaRPr lang="en-GB" sz="1600" dirty="0" smtClean="0"/>
          </a:p>
          <a:p>
            <a:pPr lvl="1"/>
            <a:r>
              <a:rPr lang="en-GB" sz="1400" dirty="0" smtClean="0"/>
              <a:t>It </a:t>
            </a:r>
            <a:r>
              <a:rPr lang="en-GB" sz="1400" dirty="0"/>
              <a:t>is a form of polyculture. </a:t>
            </a:r>
            <a:endParaRPr lang="en-GB" sz="1400" dirty="0" smtClean="0"/>
          </a:p>
          <a:p>
            <a:pPr lvl="1"/>
            <a:r>
              <a:rPr lang="en-GB" sz="1400" dirty="0" smtClean="0"/>
              <a:t>It </a:t>
            </a:r>
            <a:r>
              <a:rPr lang="en-GB" sz="1400" dirty="0"/>
              <a:t>can take the form of double-cropping, in which a second crop is planted after the first has been harvested, or relay cropping, in which the second crop is started amidst the first crop before it has been harvested.</a:t>
            </a:r>
          </a:p>
          <a:p>
            <a:pPr lvl="0"/>
            <a:r>
              <a:rPr lang="en-GB" sz="1600" dirty="0" smtClean="0"/>
              <a:t>Shifting </a:t>
            </a:r>
            <a:r>
              <a:rPr lang="en-GB" sz="1600" dirty="0"/>
              <a:t>cultivation: also known as slash-and-burn agriculture, is when farmers clear land by slashing vegetation and burning forests and woodlands to create clear land for agricultural purposes</a:t>
            </a:r>
            <a:r>
              <a:rPr lang="en-GB" sz="1600" dirty="0" smtClean="0"/>
              <a:t>.</a:t>
            </a:r>
            <a:endParaRPr lang="en-GB" sz="1600" dirty="0"/>
          </a:p>
        </p:txBody>
      </p:sp>
    </p:spTree>
    <p:extLst>
      <p:ext uri="{BB962C8B-B14F-4D97-AF65-F5344CB8AC3E}">
        <p14:creationId xmlns:p14="http://schemas.microsoft.com/office/powerpoint/2010/main" val="1450167900"/>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677108"/>
          </a:xfrm>
          <a:prstGeom prst="rect">
            <a:avLst/>
          </a:prstGeom>
        </p:spPr>
        <p:txBody>
          <a:bodyPr wrap="square">
            <a:spAutoFit/>
          </a:bodyPr>
          <a:lstStyle/>
          <a:p>
            <a:pPr lvl="1" algn="ctr"/>
            <a:r>
              <a:rPr lang="en-GB" sz="2000" b="1" dirty="0" smtClean="0"/>
              <a:t>       Section 16: </a:t>
            </a:r>
            <a:r>
              <a:rPr lang="en-US" sz="2000" b="1" dirty="0" smtClean="0"/>
              <a:t>Adaptation to Climate Change and Mitigation Strategies</a:t>
            </a:r>
            <a:endParaRPr lang="en-GB" sz="2000" b="1" dirty="0"/>
          </a:p>
          <a:p>
            <a:pPr lvl="1"/>
            <a:endParaRPr lang="en-GB" dirty="0"/>
          </a:p>
        </p:txBody>
      </p:sp>
      <p:sp>
        <p:nvSpPr>
          <p:cNvPr id="5" name="Content Placeholder 4"/>
          <p:cNvSpPr>
            <a:spLocks noGrp="1"/>
          </p:cNvSpPr>
          <p:nvPr>
            <p:ph idx="1"/>
          </p:nvPr>
        </p:nvSpPr>
        <p:spPr>
          <a:xfrm>
            <a:off x="323528" y="1501276"/>
            <a:ext cx="8661648" cy="4351338"/>
          </a:xfrm>
        </p:spPr>
        <p:txBody>
          <a:bodyPr/>
          <a:lstStyle/>
          <a:p>
            <a:pPr marL="114300" indent="0">
              <a:buNone/>
            </a:pPr>
            <a:r>
              <a:rPr lang="en-GB" sz="2400" dirty="0" smtClean="0"/>
              <a:t>Section 16, </a:t>
            </a:r>
            <a:r>
              <a:rPr lang="en-GB" sz="2400" dirty="0"/>
              <a:t>part </a:t>
            </a:r>
            <a:r>
              <a:rPr lang="en-GB" sz="2400" dirty="0" smtClean="0"/>
              <a:t>16.1: </a:t>
            </a:r>
            <a:r>
              <a:rPr lang="en-US" sz="2400" dirty="0"/>
              <a:t>Adaptation to Climate Change and Mitigation Strategies</a:t>
            </a:r>
          </a:p>
          <a:p>
            <a:pPr marL="0" indent="0">
              <a:buNone/>
            </a:pPr>
            <a:endParaRPr lang="en-GB" sz="1600" dirty="0" smtClean="0"/>
          </a:p>
          <a:p>
            <a:pPr marL="0" indent="0">
              <a:buNone/>
            </a:pPr>
            <a:r>
              <a:rPr lang="en-GB" sz="1600" dirty="0"/>
              <a:t> </a:t>
            </a:r>
            <a:endParaRPr lang="en-GB" sz="1600" dirty="0" smtClean="0"/>
          </a:p>
          <a:p>
            <a:pPr lvl="0"/>
            <a:r>
              <a:rPr lang="en-GB" sz="1600" dirty="0" smtClean="0"/>
              <a:t>Use </a:t>
            </a:r>
            <a:r>
              <a:rPr lang="en-GB" sz="1600" dirty="0"/>
              <a:t>of traditional agricultural heritage practices and knowledge: practices having been used for many years, some of them could be abandoned for some period and restored later </a:t>
            </a:r>
          </a:p>
          <a:p>
            <a:pPr lvl="0"/>
            <a:endParaRPr lang="en-GB" sz="1600" dirty="0" smtClean="0"/>
          </a:p>
          <a:p>
            <a:pPr lvl="0"/>
            <a:r>
              <a:rPr lang="en-GB" sz="1600" dirty="0" smtClean="0"/>
              <a:t>Use </a:t>
            </a:r>
            <a:r>
              <a:rPr lang="en-GB" sz="1600" dirty="0"/>
              <a:t>of traditional crop and animal varieties: crop and livestock varieties having been used for many years, some of them could be abandoned for some period and restored later</a:t>
            </a:r>
          </a:p>
          <a:p>
            <a:pPr lvl="0"/>
            <a:endParaRPr lang="en-GB" sz="1600" dirty="0" smtClean="0"/>
          </a:p>
          <a:p>
            <a:pPr lvl="0"/>
            <a:r>
              <a:rPr lang="en-GB" sz="1600" dirty="0" smtClean="0"/>
              <a:t>Use </a:t>
            </a:r>
            <a:r>
              <a:rPr lang="en-GB" sz="1600" dirty="0"/>
              <a:t>of seeds adapted to local conditions and stresses </a:t>
            </a:r>
          </a:p>
          <a:p>
            <a:pPr lvl="0"/>
            <a:endParaRPr lang="en-GB" sz="1600" dirty="0" smtClean="0"/>
          </a:p>
          <a:p>
            <a:pPr lvl="0"/>
            <a:r>
              <a:rPr lang="en-GB" sz="1600" dirty="0" smtClean="0"/>
              <a:t>Use </a:t>
            </a:r>
            <a:r>
              <a:rPr lang="en-GB" sz="1600" dirty="0"/>
              <a:t>of new practices or technologies: changing practices generally to follow advices in order to go through a more sustainable agriculture</a:t>
            </a:r>
          </a:p>
        </p:txBody>
      </p:sp>
    </p:spTree>
    <p:extLst>
      <p:ext uri="{BB962C8B-B14F-4D97-AF65-F5344CB8AC3E}">
        <p14:creationId xmlns:p14="http://schemas.microsoft.com/office/powerpoint/2010/main" val="300269528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677108"/>
          </a:xfrm>
          <a:prstGeom prst="rect">
            <a:avLst/>
          </a:prstGeom>
        </p:spPr>
        <p:txBody>
          <a:bodyPr wrap="square">
            <a:spAutoFit/>
          </a:bodyPr>
          <a:lstStyle/>
          <a:p>
            <a:pPr lvl="1" algn="ctr"/>
            <a:r>
              <a:rPr lang="en-GB" sz="2000" b="1" dirty="0" smtClean="0"/>
              <a:t>Section 17: </a:t>
            </a:r>
            <a:r>
              <a:rPr lang="en-US" sz="2000" b="1" dirty="0" smtClean="0"/>
              <a:t>Waste Management</a:t>
            </a:r>
            <a:endParaRPr lang="en-GB" sz="2000" b="1" dirty="0"/>
          </a:p>
          <a:p>
            <a:pPr lvl="1"/>
            <a:endParaRPr lang="en-GB" dirty="0"/>
          </a:p>
        </p:txBody>
      </p:sp>
      <p:sp>
        <p:nvSpPr>
          <p:cNvPr id="5" name="Content Placeholder 4"/>
          <p:cNvSpPr>
            <a:spLocks noGrp="1"/>
          </p:cNvSpPr>
          <p:nvPr>
            <p:ph idx="1"/>
          </p:nvPr>
        </p:nvSpPr>
        <p:spPr>
          <a:xfrm>
            <a:off x="323528" y="1340768"/>
            <a:ext cx="8661648" cy="4351338"/>
          </a:xfrm>
        </p:spPr>
        <p:txBody>
          <a:bodyPr/>
          <a:lstStyle/>
          <a:p>
            <a:pPr marL="114300" indent="0">
              <a:buNone/>
            </a:pPr>
            <a:r>
              <a:rPr lang="en-GB" sz="2400" dirty="0" smtClean="0"/>
              <a:t>Section 17, </a:t>
            </a:r>
            <a:r>
              <a:rPr lang="en-GB" sz="2400" dirty="0"/>
              <a:t>part </a:t>
            </a:r>
            <a:r>
              <a:rPr lang="en-GB" sz="2400" dirty="0" smtClean="0"/>
              <a:t>17.1: </a:t>
            </a:r>
            <a:r>
              <a:rPr lang="en-US" sz="2400" dirty="0" smtClean="0"/>
              <a:t>Waste Management</a:t>
            </a:r>
            <a:endParaRPr lang="en-US" sz="2400" dirty="0"/>
          </a:p>
          <a:p>
            <a:pPr marL="0" indent="0">
              <a:buNone/>
            </a:pPr>
            <a:r>
              <a:rPr lang="en-GB" sz="1600" dirty="0"/>
              <a:t>This part collects information on the use of wastewater generated by the holding, treatment of wastewater, types of waste generated by the holding, and storage of hazardous materials on the holding. </a:t>
            </a:r>
          </a:p>
          <a:p>
            <a:pPr marL="0" indent="0">
              <a:buNone/>
            </a:pPr>
            <a:r>
              <a:rPr lang="en-GB" sz="1600" b="1" dirty="0"/>
              <a:t> </a:t>
            </a:r>
            <a:endParaRPr lang="en-GB" sz="1600" dirty="0"/>
          </a:p>
          <a:p>
            <a:pPr marL="0" indent="0">
              <a:buNone/>
            </a:pPr>
            <a:r>
              <a:rPr lang="en-GB" sz="1600" dirty="0" smtClean="0"/>
              <a:t>Q01: </a:t>
            </a:r>
            <a:r>
              <a:rPr lang="en-GB" sz="1600" b="1" dirty="0" smtClean="0"/>
              <a:t>Wastewater management</a:t>
            </a:r>
            <a:r>
              <a:rPr lang="en-GB" sz="1600" dirty="0" smtClean="0"/>
              <a:t> methods </a:t>
            </a:r>
          </a:p>
          <a:p>
            <a:r>
              <a:rPr lang="en-GB" sz="1600" dirty="0" smtClean="0"/>
              <a:t>Discharged </a:t>
            </a:r>
            <a:r>
              <a:rPr lang="en-GB" sz="1600" dirty="0"/>
              <a:t>to a constructed retention or holding pond</a:t>
            </a:r>
          </a:p>
          <a:p>
            <a:r>
              <a:rPr lang="en-GB" sz="1600" dirty="0"/>
              <a:t>Discharged to a septic or sewer system: septic tanks are private solutions and sewers are shared solutions, communal or not.</a:t>
            </a:r>
          </a:p>
          <a:p>
            <a:r>
              <a:rPr lang="en-GB" sz="1600" dirty="0"/>
              <a:t>Discharged into a vegetative filter strip or constructed wetland: buffers and filter strips are areas of permanent vegetation located within and between agricultural fields and the water courses to which they drain. </a:t>
            </a:r>
            <a:endParaRPr lang="en-GB" sz="1600" dirty="0" smtClean="0"/>
          </a:p>
          <a:p>
            <a:pPr lvl="1"/>
            <a:r>
              <a:rPr lang="en-GB" sz="1400" dirty="0" smtClean="0"/>
              <a:t>These </a:t>
            </a:r>
            <a:r>
              <a:rPr lang="en-GB" sz="1400" dirty="0"/>
              <a:t>buffers are intended to intercept and slow runoff thereby providing water quality benefits. </a:t>
            </a:r>
            <a:endParaRPr lang="en-GB" sz="1400" dirty="0" smtClean="0"/>
          </a:p>
          <a:p>
            <a:pPr lvl="1"/>
            <a:r>
              <a:rPr lang="en-GB" sz="1400" dirty="0" smtClean="0"/>
              <a:t>In </a:t>
            </a:r>
            <a:r>
              <a:rPr lang="en-GB" sz="1400" dirty="0"/>
              <a:t>many settings they are intended to intercept shallow groundwater moving through the root zone below the buffer. </a:t>
            </a:r>
            <a:endParaRPr lang="en-GB" sz="1400" dirty="0" smtClean="0"/>
          </a:p>
          <a:p>
            <a:pPr lvl="1"/>
            <a:r>
              <a:rPr lang="en-GB" sz="1600" dirty="0" smtClean="0"/>
              <a:t>A </a:t>
            </a:r>
            <a:r>
              <a:rPr lang="en-GB" sz="1600" dirty="0"/>
              <a:t>constructed wetland is an artificial </a:t>
            </a:r>
            <a:r>
              <a:rPr lang="en-GB" sz="1600" dirty="0">
                <a:hlinkClick r:id="rId3" tooltip="Wetland"/>
              </a:rPr>
              <a:t>wetland</a:t>
            </a:r>
            <a:r>
              <a:rPr lang="en-GB" sz="1600" dirty="0"/>
              <a:t> created for the purpose of treating municipal or industrial </a:t>
            </a:r>
            <a:r>
              <a:rPr lang="en-GB" sz="1600" dirty="0">
                <a:hlinkClick r:id="rId4" tooltip="Wastewater"/>
              </a:rPr>
              <a:t>wastewater</a:t>
            </a:r>
            <a:r>
              <a:rPr lang="en-GB" sz="1600" dirty="0"/>
              <a:t>, </a:t>
            </a:r>
            <a:r>
              <a:rPr lang="en-GB" sz="1600" dirty="0">
                <a:hlinkClick r:id="rId5" tooltip="Greywater"/>
              </a:rPr>
              <a:t>grey water</a:t>
            </a:r>
            <a:r>
              <a:rPr lang="en-GB" sz="1600" dirty="0"/>
              <a:t> or </a:t>
            </a:r>
            <a:r>
              <a:rPr lang="en-GB" sz="1600" dirty="0">
                <a:hlinkClick r:id="rId6" tooltip="Stormwater"/>
              </a:rPr>
              <a:t>storm water</a:t>
            </a:r>
            <a:r>
              <a:rPr lang="en-GB" sz="1600" dirty="0"/>
              <a:t> runoff.</a:t>
            </a:r>
          </a:p>
          <a:p>
            <a:pPr marL="0" indent="0">
              <a:buNone/>
            </a:pPr>
            <a:r>
              <a:rPr lang="en-GB" sz="1600" dirty="0"/>
              <a:t> </a:t>
            </a:r>
          </a:p>
          <a:p>
            <a:pPr marL="0" indent="0">
              <a:buNone/>
            </a:pPr>
            <a:r>
              <a:rPr lang="en-GB" sz="1600" dirty="0"/>
              <a:t> </a:t>
            </a:r>
          </a:p>
        </p:txBody>
      </p:sp>
    </p:spTree>
    <p:extLst>
      <p:ext uri="{BB962C8B-B14F-4D97-AF65-F5344CB8AC3E}">
        <p14:creationId xmlns:p14="http://schemas.microsoft.com/office/powerpoint/2010/main" val="1743680437"/>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677108"/>
          </a:xfrm>
          <a:prstGeom prst="rect">
            <a:avLst/>
          </a:prstGeom>
        </p:spPr>
        <p:txBody>
          <a:bodyPr wrap="square">
            <a:spAutoFit/>
          </a:bodyPr>
          <a:lstStyle/>
          <a:p>
            <a:pPr lvl="1" algn="ctr"/>
            <a:r>
              <a:rPr lang="en-GB" sz="2000" b="1" dirty="0" smtClean="0"/>
              <a:t>Section 17: </a:t>
            </a:r>
            <a:r>
              <a:rPr lang="en-US" sz="2000" b="1" dirty="0" smtClean="0"/>
              <a:t>Waste Management</a:t>
            </a:r>
            <a:endParaRPr lang="en-GB" sz="2000" b="1" dirty="0"/>
          </a:p>
          <a:p>
            <a:pPr lvl="1"/>
            <a:endParaRPr lang="en-GB" dirty="0"/>
          </a:p>
        </p:txBody>
      </p:sp>
      <p:sp>
        <p:nvSpPr>
          <p:cNvPr id="5" name="Content Placeholder 4"/>
          <p:cNvSpPr>
            <a:spLocks noGrp="1"/>
          </p:cNvSpPr>
          <p:nvPr>
            <p:ph idx="1"/>
          </p:nvPr>
        </p:nvSpPr>
        <p:spPr>
          <a:xfrm>
            <a:off x="323528" y="1340768"/>
            <a:ext cx="8661648" cy="4351338"/>
          </a:xfrm>
        </p:spPr>
        <p:txBody>
          <a:bodyPr/>
          <a:lstStyle/>
          <a:p>
            <a:pPr marL="114300" indent="0">
              <a:buNone/>
            </a:pPr>
            <a:r>
              <a:rPr lang="en-GB" sz="2400" dirty="0" smtClean="0"/>
              <a:t>Section 17, </a:t>
            </a:r>
            <a:r>
              <a:rPr lang="en-GB" sz="2400" dirty="0"/>
              <a:t>part </a:t>
            </a:r>
            <a:r>
              <a:rPr lang="en-GB" sz="2400" dirty="0" smtClean="0"/>
              <a:t>17.1: </a:t>
            </a:r>
            <a:r>
              <a:rPr lang="en-US" sz="2400" dirty="0" smtClean="0"/>
              <a:t>Waste Management</a:t>
            </a:r>
            <a:endParaRPr lang="en-US" sz="2400" dirty="0"/>
          </a:p>
          <a:p>
            <a:pPr marL="0" indent="0">
              <a:buNone/>
            </a:pPr>
            <a:r>
              <a:rPr lang="en-GB" sz="1600" b="1" dirty="0"/>
              <a:t> </a:t>
            </a:r>
            <a:r>
              <a:rPr lang="en-GB" sz="1600" dirty="0" smtClean="0"/>
              <a:t>Q01: </a:t>
            </a:r>
            <a:r>
              <a:rPr lang="en-GB" sz="1600" b="1" dirty="0" smtClean="0"/>
              <a:t>Wastewater management</a:t>
            </a:r>
            <a:r>
              <a:rPr lang="en-GB" sz="1600" dirty="0" smtClean="0"/>
              <a:t> methods </a:t>
            </a:r>
          </a:p>
          <a:p>
            <a:pPr lvl="1"/>
            <a:r>
              <a:rPr lang="en-GB" sz="1600" dirty="0"/>
              <a:t>Applied to agricultural land  as fertiliser</a:t>
            </a:r>
            <a:endParaRPr lang="en-US" sz="1600" dirty="0"/>
          </a:p>
          <a:p>
            <a:pPr lvl="1"/>
            <a:r>
              <a:rPr lang="en-GB" sz="1600" dirty="0"/>
              <a:t>Included in the liquid manure system</a:t>
            </a:r>
            <a:endParaRPr lang="en-US" sz="1600" dirty="0"/>
          </a:p>
          <a:p>
            <a:pPr lvl="1"/>
            <a:r>
              <a:rPr lang="en-GB" sz="1600" dirty="0"/>
              <a:t>Not managed, removed through natural drainage</a:t>
            </a:r>
            <a:endParaRPr lang="en-US" sz="1600" dirty="0"/>
          </a:p>
          <a:p>
            <a:pPr lvl="1"/>
            <a:r>
              <a:rPr lang="en-GB" sz="1600" dirty="0"/>
              <a:t>Other: to be specified</a:t>
            </a:r>
            <a:endParaRPr lang="en-US" sz="1600" dirty="0"/>
          </a:p>
          <a:p>
            <a:pPr marL="0" indent="0">
              <a:buNone/>
            </a:pPr>
            <a:r>
              <a:rPr lang="en-GB" sz="1600" dirty="0"/>
              <a:t> </a:t>
            </a:r>
          </a:p>
          <a:p>
            <a:pPr marL="0" indent="0">
              <a:buNone/>
            </a:pPr>
            <a:r>
              <a:rPr lang="en-GB" sz="1600" dirty="0" smtClean="0"/>
              <a:t>Q03</a:t>
            </a:r>
            <a:r>
              <a:rPr lang="en-GB" sz="1600" dirty="0"/>
              <a:t>: The waste generated by the holding is grouped into </a:t>
            </a:r>
            <a:r>
              <a:rPr lang="en-GB" sz="1600" dirty="0" smtClean="0"/>
              <a:t>17 </a:t>
            </a:r>
            <a:r>
              <a:rPr lang="en-GB" sz="1600" dirty="0"/>
              <a:t>categories. </a:t>
            </a:r>
            <a:endParaRPr lang="en-GB" sz="1600" dirty="0" smtClean="0"/>
          </a:p>
          <a:p>
            <a:pPr marL="0" indent="0">
              <a:buNone/>
            </a:pPr>
            <a:endParaRPr lang="en-GB" sz="1600" dirty="0" smtClean="0"/>
          </a:p>
          <a:p>
            <a:pPr marL="0" indent="0">
              <a:buNone/>
            </a:pPr>
            <a:r>
              <a:rPr lang="en-GB" sz="1600" dirty="0" smtClean="0"/>
              <a:t>Q04: </a:t>
            </a:r>
            <a:r>
              <a:rPr lang="en-GB" sz="1600" dirty="0"/>
              <a:t>The main type of Waste treatment is asked for each kind of waste generated by the holding. </a:t>
            </a:r>
          </a:p>
          <a:p>
            <a:pPr marL="0" indent="0">
              <a:buNone/>
            </a:pPr>
            <a:r>
              <a:rPr lang="en-GB" sz="1600" dirty="0" smtClean="0"/>
              <a:t>The 2 main groups of treatment are: </a:t>
            </a:r>
            <a:endParaRPr lang="en-US" sz="1600" dirty="0" smtClean="0"/>
          </a:p>
          <a:p>
            <a:r>
              <a:rPr lang="en-GB" sz="1600" dirty="0" smtClean="0"/>
              <a:t>waste taken away from the holding by a professional, </a:t>
            </a:r>
            <a:endParaRPr lang="en-US" sz="1600" dirty="0" smtClean="0"/>
          </a:p>
          <a:p>
            <a:r>
              <a:rPr lang="en-GB" sz="1600" dirty="0" smtClean="0"/>
              <a:t>waste </a:t>
            </a:r>
            <a:r>
              <a:rPr lang="en-GB" sz="1600" dirty="0"/>
              <a:t>kept on the holding. </a:t>
            </a:r>
            <a:endParaRPr lang="en-US" sz="1600" dirty="0"/>
          </a:p>
          <a:p>
            <a:pPr lvl="1"/>
            <a:r>
              <a:rPr lang="en-GB" sz="1600" dirty="0" smtClean="0"/>
              <a:t>Treated </a:t>
            </a:r>
            <a:r>
              <a:rPr lang="en-GB" sz="1600" dirty="0"/>
              <a:t>by burning</a:t>
            </a:r>
            <a:endParaRPr lang="en-US" sz="1600" dirty="0"/>
          </a:p>
          <a:p>
            <a:pPr lvl="1"/>
            <a:r>
              <a:rPr lang="en-GB" sz="1600" dirty="0"/>
              <a:t>Treated by burying</a:t>
            </a:r>
            <a:endParaRPr lang="en-US" sz="1600" dirty="0"/>
          </a:p>
          <a:p>
            <a:pPr lvl="1"/>
            <a:r>
              <a:rPr lang="en-GB" sz="1600" dirty="0"/>
              <a:t>Other treatment</a:t>
            </a:r>
            <a:endParaRPr lang="en-US" sz="1600" dirty="0"/>
          </a:p>
          <a:p>
            <a:pPr lvl="1"/>
            <a:r>
              <a:rPr lang="en-GB" sz="1600" dirty="0"/>
              <a:t>No treatment applied</a:t>
            </a:r>
            <a:endParaRPr lang="en-US" sz="1600" dirty="0"/>
          </a:p>
          <a:p>
            <a:pPr marL="0" indent="0">
              <a:buNone/>
            </a:pPr>
            <a:endParaRPr lang="en-GB" sz="1600" dirty="0"/>
          </a:p>
        </p:txBody>
      </p:sp>
    </p:spTree>
    <p:extLst>
      <p:ext uri="{BB962C8B-B14F-4D97-AF65-F5344CB8AC3E}">
        <p14:creationId xmlns:p14="http://schemas.microsoft.com/office/powerpoint/2010/main" val="378504804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18: </a:t>
            </a:r>
            <a:r>
              <a:rPr lang="en-GB" sz="2400" b="1" dirty="0"/>
              <a:t>Households of the holders and co-holders</a:t>
            </a:r>
          </a:p>
          <a:p>
            <a:pPr marL="0" indent="0">
              <a:buNone/>
            </a:pPr>
            <a:r>
              <a:rPr lang="en-GB" sz="1600" dirty="0"/>
              <a:t>This part of the questionnaire is relevant only for holdings where the holder is a civil/natural person or a group of civil/natural persons </a:t>
            </a:r>
            <a:endParaRPr lang="en-GB" sz="1600" dirty="0" smtClean="0"/>
          </a:p>
          <a:p>
            <a:r>
              <a:rPr lang="en-GB" sz="1600" dirty="0" smtClean="0"/>
              <a:t>It </a:t>
            </a:r>
            <a:r>
              <a:rPr lang="en-GB" sz="1600" dirty="0"/>
              <a:t>collects the main socio-demographic information about the members of the household(s</a:t>
            </a:r>
            <a:r>
              <a:rPr lang="en-GB" sz="1600" dirty="0" smtClean="0"/>
              <a:t>).</a:t>
            </a:r>
          </a:p>
          <a:p>
            <a:r>
              <a:rPr lang="en-GB" sz="1600" dirty="0" smtClean="0"/>
              <a:t> </a:t>
            </a:r>
            <a:r>
              <a:rPr lang="en-GB" sz="1600" dirty="0"/>
              <a:t>Information is asked about all members of the </a:t>
            </a:r>
            <a:r>
              <a:rPr lang="en-GB" sz="1600" b="1" dirty="0"/>
              <a:t>household(s)</a:t>
            </a:r>
            <a:r>
              <a:rPr lang="en-GB" sz="1600" dirty="0"/>
              <a:t> </a:t>
            </a:r>
            <a:r>
              <a:rPr lang="en-GB" sz="1600" dirty="0" smtClean="0"/>
              <a:t>even </a:t>
            </a:r>
            <a:r>
              <a:rPr lang="en-GB" sz="1600" dirty="0"/>
              <a:t>if they are not participating in the holding activities.</a:t>
            </a:r>
          </a:p>
          <a:p>
            <a:pPr marL="0" indent="0">
              <a:buNone/>
            </a:pPr>
            <a:r>
              <a:rPr lang="en-GB" sz="1600" dirty="0" smtClean="0"/>
              <a:t>The </a:t>
            </a:r>
            <a:r>
              <a:rPr lang="en-GB" sz="1600" dirty="0"/>
              <a:t>household member is identified by two variables:</a:t>
            </a:r>
          </a:p>
          <a:p>
            <a:r>
              <a:rPr lang="en-GB" sz="1600" dirty="0" smtClean="0"/>
              <a:t>Household </a:t>
            </a:r>
            <a:r>
              <a:rPr lang="en-GB" sz="1600" dirty="0"/>
              <a:t>Number </a:t>
            </a:r>
            <a:r>
              <a:rPr lang="en-GB" sz="1600" dirty="0" smtClean="0"/>
              <a:t>:</a:t>
            </a:r>
          </a:p>
          <a:p>
            <a:pPr lvl="1"/>
            <a:r>
              <a:rPr lang="en-GB" sz="1400" dirty="0" smtClean="0"/>
              <a:t>it </a:t>
            </a:r>
            <a:r>
              <a:rPr lang="en-GB" sz="1400" dirty="0"/>
              <a:t>is equal to "1" when the holder is a civil person;  </a:t>
            </a:r>
            <a:endParaRPr lang="en-GB" sz="1400" dirty="0" smtClean="0"/>
          </a:p>
          <a:p>
            <a:pPr lvl="1"/>
            <a:r>
              <a:rPr lang="en-GB" sz="1400" dirty="0" smtClean="0"/>
              <a:t>when </a:t>
            </a:r>
            <a:r>
              <a:rPr lang="en-GB" sz="1400" dirty="0"/>
              <a:t>the holder is a group of civil persons (co-holders from different households) the household of each co-holder is numbered starting form 1 and ending with N (number of co-holders from different households). </a:t>
            </a:r>
            <a:endParaRPr lang="en-GB" sz="1400" dirty="0" smtClean="0"/>
          </a:p>
          <a:p>
            <a:r>
              <a:rPr lang="en-GB" sz="1600" dirty="0" smtClean="0"/>
              <a:t>Number </a:t>
            </a:r>
            <a:r>
              <a:rPr lang="en-GB" sz="1600" dirty="0"/>
              <a:t>of the member in the household; </a:t>
            </a:r>
            <a:endParaRPr lang="en-GB" sz="1600" dirty="0" smtClean="0"/>
          </a:p>
          <a:p>
            <a:pPr lvl="1"/>
            <a:r>
              <a:rPr lang="en-GB" sz="1400" dirty="0" smtClean="0"/>
              <a:t>"</a:t>
            </a:r>
            <a:r>
              <a:rPr lang="en-GB" sz="1400" dirty="0"/>
              <a:t>01" is the household head, or the person considered as the household head. </a:t>
            </a:r>
            <a:endParaRPr lang="en-GB" sz="1400" dirty="0" smtClean="0"/>
          </a:p>
          <a:p>
            <a:pPr lvl="1"/>
            <a:r>
              <a:rPr lang="en-GB" sz="1400" dirty="0" smtClean="0"/>
              <a:t>The </a:t>
            </a:r>
            <a:r>
              <a:rPr lang="en-GB" sz="1400" dirty="0"/>
              <a:t>household head can also be the holder or one of the co-holder but it is not a rule, the holder or co-holder can be another person in the household.</a:t>
            </a:r>
          </a:p>
          <a:p>
            <a:pPr marL="0" indent="0">
              <a:buNone/>
            </a:pPr>
            <a:r>
              <a:rPr lang="en-GB" sz="1600" u="sng" dirty="0" smtClean="0"/>
              <a:t>Q04d </a:t>
            </a:r>
            <a:r>
              <a:rPr lang="en-GB" sz="1600" dirty="0"/>
              <a:t>"What is the household number of the person who answers for the current person" is relevant only in case of a group of civil/natural persons from different households.</a:t>
            </a:r>
          </a:p>
          <a:p>
            <a:pPr marL="0" indent="0">
              <a:buNone/>
            </a:pPr>
            <a:endParaRPr lang="en-GB" sz="1600" dirty="0"/>
          </a:p>
        </p:txBody>
      </p:sp>
    </p:spTree>
    <p:extLst>
      <p:ext uri="{BB962C8B-B14F-4D97-AF65-F5344CB8AC3E}">
        <p14:creationId xmlns:p14="http://schemas.microsoft.com/office/powerpoint/2010/main" val="19890820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18: </a:t>
            </a:r>
            <a:r>
              <a:rPr lang="en-GB" sz="2400" b="1" dirty="0"/>
              <a:t>Households of the holders and co-holders</a:t>
            </a:r>
          </a:p>
          <a:p>
            <a:pPr marL="0" indent="0">
              <a:buNone/>
            </a:pPr>
            <a:endParaRPr lang="en-US" sz="1600" b="1" dirty="0" smtClean="0"/>
          </a:p>
          <a:p>
            <a:pPr marL="0" indent="0">
              <a:buNone/>
            </a:pPr>
            <a:r>
              <a:rPr lang="en-US" sz="1600" b="1" dirty="0" smtClean="0"/>
              <a:t>Q04b</a:t>
            </a:r>
            <a:r>
              <a:rPr lang="en-US" sz="1600" b="1" dirty="0"/>
              <a:t>. What is the relationship of [NAME] to the head of the household?</a:t>
            </a:r>
            <a:endParaRPr lang="en-GB" sz="1600" dirty="0"/>
          </a:p>
          <a:p>
            <a:r>
              <a:rPr lang="en-GB" sz="1600" dirty="0"/>
              <a:t>Enter the name of the head of household on the first line of the household roster and write in the relationship column code 1 that refers to </a:t>
            </a:r>
            <a:r>
              <a:rPr lang="en-GB" sz="1600" b="1" i="1" dirty="0"/>
              <a:t>“Head”</a:t>
            </a:r>
            <a:r>
              <a:rPr lang="en-GB" sz="1600" b="1" dirty="0"/>
              <a:t>. </a:t>
            </a:r>
            <a:r>
              <a:rPr lang="en-GB" sz="1600" dirty="0"/>
              <a:t>Then relate all other relationships to this person.  </a:t>
            </a:r>
          </a:p>
          <a:p>
            <a:r>
              <a:rPr lang="en-GB" sz="1600" dirty="0"/>
              <a:t> </a:t>
            </a:r>
          </a:p>
          <a:p>
            <a:pPr lvl="1"/>
            <a:r>
              <a:rPr lang="en-GB" sz="1400" dirty="0"/>
              <a:t>Make sure that the blood relationships specified are true biological relationships.  A son must mean the head's own true son and not his brother's son, etc.  </a:t>
            </a:r>
          </a:p>
          <a:p>
            <a:pPr lvl="1"/>
            <a:r>
              <a:rPr lang="en-GB" sz="1400" dirty="0" smtClean="0"/>
              <a:t>Record </a:t>
            </a:r>
            <a:r>
              <a:rPr lang="en-GB" sz="1400" dirty="0"/>
              <a:t>how the person listed is related to the head of the household. </a:t>
            </a:r>
            <a:r>
              <a:rPr lang="en-GB" sz="1400" b="1" dirty="0" smtClean="0"/>
              <a:t>If </a:t>
            </a:r>
            <a:r>
              <a:rPr lang="en-GB" sz="1400" b="1" dirty="0"/>
              <a:t>the respondent is not the head of the household, make sure that you record the relationship of each person to the household head, </a:t>
            </a:r>
            <a:r>
              <a:rPr lang="en-GB" sz="1400" b="1" u="sng" dirty="0"/>
              <a:t>not</a:t>
            </a:r>
            <a:r>
              <a:rPr lang="en-GB" sz="1400" b="1" dirty="0"/>
              <a:t> the relationship to the respondent. </a:t>
            </a:r>
            <a:endParaRPr lang="en-GB" sz="1400" dirty="0"/>
          </a:p>
        </p:txBody>
      </p:sp>
    </p:spTree>
    <p:extLst>
      <p:ext uri="{BB962C8B-B14F-4D97-AF65-F5344CB8AC3E}">
        <p14:creationId xmlns:p14="http://schemas.microsoft.com/office/powerpoint/2010/main" val="2182709589"/>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18: </a:t>
            </a:r>
            <a:r>
              <a:rPr lang="en-GB" sz="2400" b="1" dirty="0"/>
              <a:t>Households of the holders and co-holders</a:t>
            </a:r>
          </a:p>
          <a:p>
            <a:pPr marL="0" indent="0">
              <a:buNone/>
            </a:pPr>
            <a:r>
              <a:rPr lang="en-US" sz="1600" b="1" dirty="0"/>
              <a:t>Q04f. How old was [NAME] on his/her last birthday</a:t>
            </a:r>
            <a:endParaRPr lang="en-GB" sz="1600" dirty="0"/>
          </a:p>
          <a:p>
            <a:r>
              <a:rPr lang="en-GB" sz="1600" dirty="0"/>
              <a:t>This is the time interval between birth date and the enumeration date expressed in complete years. </a:t>
            </a:r>
            <a:endParaRPr lang="en-GB" sz="1600" dirty="0" smtClean="0"/>
          </a:p>
          <a:p>
            <a:pPr lvl="1"/>
            <a:r>
              <a:rPr lang="en-GB" sz="1200" dirty="0" smtClean="0"/>
              <a:t>A </a:t>
            </a:r>
            <a:r>
              <a:rPr lang="en-GB" sz="1200" dirty="0"/>
              <a:t>person who, for example, is 25 years and 11 months is recorded as 25, while an infant under one year of age is recorded as </a:t>
            </a:r>
            <a:r>
              <a:rPr lang="en-GB" sz="1200" dirty="0" smtClean="0"/>
              <a:t>00</a:t>
            </a:r>
          </a:p>
          <a:p>
            <a:pPr marL="0" indent="0">
              <a:buNone/>
            </a:pPr>
            <a:r>
              <a:rPr lang="en-US" sz="1600" b="1" dirty="0"/>
              <a:t>Q04g. What is [NAME]'s marital status?</a:t>
            </a:r>
            <a:endParaRPr lang="en-GB" sz="1600" dirty="0"/>
          </a:p>
          <a:p>
            <a:r>
              <a:rPr lang="en-GB" sz="1600" dirty="0"/>
              <a:t>This question is to be asked of persons who are </a:t>
            </a:r>
            <a:r>
              <a:rPr lang="en-GB" sz="1600" u="sng" dirty="0"/>
              <a:t>12 years or older</a:t>
            </a:r>
            <a:r>
              <a:rPr lang="en-GB" sz="1600" dirty="0"/>
              <a:t>. </a:t>
            </a:r>
            <a:endParaRPr lang="en-GB" sz="1600" dirty="0" smtClean="0"/>
          </a:p>
          <a:p>
            <a:pPr lvl="1"/>
            <a:r>
              <a:rPr lang="en-GB" sz="1200" dirty="0" smtClean="0"/>
              <a:t>The </a:t>
            </a:r>
            <a:r>
              <a:rPr lang="en-GB" sz="1200" dirty="0"/>
              <a:t>answer that is given must refer to the respondent’s marital status as </a:t>
            </a:r>
            <a:r>
              <a:rPr lang="en-GB" sz="1200" b="1" dirty="0"/>
              <a:t>at the time of conducting the interview</a:t>
            </a:r>
            <a:r>
              <a:rPr lang="en-GB" sz="1200" dirty="0"/>
              <a:t>. </a:t>
            </a:r>
          </a:p>
          <a:p>
            <a:r>
              <a:rPr lang="en-GB" sz="1600" b="1" i="1" dirty="0" smtClean="0"/>
              <a:t>Married</a:t>
            </a:r>
            <a:r>
              <a:rPr lang="en-GB" sz="1600" dirty="0" smtClean="0"/>
              <a:t> </a:t>
            </a:r>
            <a:r>
              <a:rPr lang="en-GB" sz="1600" dirty="0"/>
              <a:t>- This refers to marriage partners whether they were staying in the same house or not.  “Married” includes persons in all types of marriages e.g. Ordinance (court, church), Customary and Islamic. Occasionally, you may come across a respondent who has been divorced or widowed before his or her present marriage.  You must treat such a person as married.</a:t>
            </a:r>
          </a:p>
          <a:p>
            <a:r>
              <a:rPr lang="en-GB" sz="1600" dirty="0"/>
              <a:t> </a:t>
            </a:r>
          </a:p>
        </p:txBody>
      </p:sp>
    </p:spTree>
    <p:extLst>
      <p:ext uri="{BB962C8B-B14F-4D97-AF65-F5344CB8AC3E}">
        <p14:creationId xmlns:p14="http://schemas.microsoft.com/office/powerpoint/2010/main" val="2057402729"/>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18: </a:t>
            </a:r>
            <a:r>
              <a:rPr lang="en-GB" sz="2400" b="1" dirty="0"/>
              <a:t>Households of the holders and co-holders</a:t>
            </a:r>
          </a:p>
          <a:p>
            <a:r>
              <a:rPr lang="en-GB" sz="1600" b="1" i="1" dirty="0" smtClean="0"/>
              <a:t>Consensual </a:t>
            </a:r>
            <a:r>
              <a:rPr lang="en-GB" sz="1600" b="1" i="1" dirty="0"/>
              <a:t>union/Living together</a:t>
            </a:r>
            <a:r>
              <a:rPr lang="en-GB" sz="1600" dirty="0"/>
              <a:t> – It is a relationship contracted by two adults who are living together without civil or traditional recognition.</a:t>
            </a:r>
          </a:p>
          <a:p>
            <a:endParaRPr lang="en-GB" sz="1600" b="1" i="1" dirty="0" smtClean="0"/>
          </a:p>
          <a:p>
            <a:r>
              <a:rPr lang="en-GB" sz="1600" b="1" i="1" dirty="0" smtClean="0"/>
              <a:t>Separated</a:t>
            </a:r>
            <a:r>
              <a:rPr lang="en-GB" sz="1600" dirty="0" smtClean="0"/>
              <a:t> </a:t>
            </a:r>
            <a:r>
              <a:rPr lang="en-GB" sz="1600" dirty="0"/>
              <a:t>– It refers to all persons who because of a dispute or other reasons are no longer staying as "married partners" but whose marriage has </a:t>
            </a:r>
            <a:r>
              <a:rPr lang="en-GB" sz="1600" u="sng" dirty="0"/>
              <a:t>not been declared customarily or legally dissolved</a:t>
            </a:r>
            <a:r>
              <a:rPr lang="en-GB" sz="1600" dirty="0"/>
              <a:t>.  </a:t>
            </a:r>
            <a:endParaRPr lang="en-GB" sz="1600" dirty="0" smtClean="0"/>
          </a:p>
          <a:p>
            <a:pPr lvl="1"/>
            <a:r>
              <a:rPr lang="en-GB" sz="1200" dirty="0" smtClean="0"/>
              <a:t>Note </a:t>
            </a:r>
            <a:r>
              <a:rPr lang="en-GB" sz="1200" dirty="0"/>
              <a:t>that the fact that the two married partners are not staying in the same house does not necessarily mean that the two are separated.  Normally, a "Separated" person has his/her case before the "elders of one of the families" or before a law court.  A separation need not lead to a divorce.</a:t>
            </a:r>
          </a:p>
          <a:p>
            <a:endParaRPr lang="en-GB" sz="1600" b="1" i="1" dirty="0" smtClean="0"/>
          </a:p>
          <a:p>
            <a:r>
              <a:rPr lang="en-GB" sz="1600" b="1" i="1" dirty="0" smtClean="0"/>
              <a:t>Divorced</a:t>
            </a:r>
            <a:r>
              <a:rPr lang="en-GB" sz="1600" dirty="0" smtClean="0"/>
              <a:t> </a:t>
            </a:r>
            <a:r>
              <a:rPr lang="en-GB" sz="1600" dirty="0"/>
              <a:t>– It refers to persons who at the reference time have had their marriage formally annulled - either in court or by custom and have not remarried.</a:t>
            </a:r>
          </a:p>
          <a:p>
            <a:pPr marL="0" indent="0">
              <a:buNone/>
            </a:pPr>
            <a:endParaRPr lang="en-GB" sz="1600" dirty="0" smtClean="0"/>
          </a:p>
          <a:p>
            <a:r>
              <a:rPr lang="en-GB" sz="1600" dirty="0"/>
              <a:t> </a:t>
            </a:r>
            <a:r>
              <a:rPr lang="en-GB" sz="1600" b="1" i="1" dirty="0" smtClean="0"/>
              <a:t>Widowed</a:t>
            </a:r>
            <a:r>
              <a:rPr lang="en-GB" sz="1600" b="1" dirty="0" smtClean="0"/>
              <a:t> </a:t>
            </a:r>
            <a:r>
              <a:rPr lang="en-GB" sz="1600" b="1" dirty="0"/>
              <a:t>–</a:t>
            </a:r>
            <a:r>
              <a:rPr lang="en-GB" sz="1600" dirty="0"/>
              <a:t> These are persons who at the reference time had lost their marriage partners through death and had not remarried.</a:t>
            </a:r>
          </a:p>
          <a:p>
            <a:pPr marL="0" indent="0">
              <a:buNone/>
            </a:pPr>
            <a:r>
              <a:rPr lang="en-GB" sz="1600" dirty="0"/>
              <a:t> </a:t>
            </a:r>
            <a:endParaRPr lang="en-GB" sz="1600" dirty="0" smtClean="0"/>
          </a:p>
          <a:p>
            <a:r>
              <a:rPr lang="en-GB" sz="1600" b="1" i="1" dirty="0" smtClean="0"/>
              <a:t>Never </a:t>
            </a:r>
            <a:r>
              <a:rPr lang="en-GB" sz="1600" b="1" i="1" dirty="0"/>
              <a:t>Married</a:t>
            </a:r>
            <a:r>
              <a:rPr lang="en-GB" sz="1600" b="1" u="sng" dirty="0"/>
              <a:t> </a:t>
            </a:r>
            <a:r>
              <a:rPr lang="en-GB" sz="1600" dirty="0"/>
              <a:t>– This refers to persons who have never been married.</a:t>
            </a:r>
          </a:p>
          <a:p>
            <a:endParaRPr lang="en-GB" sz="1600" dirty="0"/>
          </a:p>
        </p:txBody>
      </p:sp>
    </p:spTree>
    <p:extLst>
      <p:ext uri="{BB962C8B-B14F-4D97-AF65-F5344CB8AC3E}">
        <p14:creationId xmlns:p14="http://schemas.microsoft.com/office/powerpoint/2010/main" val="2572036770"/>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18: </a:t>
            </a:r>
            <a:r>
              <a:rPr lang="en-GB" sz="2400" b="1" dirty="0"/>
              <a:t>Households of the holders and co-holders</a:t>
            </a:r>
          </a:p>
          <a:p>
            <a:pPr marL="0" indent="0">
              <a:buNone/>
            </a:pPr>
            <a:endParaRPr lang="en-US" sz="1600" b="1" dirty="0" smtClean="0"/>
          </a:p>
          <a:p>
            <a:pPr marL="0" indent="0">
              <a:buNone/>
            </a:pPr>
            <a:r>
              <a:rPr lang="en-US" sz="1600" b="1" dirty="0" smtClean="0"/>
              <a:t>Q04h</a:t>
            </a:r>
            <a:r>
              <a:rPr lang="en-US" sz="1600" b="1" dirty="0"/>
              <a:t>. What is [NAME]'s highest level of education attained?</a:t>
            </a:r>
            <a:endParaRPr lang="en-GB" sz="1600" dirty="0"/>
          </a:p>
          <a:p>
            <a:r>
              <a:rPr lang="en-GB" sz="1600" dirty="0"/>
              <a:t>This question seeks to elicit information on the highest level of </a:t>
            </a:r>
            <a:r>
              <a:rPr lang="en-GB" sz="1600" b="1" dirty="0"/>
              <a:t>formal school</a:t>
            </a:r>
            <a:r>
              <a:rPr lang="en-GB" sz="1600" dirty="0"/>
              <a:t> respondent attended or is attending. </a:t>
            </a:r>
            <a:endParaRPr lang="en-GB" sz="1600" dirty="0" smtClean="0"/>
          </a:p>
          <a:p>
            <a:pPr lvl="1"/>
            <a:r>
              <a:rPr lang="en-GB" sz="1600" dirty="0"/>
              <a:t>This question is asked for members of age three or more </a:t>
            </a:r>
          </a:p>
          <a:p>
            <a:pPr lvl="1"/>
            <a:r>
              <a:rPr lang="en-GB" sz="1600" dirty="0"/>
              <a:t>Note that the interest here is to find the highest level of formal school respondent ever attended or attending and NOT completed.  </a:t>
            </a:r>
          </a:p>
          <a:p>
            <a:pPr lvl="1"/>
            <a:r>
              <a:rPr lang="en-GB" sz="1600" dirty="0"/>
              <a:t>If a respondent dropped out of school at a level it means he/she has attended that level.  </a:t>
            </a:r>
          </a:p>
          <a:p>
            <a:pPr lvl="1"/>
            <a:r>
              <a:rPr lang="en-GB" sz="1600" dirty="0"/>
              <a:t>Also note that first degree includes undergraduates who are still in the Universities and Polytechnics and those who attended university but dropped out before completing the bachelor degree in addition to those who have completed their bachelor degree. </a:t>
            </a:r>
          </a:p>
          <a:p>
            <a:pPr lvl="1"/>
            <a:r>
              <a:rPr lang="en-GB" sz="1600" dirty="0" smtClean="0"/>
              <a:t>Similarly</a:t>
            </a:r>
            <a:r>
              <a:rPr lang="en-GB" sz="1600" dirty="0"/>
              <a:t>, the Post Graduate category includes </a:t>
            </a:r>
            <a:r>
              <a:rPr lang="en-GB" sz="1600" b="1" dirty="0"/>
              <a:t>those who have completed post graduate diploma, masters’ degree and PhD</a:t>
            </a:r>
            <a:r>
              <a:rPr lang="en-GB" sz="1600" dirty="0"/>
              <a:t>.  </a:t>
            </a:r>
            <a:endParaRPr lang="en-GB" sz="1600" dirty="0" smtClean="0"/>
          </a:p>
          <a:p>
            <a:pPr lvl="1"/>
            <a:r>
              <a:rPr lang="en-GB" sz="1600" dirty="0" smtClean="0"/>
              <a:t>It </a:t>
            </a:r>
            <a:r>
              <a:rPr lang="en-GB" sz="1600" dirty="0"/>
              <a:t>also includes </a:t>
            </a:r>
            <a:r>
              <a:rPr lang="en-GB" sz="1600" b="1" dirty="0"/>
              <a:t>those who are currently doing a postgraduate course</a:t>
            </a:r>
            <a:r>
              <a:rPr lang="en-GB" sz="1600" dirty="0"/>
              <a:t> and those who </a:t>
            </a:r>
            <a:r>
              <a:rPr lang="en-GB" sz="1600" b="1" dirty="0"/>
              <a:t>started post graduate course but dropped out before completion</a:t>
            </a:r>
            <a:r>
              <a:rPr lang="en-GB" sz="1600" dirty="0"/>
              <a:t>.</a:t>
            </a:r>
          </a:p>
          <a:p>
            <a:pPr marL="0" indent="0">
              <a:buNone/>
            </a:pPr>
            <a:r>
              <a:rPr lang="en-GB" sz="1600" dirty="0"/>
              <a:t> </a:t>
            </a:r>
          </a:p>
        </p:txBody>
      </p:sp>
    </p:spTree>
    <p:extLst>
      <p:ext uri="{BB962C8B-B14F-4D97-AF65-F5344CB8AC3E}">
        <p14:creationId xmlns:p14="http://schemas.microsoft.com/office/powerpoint/2010/main" val="4100959433"/>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18: </a:t>
            </a:r>
            <a:r>
              <a:rPr lang="en-GB" sz="2400" b="1" dirty="0"/>
              <a:t>Households of the holders and co-holders</a:t>
            </a:r>
          </a:p>
          <a:p>
            <a:pPr marL="0" indent="0">
              <a:buNone/>
            </a:pPr>
            <a:r>
              <a:rPr lang="en-US" sz="1600" b="1" dirty="0" smtClean="0"/>
              <a:t>Q04i</a:t>
            </a:r>
            <a:r>
              <a:rPr lang="en-US" sz="1600" b="1" dirty="0"/>
              <a:t>. Does [NAME] attend school during the current school year?</a:t>
            </a:r>
            <a:endParaRPr lang="en-GB" sz="1600" dirty="0"/>
          </a:p>
          <a:p>
            <a:r>
              <a:rPr lang="en-GB" sz="1600" dirty="0"/>
              <a:t>This question is for persons who are 3 years and older but less than 24 years. It seeks to find out if the respondent does attend school during the current school year.</a:t>
            </a:r>
          </a:p>
          <a:p>
            <a:pPr marL="0" indent="0">
              <a:buNone/>
            </a:pPr>
            <a:r>
              <a:rPr lang="en-GB" sz="1600" dirty="0"/>
              <a:t> </a:t>
            </a:r>
          </a:p>
          <a:p>
            <a:pPr marL="0" indent="0">
              <a:buNone/>
            </a:pPr>
            <a:r>
              <a:rPr lang="en-US" sz="1600" b="1" dirty="0"/>
              <a:t>Q04j. Has [NAME] ever received any formal training on agriculture?</a:t>
            </a:r>
            <a:endParaRPr lang="en-GB" sz="1600" dirty="0"/>
          </a:p>
          <a:p>
            <a:r>
              <a:rPr lang="en-US" sz="1600" dirty="0"/>
              <a:t>This question is for persons 15 years and older and it also seeks to find out if the respondent has ever received and formal training on agriculture.</a:t>
            </a:r>
            <a:endParaRPr lang="en-GB" sz="1600" dirty="0"/>
          </a:p>
          <a:p>
            <a:endParaRPr lang="en-GB" sz="1600" dirty="0" smtClean="0"/>
          </a:p>
          <a:p>
            <a:pPr marL="0" indent="0">
              <a:buNone/>
            </a:pPr>
            <a:r>
              <a:rPr lang="en-US" sz="1600" b="1" dirty="0" smtClean="0"/>
              <a:t>Q04k</a:t>
            </a:r>
            <a:r>
              <a:rPr lang="en-US" sz="1600" b="1" dirty="0"/>
              <a:t>. Does [NAME] participate in decisions concerning crops and livestock (what/when to plant/harvest; what to grow/raise, etc</a:t>
            </a:r>
            <a:r>
              <a:rPr lang="en-US" sz="1600" b="1" dirty="0" smtClean="0"/>
              <a:t>.)?</a:t>
            </a:r>
            <a:endParaRPr lang="en-GB" sz="1600" dirty="0" smtClean="0"/>
          </a:p>
          <a:p>
            <a:endParaRPr lang="en-GB" sz="1600" dirty="0"/>
          </a:p>
          <a:p>
            <a:r>
              <a:rPr lang="en-US" sz="1600" dirty="0" smtClean="0"/>
              <a:t>This </a:t>
            </a:r>
            <a:r>
              <a:rPr lang="en-US" sz="1600" dirty="0"/>
              <a:t>question is for persons age 15 years and older and it is about whether the respondent participates in decisions concerning crops and livestock production i.e. what/when to plant/harvest as well as what to grow or raise. </a:t>
            </a:r>
            <a:endParaRPr lang="en-GB" sz="1600" dirty="0"/>
          </a:p>
        </p:txBody>
      </p:sp>
    </p:spTree>
    <p:extLst>
      <p:ext uri="{BB962C8B-B14F-4D97-AF65-F5344CB8AC3E}">
        <p14:creationId xmlns:p14="http://schemas.microsoft.com/office/powerpoint/2010/main" val="19502772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3" name="Content Placeholder 2"/>
          <p:cNvSpPr>
            <a:spLocks noGrp="1"/>
          </p:cNvSpPr>
          <p:nvPr>
            <p:ph idx="1"/>
          </p:nvPr>
        </p:nvSpPr>
        <p:spPr>
          <a:xfrm>
            <a:off x="344216" y="1844824"/>
            <a:ext cx="8640960" cy="5445224"/>
          </a:xfrm>
        </p:spPr>
        <p:txBody>
          <a:bodyPr>
            <a:noAutofit/>
          </a:bodyPr>
          <a:lstStyle/>
          <a:p>
            <a:pPr marL="0" indent="0">
              <a:buNone/>
            </a:pPr>
            <a:r>
              <a:rPr lang="en-GB" sz="1800" dirty="0" smtClean="0"/>
              <a:t>The </a:t>
            </a:r>
            <a:r>
              <a:rPr lang="en-GB" sz="1800" dirty="0"/>
              <a:t>statistical unit of AGRIS</a:t>
            </a:r>
            <a:r>
              <a:rPr lang="en-GB" sz="1800" dirty="0" smtClean="0"/>
              <a:t>, </a:t>
            </a:r>
            <a:r>
              <a:rPr lang="en-GB" sz="1800" dirty="0"/>
              <a:t>is the </a:t>
            </a:r>
            <a:r>
              <a:rPr lang="en-GB" sz="1800" b="1" dirty="0">
                <a:solidFill>
                  <a:srgbClr val="FF0000"/>
                </a:solidFill>
              </a:rPr>
              <a:t>agricultural holding</a:t>
            </a:r>
            <a:r>
              <a:rPr lang="en-GB" sz="1800" dirty="0"/>
              <a:t>, as an independent producer of agricultural products. </a:t>
            </a:r>
            <a:endParaRPr lang="en-GB" sz="1800" dirty="0" smtClean="0"/>
          </a:p>
          <a:p>
            <a:endParaRPr lang="en-GB" sz="1800" dirty="0"/>
          </a:p>
          <a:p>
            <a:r>
              <a:rPr lang="en-US" sz="1800" b="1" i="1" dirty="0" smtClean="0"/>
              <a:t>“</a:t>
            </a:r>
            <a:r>
              <a:rPr lang="en-US" sz="1800" b="1" i="1" dirty="0"/>
              <a:t>An </a:t>
            </a:r>
            <a:r>
              <a:rPr lang="en-US" sz="1800" b="1" i="1" u="sng" dirty="0"/>
              <a:t>agricultural holding</a:t>
            </a:r>
            <a:r>
              <a:rPr lang="en-US" sz="1800" b="1" i="1" dirty="0"/>
              <a:t> is an economic unit of agricultural production under single management comprising all livestock kept and all land used wholly or partly for agricultural production purposes, without regard to title, legal form, or size. Single management may be exercised by an individual or household, jointly by two or more individuals or households, by a clan or tribe, or by a juridical person such as a corporation, cooperative or government agency. The holding's land may consist of one or more parcels, located in one or more separate areas or in one or more territorial or administrative divisions, providing the parcels share the same production means, such as </a:t>
            </a:r>
            <a:r>
              <a:rPr lang="en-US" sz="1800" b="1" i="1" dirty="0" err="1"/>
              <a:t>labour</a:t>
            </a:r>
            <a:r>
              <a:rPr lang="en-US" sz="1800" b="1" i="1" dirty="0"/>
              <a:t>, farm buildings, machinery or draught animals.”</a:t>
            </a:r>
            <a:endParaRPr lang="en-CA" sz="2000" b="1" i="1" dirty="0"/>
          </a:p>
          <a:p>
            <a:pPr algn="just">
              <a:spcBef>
                <a:spcPts val="0"/>
              </a:spcBef>
              <a:spcAft>
                <a:spcPts val="1800"/>
              </a:spcAft>
            </a:pPr>
            <a:endParaRPr lang="en-US" sz="2000" dirty="0" smtClean="0"/>
          </a:p>
          <a:p>
            <a:pPr marL="0" indent="0" algn="just">
              <a:spcBef>
                <a:spcPts val="0"/>
              </a:spcBef>
              <a:spcAft>
                <a:spcPts val="1800"/>
              </a:spcAft>
              <a:buNone/>
            </a:pPr>
            <a:r>
              <a:rPr lang="en-US" sz="2000" dirty="0" smtClean="0"/>
              <a:t>The </a:t>
            </a:r>
            <a:r>
              <a:rPr lang="en-US" sz="2000" dirty="0"/>
              <a:t>agricultural holding is under single management, exercised by the holder </a:t>
            </a:r>
            <a:endParaRPr lang="en-GB" sz="2000" dirty="0"/>
          </a:p>
          <a:p>
            <a:pPr algn="just">
              <a:spcBef>
                <a:spcPts val="0"/>
              </a:spcBef>
              <a:spcAft>
                <a:spcPts val="1800"/>
              </a:spcAft>
            </a:pPr>
            <a:endParaRPr lang="en-GB" sz="2000" dirty="0"/>
          </a:p>
          <a:p>
            <a:pPr marL="457200" lvl="1" indent="0" algn="just">
              <a:spcBef>
                <a:spcPts val="0"/>
              </a:spcBef>
              <a:spcAft>
                <a:spcPts val="1800"/>
              </a:spcAft>
              <a:buNone/>
            </a:pPr>
            <a:endParaRPr lang="en-GB" sz="1600" b="1" dirty="0"/>
          </a:p>
        </p:txBody>
      </p:sp>
      <p:sp>
        <p:nvSpPr>
          <p:cNvPr id="4" name="Rectangle 3"/>
          <p:cNvSpPr/>
          <p:nvPr/>
        </p:nvSpPr>
        <p:spPr>
          <a:xfrm>
            <a:off x="107504" y="1340768"/>
            <a:ext cx="3556808" cy="369332"/>
          </a:xfrm>
          <a:prstGeom prst="rect">
            <a:avLst/>
          </a:prstGeom>
        </p:spPr>
        <p:txBody>
          <a:bodyPr wrap="none">
            <a:spAutoFit/>
          </a:bodyPr>
          <a:lstStyle/>
          <a:p>
            <a:pPr lvl="1"/>
            <a:r>
              <a:rPr lang="en-GB" b="1" dirty="0" smtClean="0"/>
              <a:t>2. Statistical </a:t>
            </a:r>
            <a:r>
              <a:rPr lang="en-GB" b="1" dirty="0"/>
              <a:t>unit </a:t>
            </a:r>
            <a:r>
              <a:rPr lang="en-US" b="1" dirty="0"/>
              <a:t>and coverage</a:t>
            </a:r>
            <a:endParaRPr lang="en-GB" dirty="0"/>
          </a:p>
        </p:txBody>
      </p:sp>
    </p:spTree>
    <p:extLst>
      <p:ext uri="{BB962C8B-B14F-4D97-AF65-F5344CB8AC3E}">
        <p14:creationId xmlns:p14="http://schemas.microsoft.com/office/powerpoint/2010/main" val="86195582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07504" y="1268760"/>
            <a:ext cx="8640960" cy="1292662"/>
          </a:xfrm>
          <a:prstGeom prst="rect">
            <a:avLst/>
          </a:prstGeom>
        </p:spPr>
        <p:txBody>
          <a:bodyPr wrap="square">
            <a:spAutoFit/>
          </a:bodyPr>
          <a:lstStyle/>
          <a:p>
            <a:pPr lvl="1" algn="ctr"/>
            <a:r>
              <a:rPr lang="en-GB" sz="2400" b="1" dirty="0" smtClean="0"/>
              <a:t>Section  19: </a:t>
            </a:r>
            <a:r>
              <a:rPr lang="en-GB" sz="2400" b="1" dirty="0"/>
              <a:t>Labour used by the holding</a:t>
            </a:r>
            <a:endParaRPr lang="en-GB" sz="2400" b="1" dirty="0" smtClean="0"/>
          </a:p>
          <a:p>
            <a:endParaRPr lang="en-GB" dirty="0" smtClean="0"/>
          </a:p>
          <a:p>
            <a:r>
              <a:rPr lang="en-GB" dirty="0" smtClean="0"/>
              <a:t>All </a:t>
            </a:r>
            <a:r>
              <a:rPr lang="en-GB" dirty="0"/>
              <a:t>labour force used during the reference period has to be recorded. </a:t>
            </a:r>
          </a:p>
          <a:p>
            <a:endParaRPr lang="en-GB" dirty="0"/>
          </a:p>
        </p:txBody>
      </p:sp>
      <p:sp>
        <p:nvSpPr>
          <p:cNvPr id="5" name="Content Placeholder 4"/>
          <p:cNvSpPr>
            <a:spLocks noGrp="1"/>
          </p:cNvSpPr>
          <p:nvPr>
            <p:ph idx="1"/>
          </p:nvPr>
        </p:nvSpPr>
        <p:spPr>
          <a:xfrm>
            <a:off x="395536" y="2276872"/>
            <a:ext cx="7886700" cy="4351338"/>
          </a:xfrm>
        </p:spPr>
        <p:txBody>
          <a:bodyPr/>
          <a:lstStyle/>
          <a:p>
            <a:pPr marL="114300" indent="0">
              <a:buNone/>
            </a:pPr>
            <a:r>
              <a:rPr lang="en-GB" sz="2000" b="1" dirty="0"/>
              <a:t>Section </a:t>
            </a:r>
            <a:r>
              <a:rPr lang="en-GB" sz="2000" b="1" dirty="0" smtClean="0"/>
              <a:t>19, </a:t>
            </a:r>
            <a:r>
              <a:rPr lang="en-GB" sz="2000" b="1" dirty="0"/>
              <a:t>part </a:t>
            </a:r>
            <a:r>
              <a:rPr lang="en-GB" sz="2000" b="1" dirty="0" smtClean="0"/>
              <a:t>19.1</a:t>
            </a:r>
            <a:r>
              <a:rPr lang="en-GB" sz="2000" b="1" dirty="0"/>
              <a:t>: </a:t>
            </a:r>
            <a:r>
              <a:rPr lang="en-GB" sz="2000" b="1" dirty="0" smtClean="0"/>
              <a:t>Work on the holding by the holder and his/her household members</a:t>
            </a:r>
            <a:endParaRPr lang="en-GB" sz="2000" b="1" dirty="0"/>
          </a:p>
          <a:p>
            <a:r>
              <a:rPr lang="en-GB" sz="1600" dirty="0" smtClean="0"/>
              <a:t>This </a:t>
            </a:r>
            <a:r>
              <a:rPr lang="en-GB" sz="1600" dirty="0"/>
              <a:t>part concerns the "family work". </a:t>
            </a:r>
            <a:endParaRPr lang="en-GB" sz="1600" dirty="0" smtClean="0"/>
          </a:p>
          <a:p>
            <a:endParaRPr lang="en-GB" sz="1600" dirty="0" smtClean="0"/>
          </a:p>
          <a:p>
            <a:r>
              <a:rPr lang="en-GB" sz="1600" dirty="0" smtClean="0"/>
              <a:t>It is </a:t>
            </a:r>
            <a:r>
              <a:rPr lang="en-GB" sz="1600" dirty="0"/>
              <a:t>only activated when the holder is a civil/natural person, or a group of civil/natural persons, or determined as holding in the household sector </a:t>
            </a:r>
            <a:r>
              <a:rPr lang="en-GB" sz="1600" dirty="0" smtClean="0"/>
              <a:t>. </a:t>
            </a:r>
          </a:p>
          <a:p>
            <a:endParaRPr lang="en-GB" sz="1600" dirty="0" smtClean="0"/>
          </a:p>
          <a:p>
            <a:r>
              <a:rPr lang="en-GB" sz="1600" dirty="0" smtClean="0"/>
              <a:t>As </a:t>
            </a:r>
            <a:r>
              <a:rPr lang="en-GB" sz="1600" dirty="0"/>
              <a:t>a rule, and in compliance with SNA 2008, there cannot be family labour in holding where the holder is a legal person. </a:t>
            </a:r>
          </a:p>
          <a:p>
            <a:endParaRPr lang="en-GB" sz="1600" dirty="0" smtClean="0"/>
          </a:p>
          <a:p>
            <a:r>
              <a:rPr lang="en-GB" sz="1600" dirty="0"/>
              <a:t> </a:t>
            </a:r>
            <a:r>
              <a:rPr lang="en-GB" sz="1600" dirty="0" smtClean="0"/>
              <a:t>Information </a:t>
            </a:r>
            <a:r>
              <a:rPr lang="en-GB" sz="1600" dirty="0"/>
              <a:t>about the participation in the holding works for each household member, whose age is over 15 and who works on the holding, from the previous section will be recorded. </a:t>
            </a:r>
          </a:p>
          <a:p>
            <a:pPr marL="0" indent="0">
              <a:buNone/>
            </a:pPr>
            <a:endParaRPr lang="en-GB" sz="1600" dirty="0" smtClean="0"/>
          </a:p>
          <a:p>
            <a:endParaRPr lang="en-GB" sz="1600" dirty="0"/>
          </a:p>
        </p:txBody>
      </p:sp>
    </p:spTree>
    <p:extLst>
      <p:ext uri="{BB962C8B-B14F-4D97-AF65-F5344CB8AC3E}">
        <p14:creationId xmlns:p14="http://schemas.microsoft.com/office/powerpoint/2010/main" val="2589153992"/>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395536" y="1453442"/>
            <a:ext cx="7886700" cy="4351338"/>
          </a:xfrm>
        </p:spPr>
        <p:txBody>
          <a:bodyPr/>
          <a:lstStyle/>
          <a:p>
            <a:pPr marL="114300" indent="0">
              <a:buNone/>
            </a:pPr>
            <a:r>
              <a:rPr lang="en-GB" sz="2000" b="1" dirty="0"/>
              <a:t>Section </a:t>
            </a:r>
            <a:r>
              <a:rPr lang="en-GB" sz="2000" b="1" dirty="0" smtClean="0"/>
              <a:t>19, </a:t>
            </a:r>
            <a:r>
              <a:rPr lang="fr-FR" sz="2000" b="1" dirty="0"/>
              <a:t>part </a:t>
            </a:r>
            <a:r>
              <a:rPr lang="fr-FR" sz="2000" b="1" dirty="0" smtClean="0"/>
              <a:t>19.2</a:t>
            </a:r>
            <a:r>
              <a:rPr lang="fr-FR" sz="2000" b="1" dirty="0"/>
              <a:t>: </a:t>
            </a:r>
            <a:r>
              <a:rPr lang="fr-FR" sz="2000" b="1" dirty="0" err="1" smtClean="0"/>
              <a:t>Work</a:t>
            </a:r>
            <a:r>
              <a:rPr lang="fr-FR" sz="2000" b="1" dirty="0" smtClean="0"/>
              <a:t> </a:t>
            </a:r>
            <a:r>
              <a:rPr lang="fr-FR" sz="2000" b="1" dirty="0"/>
              <a:t>on the holding by </a:t>
            </a:r>
            <a:r>
              <a:rPr lang="fr-FR" sz="2000" b="1" dirty="0" err="1"/>
              <a:t>external</a:t>
            </a:r>
            <a:r>
              <a:rPr lang="fr-FR" sz="2000" b="1" dirty="0"/>
              <a:t> </a:t>
            </a:r>
            <a:r>
              <a:rPr lang="fr-FR" sz="2000" b="1" dirty="0" err="1" smtClean="0"/>
              <a:t>workers</a:t>
            </a:r>
            <a:endParaRPr lang="fr-FR" sz="2000" b="1" dirty="0" smtClean="0"/>
          </a:p>
          <a:p>
            <a:pPr marL="0" indent="0">
              <a:buNone/>
            </a:pPr>
            <a:r>
              <a:rPr lang="en-GB" sz="1600" dirty="0" smtClean="0"/>
              <a:t>All </a:t>
            </a:r>
            <a:r>
              <a:rPr lang="en-GB" sz="1600" dirty="0"/>
              <a:t>holdings are concerned by this part of the questionnaire. First, the different types of workers used during the reference period and directly employed by the holding are recorded:</a:t>
            </a:r>
          </a:p>
          <a:p>
            <a:pPr lvl="1"/>
            <a:r>
              <a:rPr lang="en-GB" sz="1400" dirty="0"/>
              <a:t>External manager </a:t>
            </a:r>
          </a:p>
          <a:p>
            <a:pPr lvl="1"/>
            <a:r>
              <a:rPr lang="en-GB" sz="1400" dirty="0"/>
              <a:t>External paid long-term employees, e.g. permanent workers at least for more than a season.</a:t>
            </a:r>
          </a:p>
          <a:p>
            <a:pPr lvl="1"/>
            <a:r>
              <a:rPr lang="en-GB" sz="1400" dirty="0"/>
              <a:t>External paid temporary employees, e.g. workers hired for a season or less but not on a daily basis.</a:t>
            </a:r>
          </a:p>
          <a:p>
            <a:pPr lvl="1"/>
            <a:r>
              <a:rPr lang="en-GB" sz="1400" dirty="0"/>
              <a:t>External paid casual workers (hired on a daily or weekly basis)</a:t>
            </a:r>
          </a:p>
          <a:p>
            <a:pPr lvl="1"/>
            <a:r>
              <a:rPr lang="en-GB" sz="1400" dirty="0"/>
              <a:t>Unpaid external workers, e.g. mutual helpers, unpaid trainees, volunteers, unpaid relatives living into another household, ...</a:t>
            </a:r>
          </a:p>
          <a:p>
            <a:pPr marL="0" indent="0">
              <a:buNone/>
            </a:pPr>
            <a:r>
              <a:rPr lang="en-GB" sz="1600" dirty="0"/>
              <a:t> </a:t>
            </a:r>
          </a:p>
          <a:p>
            <a:pPr marL="0" indent="0">
              <a:buNone/>
            </a:pPr>
            <a:r>
              <a:rPr lang="en-GB" sz="1600" dirty="0"/>
              <a:t>For each type of workers employed, the total amount and kind of work will be recorded. </a:t>
            </a:r>
          </a:p>
          <a:p>
            <a:pPr marL="0" indent="0">
              <a:buNone/>
            </a:pPr>
            <a:r>
              <a:rPr lang="en-GB" sz="1600" dirty="0"/>
              <a:t> </a:t>
            </a:r>
          </a:p>
          <a:p>
            <a:pPr marL="0" indent="0">
              <a:buNone/>
            </a:pPr>
            <a:r>
              <a:rPr lang="en-GB" sz="1600" b="1" dirty="0"/>
              <a:t>Work carried out by contractors</a:t>
            </a:r>
            <a:endParaRPr lang="en-GB" sz="1600" dirty="0"/>
          </a:p>
          <a:p>
            <a:r>
              <a:rPr lang="en-GB" sz="1600" dirty="0"/>
              <a:t>It records whether the holding hired any contractors to carry out agricultural work during the reference period, even for work of low importance or limited duration.</a:t>
            </a:r>
          </a:p>
          <a:p>
            <a:pPr marL="0" indent="0">
              <a:buNone/>
            </a:pPr>
            <a:r>
              <a:rPr lang="en-GB" sz="1600" dirty="0"/>
              <a:t> </a:t>
            </a:r>
          </a:p>
          <a:p>
            <a:endParaRPr lang="en-GB" sz="1600" dirty="0"/>
          </a:p>
        </p:txBody>
      </p:sp>
      <p:sp>
        <p:nvSpPr>
          <p:cNvPr id="3" name="Rectangle 2"/>
          <p:cNvSpPr/>
          <p:nvPr/>
        </p:nvSpPr>
        <p:spPr>
          <a:xfrm>
            <a:off x="2052886" y="933619"/>
            <a:ext cx="6229350" cy="461665"/>
          </a:xfrm>
          <a:prstGeom prst="rect">
            <a:avLst/>
          </a:prstGeom>
        </p:spPr>
        <p:txBody>
          <a:bodyPr wrap="square">
            <a:spAutoFit/>
          </a:bodyPr>
          <a:lstStyle/>
          <a:p>
            <a:pPr lvl="1" algn="ctr"/>
            <a:r>
              <a:rPr lang="en-GB" sz="2400" b="1" dirty="0"/>
              <a:t>Section  </a:t>
            </a:r>
            <a:r>
              <a:rPr lang="en-GB" sz="2400" b="1" dirty="0" smtClean="0"/>
              <a:t>19: </a:t>
            </a:r>
            <a:r>
              <a:rPr lang="en-GB" sz="2400" b="1" dirty="0"/>
              <a:t>Labour used by the holding</a:t>
            </a:r>
          </a:p>
        </p:txBody>
      </p:sp>
    </p:spTree>
    <p:extLst>
      <p:ext uri="{BB962C8B-B14F-4D97-AF65-F5344CB8AC3E}">
        <p14:creationId xmlns:p14="http://schemas.microsoft.com/office/powerpoint/2010/main" val="2131762424"/>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20: </a:t>
            </a:r>
            <a:r>
              <a:rPr lang="en-GB" sz="2400" b="1" dirty="0"/>
              <a:t>Household </a:t>
            </a:r>
            <a:r>
              <a:rPr lang="en-GB" sz="2400" b="1" dirty="0" smtClean="0"/>
              <a:t>Dwelling </a:t>
            </a:r>
            <a:r>
              <a:rPr lang="en-GB" sz="2400" b="1" dirty="0"/>
              <a:t>and </a:t>
            </a:r>
            <a:r>
              <a:rPr lang="en-GB" sz="2400" b="1" dirty="0" smtClean="0"/>
              <a:t>Assets</a:t>
            </a:r>
          </a:p>
          <a:p>
            <a:endParaRPr lang="en-GB" dirty="0" smtClean="0"/>
          </a:p>
          <a:p>
            <a:endParaRPr lang="en-GB" dirty="0"/>
          </a:p>
        </p:txBody>
      </p:sp>
      <p:sp>
        <p:nvSpPr>
          <p:cNvPr id="5" name="Content Placeholder 4"/>
          <p:cNvSpPr>
            <a:spLocks noGrp="1"/>
          </p:cNvSpPr>
          <p:nvPr>
            <p:ph idx="1"/>
          </p:nvPr>
        </p:nvSpPr>
        <p:spPr>
          <a:xfrm>
            <a:off x="395536" y="2276872"/>
            <a:ext cx="7886700" cy="4351338"/>
          </a:xfrm>
        </p:spPr>
        <p:txBody>
          <a:bodyPr/>
          <a:lstStyle/>
          <a:p>
            <a:pPr marL="400050" indent="-285750"/>
            <a:r>
              <a:rPr lang="en-GB" sz="1600" dirty="0"/>
              <a:t>This part of the questionnaire is relevant only for holdings where the holder is a civil/natural person or for each household in case of a group of civil/natural persons. </a:t>
            </a:r>
            <a:endParaRPr lang="en-GB" sz="1600" dirty="0" smtClean="0"/>
          </a:p>
          <a:p>
            <a:pPr marL="400050" indent="-285750"/>
            <a:endParaRPr lang="en-GB" sz="1600" dirty="0" smtClean="0"/>
          </a:p>
          <a:p>
            <a:pPr marL="400050" indent="-285750"/>
            <a:r>
              <a:rPr lang="en-GB" sz="1600" dirty="0" smtClean="0"/>
              <a:t>The </a:t>
            </a:r>
            <a:r>
              <a:rPr lang="en-GB" sz="1600" dirty="0"/>
              <a:t>objective is to record the main characteristics of each household dwelling and assets. </a:t>
            </a:r>
            <a:endParaRPr lang="en-GB" sz="1600" dirty="0" smtClean="0"/>
          </a:p>
          <a:p>
            <a:pPr marL="400050" indent="-285750"/>
            <a:endParaRPr lang="en-GB" sz="1600" dirty="0" smtClean="0"/>
          </a:p>
          <a:p>
            <a:pPr marL="400050" indent="-285750"/>
            <a:r>
              <a:rPr lang="en-GB" sz="1600" dirty="0" smtClean="0"/>
              <a:t>This </a:t>
            </a:r>
            <a:r>
              <a:rPr lang="en-GB" sz="1600" dirty="0"/>
              <a:t>could be particularly useful to allow survey-to-survey imputation between AGRIS datasets and other household surveys, typically Household Income and Expenditure Surveys.</a:t>
            </a:r>
          </a:p>
          <a:p>
            <a:endParaRPr lang="en-GB" sz="1600" dirty="0"/>
          </a:p>
        </p:txBody>
      </p:sp>
    </p:spTree>
    <p:extLst>
      <p:ext uri="{BB962C8B-B14F-4D97-AF65-F5344CB8AC3E}">
        <p14:creationId xmlns:p14="http://schemas.microsoft.com/office/powerpoint/2010/main" val="1593519192"/>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20: </a:t>
            </a:r>
            <a:r>
              <a:rPr lang="en-GB" sz="2400" b="1" dirty="0"/>
              <a:t>Household </a:t>
            </a:r>
            <a:r>
              <a:rPr lang="en-GB" sz="2400" b="1" dirty="0" smtClean="0"/>
              <a:t>Dwelling </a:t>
            </a:r>
            <a:r>
              <a:rPr lang="en-GB" sz="2400" b="1" dirty="0"/>
              <a:t>and </a:t>
            </a:r>
            <a:r>
              <a:rPr lang="en-GB" sz="2400" b="1" dirty="0" smtClean="0"/>
              <a:t>Assets</a:t>
            </a:r>
          </a:p>
          <a:p>
            <a:endParaRPr lang="en-GB" dirty="0" smtClean="0"/>
          </a:p>
          <a:p>
            <a:endParaRPr lang="en-GB" dirty="0"/>
          </a:p>
        </p:txBody>
      </p:sp>
      <p:sp>
        <p:nvSpPr>
          <p:cNvPr id="5" name="Content Placeholder 4"/>
          <p:cNvSpPr>
            <a:spLocks noGrp="1"/>
          </p:cNvSpPr>
          <p:nvPr>
            <p:ph idx="1"/>
          </p:nvPr>
        </p:nvSpPr>
        <p:spPr>
          <a:xfrm>
            <a:off x="395536" y="1776591"/>
            <a:ext cx="7886700" cy="4351338"/>
          </a:xfrm>
        </p:spPr>
        <p:txBody>
          <a:bodyPr/>
          <a:lstStyle/>
          <a:p>
            <a:r>
              <a:rPr lang="en-US" sz="1600" i="1" dirty="0"/>
              <a:t>Separate House</a:t>
            </a:r>
            <a:r>
              <a:rPr lang="en-US" sz="1600" dirty="0"/>
              <a:t> - refers to a building, which consists of a single detached housing unit (two or single </a:t>
            </a:r>
            <a:r>
              <a:rPr lang="en-US" sz="1600" dirty="0" err="1"/>
              <a:t>storey</a:t>
            </a:r>
            <a:r>
              <a:rPr lang="en-US" sz="1600" dirty="0"/>
              <a:t>) or a single detached living quarters.  </a:t>
            </a:r>
            <a:endParaRPr lang="en-GB" sz="1600" dirty="0"/>
          </a:p>
          <a:p>
            <a:endParaRPr lang="en-US" sz="1600" i="1" dirty="0" smtClean="0"/>
          </a:p>
          <a:p>
            <a:r>
              <a:rPr lang="en-US" sz="1600" i="1" dirty="0" smtClean="0"/>
              <a:t>Semi-detached </a:t>
            </a:r>
            <a:r>
              <a:rPr lang="en-US" sz="1600" i="1" dirty="0"/>
              <a:t>House</a:t>
            </a:r>
            <a:r>
              <a:rPr lang="en-US" sz="1600" dirty="0"/>
              <a:t> - refers to a single housing unit that is attached to another single housing unit.  The adjoining housing units would usually have a common dividing wall which extends from ground to the roof.  Row houses are included in this category. This could be single or story building.</a:t>
            </a:r>
            <a:endParaRPr lang="en-GB" sz="1600" dirty="0"/>
          </a:p>
          <a:p>
            <a:endParaRPr lang="en-US" sz="1600" i="1" dirty="0" smtClean="0"/>
          </a:p>
          <a:p>
            <a:r>
              <a:rPr lang="en-US" sz="1600" i="1" dirty="0" smtClean="0"/>
              <a:t>Flat/Apartment</a:t>
            </a:r>
            <a:r>
              <a:rPr lang="en-US" sz="1600" dirty="0" smtClean="0"/>
              <a:t> </a:t>
            </a:r>
            <a:r>
              <a:rPr lang="en-US" sz="1600" dirty="0"/>
              <a:t>- It is a dwelling/living quarters located in a building, which contains several sets of housing units.  The Flat/Apartment building usually consists of several floors. The housing units are accessed by a common stair way</a:t>
            </a:r>
            <a:r>
              <a:rPr lang="en-US" sz="1600" dirty="0" smtClean="0"/>
              <a:t>.</a:t>
            </a:r>
            <a:endParaRPr lang="en-GB" sz="1600" dirty="0"/>
          </a:p>
        </p:txBody>
      </p:sp>
    </p:spTree>
    <p:extLst>
      <p:ext uri="{BB962C8B-B14F-4D97-AF65-F5344CB8AC3E}">
        <p14:creationId xmlns:p14="http://schemas.microsoft.com/office/powerpoint/2010/main" val="1970378624"/>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20: </a:t>
            </a:r>
            <a:r>
              <a:rPr lang="en-GB" sz="2400" b="1" dirty="0"/>
              <a:t>Household </a:t>
            </a:r>
            <a:r>
              <a:rPr lang="en-GB" sz="2400" b="1" dirty="0" smtClean="0"/>
              <a:t>Dwelling </a:t>
            </a:r>
            <a:r>
              <a:rPr lang="en-GB" sz="2400" b="1" dirty="0"/>
              <a:t>and </a:t>
            </a:r>
            <a:r>
              <a:rPr lang="en-GB" sz="2400" b="1" dirty="0" smtClean="0"/>
              <a:t>Assets</a:t>
            </a:r>
          </a:p>
          <a:p>
            <a:endParaRPr lang="en-GB" dirty="0" smtClean="0"/>
          </a:p>
          <a:p>
            <a:endParaRPr lang="en-GB" dirty="0"/>
          </a:p>
        </p:txBody>
      </p:sp>
      <p:sp>
        <p:nvSpPr>
          <p:cNvPr id="5" name="Content Placeholder 4"/>
          <p:cNvSpPr>
            <a:spLocks noGrp="1"/>
          </p:cNvSpPr>
          <p:nvPr>
            <p:ph idx="1"/>
          </p:nvPr>
        </p:nvSpPr>
        <p:spPr>
          <a:xfrm>
            <a:off x="395536" y="1776591"/>
            <a:ext cx="7886700" cy="4351338"/>
          </a:xfrm>
        </p:spPr>
        <p:txBody>
          <a:bodyPr/>
          <a:lstStyle/>
          <a:p>
            <a:r>
              <a:rPr lang="en-US" sz="1600" i="1" dirty="0" smtClean="0"/>
              <a:t>Compound </a:t>
            </a:r>
            <a:r>
              <a:rPr lang="en-US" sz="1600" i="1" dirty="0"/>
              <a:t>House (Rooms)</a:t>
            </a:r>
            <a:r>
              <a:rPr lang="en-US" sz="1600" dirty="0"/>
              <a:t> - refers to living quarters (room or set of rooms) which are located within a compound, typically referred to as compound house.  (A compound need not be surrounded by a wall, fence or hedge).</a:t>
            </a:r>
            <a:endParaRPr lang="en-GB" sz="1600" dirty="0"/>
          </a:p>
          <a:p>
            <a:endParaRPr lang="en-US" sz="1600" i="1" dirty="0" smtClean="0"/>
          </a:p>
          <a:p>
            <a:r>
              <a:rPr lang="en-US" sz="1600" i="1" dirty="0" smtClean="0"/>
              <a:t>Huts/Buildings </a:t>
            </a:r>
            <a:r>
              <a:rPr lang="en-US" sz="1600" i="1" dirty="0"/>
              <a:t>(Same Compound)</a:t>
            </a:r>
            <a:r>
              <a:rPr lang="en-US" sz="1600" dirty="0"/>
              <a:t> - refers to living quarters made up of a group of huts or buildings located on the same compound which are being used as the place of abode by </a:t>
            </a:r>
            <a:r>
              <a:rPr lang="en-US" sz="1600" b="1" dirty="0"/>
              <a:t>one or more households</a:t>
            </a:r>
            <a:r>
              <a:rPr lang="en-US" sz="1600" dirty="0"/>
              <a:t>.</a:t>
            </a:r>
            <a:endParaRPr lang="en-GB" sz="1600" dirty="0"/>
          </a:p>
          <a:p>
            <a:endParaRPr lang="en-US" sz="1600" i="1" dirty="0" smtClean="0"/>
          </a:p>
          <a:p>
            <a:r>
              <a:rPr lang="en-US" sz="1600" i="1" dirty="0" smtClean="0"/>
              <a:t>Huts/Buildings </a:t>
            </a:r>
            <a:r>
              <a:rPr lang="en-US" sz="1600" i="1" dirty="0"/>
              <a:t>(Different Compounds)</a:t>
            </a:r>
            <a:r>
              <a:rPr lang="en-US" sz="1600" dirty="0"/>
              <a:t> </a:t>
            </a:r>
            <a:r>
              <a:rPr lang="en-US" sz="1600" i="1" dirty="0"/>
              <a:t>-</a:t>
            </a:r>
            <a:r>
              <a:rPr lang="en-US" sz="1600" dirty="0"/>
              <a:t> refers to living quarters made up of a group of huts or buildings located on different compounds which are being used as the place of abode by </a:t>
            </a:r>
            <a:r>
              <a:rPr lang="en-US" sz="1600" b="1" dirty="0"/>
              <a:t>one or more households</a:t>
            </a:r>
            <a:r>
              <a:rPr lang="en-US" sz="1600" dirty="0" smtClean="0"/>
              <a:t>.</a:t>
            </a:r>
            <a:endParaRPr lang="en-GB" sz="1600" dirty="0"/>
          </a:p>
        </p:txBody>
      </p:sp>
    </p:spTree>
    <p:extLst>
      <p:ext uri="{BB962C8B-B14F-4D97-AF65-F5344CB8AC3E}">
        <p14:creationId xmlns:p14="http://schemas.microsoft.com/office/powerpoint/2010/main" val="104678389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20: </a:t>
            </a:r>
            <a:r>
              <a:rPr lang="en-GB" sz="2400" b="1" dirty="0"/>
              <a:t>Household </a:t>
            </a:r>
            <a:r>
              <a:rPr lang="en-GB" sz="2400" b="1" dirty="0" smtClean="0"/>
              <a:t>Dwelling </a:t>
            </a:r>
            <a:r>
              <a:rPr lang="en-GB" sz="2400" b="1" dirty="0"/>
              <a:t>and </a:t>
            </a:r>
            <a:r>
              <a:rPr lang="en-GB" sz="2400" b="1" dirty="0" smtClean="0"/>
              <a:t>Assets</a:t>
            </a:r>
          </a:p>
          <a:p>
            <a:endParaRPr lang="en-GB" dirty="0" smtClean="0"/>
          </a:p>
          <a:p>
            <a:endParaRPr lang="en-GB" dirty="0"/>
          </a:p>
        </p:txBody>
      </p:sp>
      <p:sp>
        <p:nvSpPr>
          <p:cNvPr id="5" name="Content Placeholder 4"/>
          <p:cNvSpPr>
            <a:spLocks noGrp="1"/>
          </p:cNvSpPr>
          <p:nvPr>
            <p:ph idx="1"/>
          </p:nvPr>
        </p:nvSpPr>
        <p:spPr>
          <a:xfrm>
            <a:off x="395536" y="1988840"/>
            <a:ext cx="7886700" cy="4351338"/>
          </a:xfrm>
        </p:spPr>
        <p:txBody>
          <a:bodyPr/>
          <a:lstStyle/>
          <a:p>
            <a:r>
              <a:rPr lang="en-US" sz="1600" i="1" dirty="0" smtClean="0"/>
              <a:t>Tent</a:t>
            </a:r>
            <a:r>
              <a:rPr lang="en-US" sz="1600" dirty="0" smtClean="0"/>
              <a:t> </a:t>
            </a:r>
            <a:r>
              <a:rPr lang="en-US" sz="1600" dirty="0"/>
              <a:t>- A moveable shelter made of cloth supported by a framework of poles and ropes, used especially by campers, Red Cross men/women or refugees.</a:t>
            </a:r>
            <a:endParaRPr lang="en-GB" sz="1600" dirty="0"/>
          </a:p>
          <a:p>
            <a:endParaRPr lang="en-US" sz="1600" i="1" dirty="0" smtClean="0"/>
          </a:p>
          <a:p>
            <a:r>
              <a:rPr lang="en-US" sz="1600" i="1" dirty="0" smtClean="0"/>
              <a:t>Improvised </a:t>
            </a:r>
            <a:r>
              <a:rPr lang="en-US" sz="1600" i="1" dirty="0"/>
              <a:t>Home (Kiosk/Container, etc.)</a:t>
            </a:r>
            <a:r>
              <a:rPr lang="en-US" sz="1600" b="1" i="1" dirty="0"/>
              <a:t> </a:t>
            </a:r>
            <a:r>
              <a:rPr lang="en-US" sz="1600" dirty="0"/>
              <a:t>- An improvised housing unit is an independent makeshift shelter or structure built of materials such as wood, metal, cardboard or plastic sheets and without a predetermined plan, for the purpose of habitation, which is used as living quarters at the time of the census. </a:t>
            </a:r>
            <a:endParaRPr lang="en-US" sz="1600" dirty="0" smtClean="0"/>
          </a:p>
          <a:p>
            <a:pPr lvl="1"/>
            <a:r>
              <a:rPr lang="en-US" sz="1200" dirty="0" smtClean="0"/>
              <a:t> </a:t>
            </a:r>
            <a:r>
              <a:rPr lang="en-US" sz="1200" dirty="0"/>
              <a:t>Included in this category are squatters huts, kiosks, containers, etc. as well as any similar premises arranged and used as living quarters, which does not comply with generally accepted standard of habitation.  This type of housing unit is usually found in urban and sub-urban areas, particularly at the peripheries of principal cities.</a:t>
            </a:r>
            <a:endParaRPr lang="en-GB" sz="1200" dirty="0"/>
          </a:p>
          <a:p>
            <a:endParaRPr lang="en-US" sz="1600" i="1" dirty="0" smtClean="0"/>
          </a:p>
          <a:p>
            <a:r>
              <a:rPr lang="en-US" sz="1600" i="1" dirty="0" smtClean="0"/>
              <a:t>Living </a:t>
            </a:r>
            <a:r>
              <a:rPr lang="en-US" sz="1600" i="1" dirty="0"/>
              <a:t>Quarters attached to/inside the Shop, Office, etc.</a:t>
            </a:r>
            <a:r>
              <a:rPr lang="en-US" sz="1600" dirty="0"/>
              <a:t> - This category comprises housing units that are located in buildings that have not been built/constructed for human habitation but which are actually in use as living quarters at the time of the census.  They include housing units in corn milling structures, warehouses, offices, shops, etc.</a:t>
            </a:r>
            <a:endParaRPr lang="en-GB" sz="1600" dirty="0"/>
          </a:p>
          <a:p>
            <a:endParaRPr lang="en-GB" sz="1600" dirty="0"/>
          </a:p>
        </p:txBody>
      </p:sp>
    </p:spTree>
    <p:extLst>
      <p:ext uri="{BB962C8B-B14F-4D97-AF65-F5344CB8AC3E}">
        <p14:creationId xmlns:p14="http://schemas.microsoft.com/office/powerpoint/2010/main" val="4278078962"/>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395536" y="1988840"/>
            <a:ext cx="3456012" cy="1368152"/>
          </a:xfrm>
        </p:spPr>
        <p:txBody>
          <a:bodyPr/>
          <a:lstStyle/>
          <a:p>
            <a:endParaRPr lang="nl-NL" sz="2000" dirty="0">
              <a:solidFill>
                <a:schemeClr val="bg2">
                  <a:lumMod val="25000"/>
                </a:schemeClr>
              </a:solidFill>
            </a:endParaRPr>
          </a:p>
          <a:p>
            <a:endParaRPr lang="nl-NL" sz="2000" dirty="0">
              <a:solidFill>
                <a:schemeClr val="bg2">
                  <a:lumMod val="25000"/>
                </a:schemeClr>
              </a:solidFill>
            </a:endParaRPr>
          </a:p>
        </p:txBody>
      </p:sp>
      <p:sp>
        <p:nvSpPr>
          <p:cNvPr id="9" name="Text Placeholder 8"/>
          <p:cNvSpPr>
            <a:spLocks noGrp="1"/>
          </p:cNvSpPr>
          <p:nvPr>
            <p:ph type="body" sz="quarter" idx="12"/>
          </p:nvPr>
        </p:nvSpPr>
        <p:spPr>
          <a:xfrm>
            <a:off x="323528" y="3645024"/>
            <a:ext cx="8927976" cy="2232248"/>
          </a:xfrm>
        </p:spPr>
        <p:txBody>
          <a:bodyPr/>
          <a:lstStyle/>
          <a:p>
            <a:r>
              <a:rPr lang="en-US" sz="7200" dirty="0"/>
              <a:t>Thank You</a:t>
            </a:r>
          </a:p>
        </p:txBody>
      </p:sp>
    </p:spTree>
    <p:extLst>
      <p:ext uri="{BB962C8B-B14F-4D97-AF65-F5344CB8AC3E}">
        <p14:creationId xmlns:p14="http://schemas.microsoft.com/office/powerpoint/2010/main" val="21651155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3" name="Content Placeholder 2"/>
          <p:cNvSpPr>
            <a:spLocks noGrp="1"/>
          </p:cNvSpPr>
          <p:nvPr>
            <p:ph idx="1"/>
          </p:nvPr>
        </p:nvSpPr>
        <p:spPr>
          <a:xfrm>
            <a:off x="344216" y="1844824"/>
            <a:ext cx="8640960" cy="5445224"/>
          </a:xfrm>
        </p:spPr>
        <p:txBody>
          <a:bodyPr>
            <a:noAutofit/>
          </a:bodyPr>
          <a:lstStyle/>
          <a:p>
            <a:pPr marL="0" indent="0" algn="just">
              <a:spcBef>
                <a:spcPts val="0"/>
              </a:spcBef>
              <a:spcAft>
                <a:spcPts val="1800"/>
              </a:spcAft>
              <a:buNone/>
            </a:pPr>
            <a:r>
              <a:rPr lang="en-US" sz="2000" dirty="0" smtClean="0"/>
              <a:t>Using the System of National Accounts (SNA 208) terminology, farms can be grouped into two: </a:t>
            </a:r>
          </a:p>
          <a:p>
            <a:pPr marL="457200" indent="-457200" algn="just">
              <a:spcBef>
                <a:spcPts val="0"/>
              </a:spcBef>
              <a:spcAft>
                <a:spcPts val="1800"/>
              </a:spcAft>
              <a:buAutoNum type="arabicPeriod"/>
            </a:pPr>
            <a:r>
              <a:rPr lang="en-US" sz="2000" dirty="0" smtClean="0"/>
              <a:t>Defined as household units (holdings in the household sector)</a:t>
            </a:r>
          </a:p>
          <a:p>
            <a:pPr lvl="1" algn="just">
              <a:spcBef>
                <a:spcPts val="0"/>
              </a:spcBef>
              <a:spcAft>
                <a:spcPts val="1800"/>
              </a:spcAft>
            </a:pPr>
            <a:r>
              <a:rPr lang="en-CA" sz="1600" dirty="0" smtClean="0"/>
              <a:t>Holdings </a:t>
            </a:r>
            <a:r>
              <a:rPr lang="en-CA" sz="1600" dirty="0"/>
              <a:t>that are operated by a civil/natural person or group of civil/natural persons.</a:t>
            </a:r>
            <a:endParaRPr lang="en-US" sz="1600" dirty="0" smtClean="0"/>
          </a:p>
          <a:p>
            <a:pPr marL="0" indent="0" algn="just">
              <a:spcBef>
                <a:spcPts val="0"/>
              </a:spcBef>
              <a:spcAft>
                <a:spcPts val="1800"/>
              </a:spcAft>
              <a:buNone/>
            </a:pPr>
            <a:r>
              <a:rPr lang="en-US" sz="2000" dirty="0" smtClean="0"/>
              <a:t>2. All other institutional units engaged in agricultural production(holdings in the non-household sector), such as corporations and government institutions. </a:t>
            </a:r>
          </a:p>
          <a:p>
            <a:pPr lvl="1" algn="just">
              <a:spcBef>
                <a:spcPts val="0"/>
              </a:spcBef>
              <a:spcAft>
                <a:spcPts val="1800"/>
              </a:spcAft>
            </a:pPr>
            <a:r>
              <a:rPr lang="en-CA" sz="1600" dirty="0" smtClean="0"/>
              <a:t>Holdings </a:t>
            </a:r>
            <a:r>
              <a:rPr lang="en-CA" sz="1600" dirty="0"/>
              <a:t>that are operated by a legal person.</a:t>
            </a:r>
            <a:endParaRPr lang="en-CA" sz="1600" b="1" dirty="0"/>
          </a:p>
          <a:p>
            <a:pPr marL="0" indent="0" algn="just">
              <a:spcBef>
                <a:spcPts val="0"/>
              </a:spcBef>
              <a:spcAft>
                <a:spcPts val="1800"/>
              </a:spcAft>
              <a:buNone/>
            </a:pPr>
            <a:r>
              <a:rPr lang="en-US" sz="2000" dirty="0" smtClean="0"/>
              <a:t>Both sub-populations should be covered by AGRIS, both household and non-household sector holdings </a:t>
            </a:r>
            <a:endParaRPr lang="en-GB" sz="2000" dirty="0" smtClean="0"/>
          </a:p>
          <a:p>
            <a:pPr marL="457200" lvl="1" indent="0" algn="just">
              <a:spcBef>
                <a:spcPts val="0"/>
              </a:spcBef>
              <a:spcAft>
                <a:spcPts val="1800"/>
              </a:spcAft>
              <a:buNone/>
            </a:pPr>
            <a:endParaRPr lang="en-GB" sz="1600" b="1" dirty="0"/>
          </a:p>
        </p:txBody>
      </p:sp>
      <p:sp>
        <p:nvSpPr>
          <p:cNvPr id="4" name="Rectangle 3"/>
          <p:cNvSpPr/>
          <p:nvPr/>
        </p:nvSpPr>
        <p:spPr>
          <a:xfrm>
            <a:off x="107504" y="1340768"/>
            <a:ext cx="3556808" cy="369332"/>
          </a:xfrm>
          <a:prstGeom prst="rect">
            <a:avLst/>
          </a:prstGeom>
        </p:spPr>
        <p:txBody>
          <a:bodyPr wrap="none">
            <a:spAutoFit/>
          </a:bodyPr>
          <a:lstStyle/>
          <a:p>
            <a:pPr lvl="1"/>
            <a:r>
              <a:rPr lang="en-GB" b="1" dirty="0" smtClean="0"/>
              <a:t>2. Statistical unit </a:t>
            </a:r>
            <a:r>
              <a:rPr lang="en-US" b="1" dirty="0" smtClean="0"/>
              <a:t>and coverage</a:t>
            </a:r>
            <a:endParaRPr lang="en-GB" dirty="0"/>
          </a:p>
        </p:txBody>
      </p:sp>
    </p:spTree>
    <p:extLst>
      <p:ext uri="{BB962C8B-B14F-4D97-AF65-F5344CB8AC3E}">
        <p14:creationId xmlns:p14="http://schemas.microsoft.com/office/powerpoint/2010/main" val="4335689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484784"/>
            <a:ext cx="7886700" cy="4824535"/>
          </a:xfrm>
        </p:spPr>
        <p:txBody>
          <a:bodyPr/>
          <a:lstStyle/>
          <a:p>
            <a:pPr marL="457200" lvl="1" indent="0">
              <a:buNone/>
            </a:pPr>
            <a:r>
              <a:rPr lang="en-CA" sz="1800" b="1" dirty="0" smtClean="0"/>
              <a:t>Household</a:t>
            </a:r>
            <a:r>
              <a:rPr lang="en-CA" sz="1800" dirty="0"/>
              <a:t>: </a:t>
            </a:r>
            <a:endParaRPr lang="en-CA" sz="1800" dirty="0" smtClean="0"/>
          </a:p>
          <a:p>
            <a:pPr marL="457200" lvl="1" indent="0">
              <a:buNone/>
            </a:pPr>
            <a:endParaRPr lang="en-CA" sz="1600" dirty="0"/>
          </a:p>
          <a:p>
            <a:r>
              <a:rPr lang="en-GB" sz="1600" dirty="0"/>
              <a:t>A Household is defined as a group of persons who normally </a:t>
            </a:r>
            <a:r>
              <a:rPr lang="en-GB" sz="1600" b="1" i="1" dirty="0"/>
              <a:t>cater </a:t>
            </a:r>
            <a:r>
              <a:rPr lang="en-GB" sz="1600" dirty="0"/>
              <a:t>and </a:t>
            </a:r>
            <a:r>
              <a:rPr lang="en-GB" sz="1600" b="1" i="1" dirty="0"/>
              <a:t>live </a:t>
            </a:r>
            <a:r>
              <a:rPr lang="en-GB" sz="1600" dirty="0"/>
              <a:t>together. Very often the household will be a family </a:t>
            </a:r>
            <a:r>
              <a:rPr lang="en-GB" sz="1600" b="1" i="1" dirty="0"/>
              <a:t>living </a:t>
            </a:r>
            <a:r>
              <a:rPr lang="en-GB" sz="1600" dirty="0"/>
              <a:t>in the same house or compound and </a:t>
            </a:r>
            <a:r>
              <a:rPr lang="en-GB" sz="1600" b="1" i="1" dirty="0"/>
              <a:t>catering </a:t>
            </a:r>
            <a:r>
              <a:rPr lang="en-GB" sz="1600" dirty="0"/>
              <a:t>together. A household will normally consist of a man, his wife and children and sometimes relatives, maids and visitors. If two or more groups of persons, each of which has its own separate </a:t>
            </a:r>
            <a:r>
              <a:rPr lang="en-GB" sz="1600" b="1" i="1" dirty="0"/>
              <a:t>catering </a:t>
            </a:r>
            <a:r>
              <a:rPr lang="en-GB" sz="1600" dirty="0"/>
              <a:t>and housekeeping arrangements, </a:t>
            </a:r>
            <a:r>
              <a:rPr lang="en-GB" sz="1600" b="1" i="1" dirty="0"/>
              <a:t>live </a:t>
            </a:r>
            <a:r>
              <a:rPr lang="en-GB" sz="1600" dirty="0"/>
              <a:t>in the same dwelling, treat them as separate households. If a man has two or more wives and their children </a:t>
            </a:r>
            <a:r>
              <a:rPr lang="en-GB" sz="1600" b="1" i="1" dirty="0"/>
              <a:t>live </a:t>
            </a:r>
            <a:r>
              <a:rPr lang="en-GB" sz="1600" dirty="0"/>
              <a:t>and </a:t>
            </a:r>
            <a:r>
              <a:rPr lang="en-GB" sz="1600" b="1" i="1" dirty="0"/>
              <a:t>cater </a:t>
            </a:r>
            <a:r>
              <a:rPr lang="en-GB" sz="1600" dirty="0"/>
              <a:t>together, they form one household. If the wives and their children </a:t>
            </a:r>
            <a:r>
              <a:rPr lang="en-GB" sz="1600" b="1" i="1" dirty="0"/>
              <a:t>live </a:t>
            </a:r>
            <a:r>
              <a:rPr lang="en-GB" sz="1600" dirty="0"/>
              <a:t>and </a:t>
            </a:r>
            <a:r>
              <a:rPr lang="en-GB" sz="1600" b="1" i="1" dirty="0"/>
              <a:t>cater </a:t>
            </a:r>
            <a:r>
              <a:rPr lang="en-GB" sz="1600" dirty="0"/>
              <a:t>separately, they will form more than one household. </a:t>
            </a:r>
            <a:endParaRPr lang="en-GB" sz="1600" dirty="0" smtClean="0"/>
          </a:p>
          <a:p>
            <a:endParaRPr lang="en-GB" sz="1600" dirty="0" smtClean="0"/>
          </a:p>
          <a:p>
            <a:r>
              <a:rPr lang="en-GB" sz="1600" dirty="0"/>
              <a:t>A household may consist of one person who lives and caters on his or her own. A household may consist of several persons who are not related to each other. What matters is that they live together in the same household or compound and cater together. </a:t>
            </a:r>
            <a:endParaRPr lang="en-US" sz="1600" dirty="0"/>
          </a:p>
        </p:txBody>
      </p:sp>
      <p:sp>
        <p:nvSpPr>
          <p:cNvPr id="4" name="Title 1"/>
          <p:cNvSpPr>
            <a:spLocks noGrp="1"/>
          </p:cNvSpPr>
          <p:nvPr>
            <p:ph type="title"/>
          </p:nvPr>
        </p:nvSpPr>
        <p:spPr>
          <a:xfrm>
            <a:off x="628650" y="365125"/>
            <a:ext cx="7886700" cy="1119188"/>
          </a:xfrm>
        </p:spPr>
        <p:txBody>
          <a:bodyPr/>
          <a:lstStyle/>
          <a:p>
            <a:r>
              <a:rPr lang="en-US" b="1" dirty="0">
                <a:effectLst>
                  <a:outerShdw blurRad="38100" dist="38100" dir="2700000" algn="tl">
                    <a:srgbClr val="000000">
                      <a:alpha val="43137"/>
                    </a:srgbClr>
                  </a:outerShdw>
                </a:effectLst>
              </a:rPr>
              <a:t>Core + PME Module</a:t>
            </a:r>
          </a:p>
        </p:txBody>
      </p:sp>
    </p:spTree>
    <p:extLst>
      <p:ext uri="{BB962C8B-B14F-4D97-AF65-F5344CB8AC3E}">
        <p14:creationId xmlns:p14="http://schemas.microsoft.com/office/powerpoint/2010/main" val="825899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3" name="Content Placeholder 2"/>
          <p:cNvSpPr>
            <a:spLocks noGrp="1"/>
          </p:cNvSpPr>
          <p:nvPr>
            <p:ph idx="1"/>
          </p:nvPr>
        </p:nvSpPr>
        <p:spPr>
          <a:xfrm>
            <a:off x="344216" y="1699389"/>
            <a:ext cx="8640960" cy="5445224"/>
          </a:xfrm>
        </p:spPr>
        <p:txBody>
          <a:bodyPr>
            <a:noAutofit/>
          </a:bodyPr>
          <a:lstStyle/>
          <a:p>
            <a:pPr marL="0" indent="0">
              <a:buNone/>
            </a:pPr>
            <a:r>
              <a:rPr lang="en-GB" sz="1500" dirty="0"/>
              <a:t>The Core Module questionnaire asks for three different identification numbers, including (</a:t>
            </a:r>
            <a:r>
              <a:rPr lang="en-GB" sz="1500" dirty="0" err="1"/>
              <a:t>i</a:t>
            </a:r>
            <a:r>
              <a:rPr lang="en-GB" sz="1500" dirty="0"/>
              <a:t>) statistical identification numbers, and (ii) administrative identification numbers.</a:t>
            </a:r>
          </a:p>
          <a:p>
            <a:endParaRPr lang="en-GB" sz="1500" dirty="0"/>
          </a:p>
          <a:p>
            <a:pPr marL="0" indent="0">
              <a:buNone/>
            </a:pPr>
            <a:r>
              <a:rPr lang="en-GB" sz="1500" dirty="0"/>
              <a:t>Statistical identification numbers:</a:t>
            </a:r>
          </a:p>
          <a:p>
            <a:r>
              <a:rPr lang="en-GB" sz="1500" dirty="0" smtClean="0"/>
              <a:t>Sampling </a:t>
            </a:r>
            <a:r>
              <a:rPr lang="en-GB" sz="1500" dirty="0"/>
              <a:t>data base ID: linked to one unique holding and used generally for all surveys, incl.  census. Can be the same than census ID or business register ID</a:t>
            </a:r>
          </a:p>
          <a:p>
            <a:r>
              <a:rPr lang="en-GB" sz="1500" dirty="0"/>
              <a:t>Surveyor ID: corresponds to name and surname of the surveyor for the current survey, linked with surveyor work management and payments </a:t>
            </a:r>
          </a:p>
          <a:p>
            <a:r>
              <a:rPr lang="en-GB" sz="1500" dirty="0"/>
              <a:t>Enumeration area and census ID: linked to one unique holding and calculated during the census</a:t>
            </a:r>
          </a:p>
          <a:p>
            <a:pPr marL="0" indent="0">
              <a:buNone/>
            </a:pPr>
            <a:r>
              <a:rPr lang="en-GB" sz="1500" dirty="0"/>
              <a:t> </a:t>
            </a:r>
          </a:p>
          <a:p>
            <a:pPr marL="0" indent="0">
              <a:buNone/>
            </a:pPr>
            <a:r>
              <a:rPr lang="en-GB" sz="1500" dirty="0"/>
              <a:t>Administrative identification numbers:</a:t>
            </a:r>
          </a:p>
          <a:p>
            <a:pPr marL="0" indent="0">
              <a:buNone/>
            </a:pPr>
            <a:r>
              <a:rPr lang="en-GB" sz="1500" dirty="0"/>
              <a:t>Business register ID: linked to a unique holding, can be used as statistical ID but very often difficult because </a:t>
            </a:r>
          </a:p>
          <a:p>
            <a:pPr lvl="1"/>
            <a:r>
              <a:rPr lang="en-GB" sz="1500" dirty="0"/>
              <a:t>Statistical holding definition and business holding definitions can be different</a:t>
            </a:r>
          </a:p>
          <a:p>
            <a:pPr lvl="1"/>
            <a:r>
              <a:rPr lang="en-GB" sz="1500" dirty="0"/>
              <a:t>Field of the two registers can be also different for very small holdings for example</a:t>
            </a:r>
          </a:p>
          <a:p>
            <a:pPr lvl="0"/>
            <a:r>
              <a:rPr lang="en-GB" sz="1500" dirty="0"/>
              <a:t>Individual number: can be useful for holders (civil persons) and managers in the case the names of persons of different generations are the </a:t>
            </a:r>
            <a:r>
              <a:rPr lang="en-GB" sz="1500" dirty="0" smtClean="0"/>
              <a:t>same</a:t>
            </a:r>
          </a:p>
          <a:p>
            <a:r>
              <a:rPr lang="en-GB" sz="1500" dirty="0"/>
              <a:t>Other administrative IDs (livestock, wine, organic, oil, etc.) useful to be collected in order to merge statistical data and administrative data.</a:t>
            </a:r>
          </a:p>
          <a:p>
            <a:pPr lvl="0"/>
            <a:r>
              <a:rPr lang="en-GB" sz="1600" dirty="0" smtClean="0"/>
              <a:t> </a:t>
            </a:r>
            <a:endParaRPr lang="en-GB" sz="1600" dirty="0"/>
          </a:p>
          <a:p>
            <a:pPr marL="457200" lvl="1" indent="0" algn="just">
              <a:spcBef>
                <a:spcPts val="0"/>
              </a:spcBef>
              <a:spcAft>
                <a:spcPts val="1800"/>
              </a:spcAft>
              <a:buNone/>
            </a:pPr>
            <a:endParaRPr lang="en-GB" sz="1600" b="1" dirty="0"/>
          </a:p>
        </p:txBody>
      </p:sp>
      <p:sp>
        <p:nvSpPr>
          <p:cNvPr id="4" name="Rectangle 3"/>
          <p:cNvSpPr/>
          <p:nvPr/>
        </p:nvSpPr>
        <p:spPr>
          <a:xfrm>
            <a:off x="107504" y="1340768"/>
            <a:ext cx="4329390" cy="646331"/>
          </a:xfrm>
          <a:prstGeom prst="rect">
            <a:avLst/>
          </a:prstGeom>
        </p:spPr>
        <p:txBody>
          <a:bodyPr wrap="none">
            <a:spAutoFit/>
          </a:bodyPr>
          <a:lstStyle/>
          <a:p>
            <a:pPr lvl="1"/>
            <a:r>
              <a:rPr lang="en-GB" b="1" dirty="0" smtClean="0"/>
              <a:t>3. </a:t>
            </a:r>
            <a:r>
              <a:rPr lang="en-GB" b="1" dirty="0"/>
              <a:t>The different identification numbers</a:t>
            </a:r>
            <a:endParaRPr lang="en-GB" dirty="0"/>
          </a:p>
          <a:p>
            <a:pPr lvl="1"/>
            <a:endParaRPr lang="en-GB" dirty="0"/>
          </a:p>
        </p:txBody>
      </p:sp>
    </p:spTree>
    <p:extLst>
      <p:ext uri="{BB962C8B-B14F-4D97-AF65-F5344CB8AC3E}">
        <p14:creationId xmlns:p14="http://schemas.microsoft.com/office/powerpoint/2010/main" val="33010517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07504" y="1340768"/>
            <a:ext cx="8640960" cy="646331"/>
          </a:xfrm>
          <a:prstGeom prst="rect">
            <a:avLst/>
          </a:prstGeom>
        </p:spPr>
        <p:txBody>
          <a:bodyPr wrap="square">
            <a:spAutoFit/>
          </a:bodyPr>
          <a:lstStyle/>
          <a:p>
            <a:pPr lvl="1"/>
            <a:r>
              <a:rPr lang="en-GB" b="1" dirty="0" smtClean="0"/>
              <a:t>4. Reference period and timing</a:t>
            </a:r>
            <a:endParaRPr lang="en-GB" dirty="0"/>
          </a:p>
          <a:p>
            <a:pPr lvl="1"/>
            <a:endParaRPr lang="en-GB" dirty="0"/>
          </a:p>
        </p:txBody>
      </p:sp>
      <p:sp>
        <p:nvSpPr>
          <p:cNvPr id="5" name="Content Placeholder 4"/>
          <p:cNvSpPr>
            <a:spLocks noGrp="1"/>
          </p:cNvSpPr>
          <p:nvPr>
            <p:ph idx="1"/>
          </p:nvPr>
        </p:nvSpPr>
        <p:spPr/>
        <p:txBody>
          <a:bodyPr/>
          <a:lstStyle/>
          <a:p>
            <a:r>
              <a:rPr lang="en-GB" sz="1600" dirty="0"/>
              <a:t>Two types of reference periods are used in the Core </a:t>
            </a:r>
            <a:r>
              <a:rPr lang="en-GB" sz="1600" dirty="0" smtClean="0"/>
              <a:t>+ Eco Module</a:t>
            </a:r>
            <a:r>
              <a:rPr lang="en-GB" sz="1600" dirty="0"/>
              <a:t>, depending on the type of data being collected: </a:t>
            </a:r>
          </a:p>
          <a:p>
            <a:pPr lvl="0"/>
            <a:endParaRPr lang="en-GB" sz="1500" dirty="0" smtClean="0"/>
          </a:p>
          <a:p>
            <a:pPr lvl="0"/>
            <a:r>
              <a:rPr lang="en-GB" sz="1500" b="1" dirty="0" smtClean="0"/>
              <a:t>The </a:t>
            </a:r>
            <a:r>
              <a:rPr lang="en-GB" sz="1500" b="1" dirty="0"/>
              <a:t>agricultural year</a:t>
            </a:r>
            <a:r>
              <a:rPr lang="en-GB" sz="1500" dirty="0"/>
              <a:t>. It is used when collecting data on agricultural production. It provides a natural framework for respondents when they think about their agricultural production. The main characteristics of this reference period include : </a:t>
            </a:r>
          </a:p>
          <a:p>
            <a:pPr lvl="1"/>
            <a:r>
              <a:rPr lang="en-GB" sz="1500" dirty="0"/>
              <a:t>Period of 12 months duration</a:t>
            </a:r>
          </a:p>
          <a:p>
            <a:pPr lvl="1"/>
            <a:r>
              <a:rPr lang="en-GB" sz="1500" dirty="0"/>
              <a:t>Period including soil preparation(s), sowing(s) and harvest(s); and finishing with one harvest period in order to be consistent with the agricultural campaign(s). The end of the period is generally the date of the last harvest in the year.</a:t>
            </a:r>
          </a:p>
          <a:p>
            <a:pPr lvl="1"/>
            <a:r>
              <a:rPr lang="en-GB" sz="1500" dirty="0"/>
              <a:t>Period including one or more harvests (besides the possibility to have continuous harvests).</a:t>
            </a:r>
          </a:p>
          <a:p>
            <a:pPr lvl="0"/>
            <a:r>
              <a:rPr lang="en-GB" sz="1500" b="1" dirty="0"/>
              <a:t>A particular day or given period of time</a:t>
            </a:r>
            <a:r>
              <a:rPr lang="en-GB" sz="1500" dirty="0"/>
              <a:t>. They are used in case of inventory data (e.g.: like livestock numbers), and punctual events. </a:t>
            </a:r>
            <a:endParaRPr lang="en-GB" dirty="0"/>
          </a:p>
        </p:txBody>
      </p:sp>
    </p:spTree>
    <p:extLst>
      <p:ext uri="{BB962C8B-B14F-4D97-AF65-F5344CB8AC3E}">
        <p14:creationId xmlns:p14="http://schemas.microsoft.com/office/powerpoint/2010/main" val="10276636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630" y="404664"/>
            <a:ext cx="8229600" cy="850106"/>
          </a:xfrm>
        </p:spPr>
        <p:txBody>
          <a:bodyPr/>
          <a:lstStyle/>
          <a:p>
            <a:r>
              <a:rPr lang="en-US" b="1" dirty="0">
                <a:effectLst>
                  <a:outerShdw blurRad="38100" dist="38100" dir="2700000" algn="tl">
                    <a:srgbClr val="000000">
                      <a:alpha val="43137"/>
                    </a:srgbClr>
                  </a:outerShdw>
                </a:effectLst>
              </a:rPr>
              <a:t>Core + PME Module</a:t>
            </a:r>
            <a:endParaRPr lang="en-US" sz="2000" b="1" dirty="0">
              <a:latin typeface="+mn-lt"/>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3820498704"/>
              </p:ext>
            </p:extLst>
          </p:nvPr>
        </p:nvGraphicFramePr>
        <p:xfrm>
          <a:off x="326480" y="1687409"/>
          <a:ext cx="8568952" cy="4875311"/>
        </p:xfrm>
        <a:graphic>
          <a:graphicData uri="http://schemas.openxmlformats.org/drawingml/2006/table">
            <a:tbl>
              <a:tblPr firstRow="1" firstCol="1" bandRow="1">
                <a:tableStyleId>{5C22544A-7EE6-4342-B048-85BDC9FD1C3A}</a:tableStyleId>
              </a:tblPr>
              <a:tblGrid>
                <a:gridCol w="8568952">
                  <a:extLst>
                    <a:ext uri="{9D8B030D-6E8A-4147-A177-3AD203B41FA5}">
                      <a16:colId xmlns:a16="http://schemas.microsoft.com/office/drawing/2014/main" val="20000"/>
                    </a:ext>
                  </a:extLst>
                </a:gridCol>
              </a:tblGrid>
              <a:tr h="240771">
                <a:tc>
                  <a:txBody>
                    <a:bodyPr/>
                    <a:lstStyle/>
                    <a:p>
                      <a:pPr marL="252095" algn="ct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2001" marR="12001" marT="0" marB="0" anchor="ctr"/>
                </a:tc>
                <a:extLst>
                  <a:ext uri="{0D108BD9-81ED-4DB2-BD59-A6C34878D82A}">
                    <a16:rowId xmlns:a16="http://schemas.microsoft.com/office/drawing/2014/main" val="10000"/>
                  </a:ext>
                </a:extLst>
              </a:tr>
              <a:tr h="1356804">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1:  THE HOLDING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1.1 :  Survey Preparation</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1.2 : Identification of the Holding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1.3 : Agricultural</a:t>
                      </a:r>
                      <a:r>
                        <a:rPr lang="en-US" sz="1400" b="1" kern="1200" baseline="0" dirty="0" smtClean="0">
                          <a:solidFill>
                            <a:schemeClr val="lt1"/>
                          </a:solidFill>
                          <a:effectLst/>
                          <a:latin typeface="+mn-lt"/>
                          <a:ea typeface="+mn-ea"/>
                          <a:cs typeface="+mn-cs"/>
                        </a:rPr>
                        <a:t> Activity</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1.4 : Prospects for Development of the Holding in the Next 2 to 3 Years</a:t>
                      </a: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1"/>
                  </a:ext>
                </a:extLst>
              </a:tr>
              <a:tr h="504056">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2:  CHARACTERSTICS</a:t>
                      </a:r>
                      <a:r>
                        <a:rPr lang="en-US" sz="1400" b="1" kern="1200" baseline="0" dirty="0" smtClean="0">
                          <a:solidFill>
                            <a:schemeClr val="lt1"/>
                          </a:solidFill>
                          <a:effectLst/>
                          <a:latin typeface="+mn-lt"/>
                          <a:ea typeface="+mn-ea"/>
                          <a:cs typeface="+mn-cs"/>
                        </a:rPr>
                        <a:t> OF THE HOLDERS AND MANAGERS</a:t>
                      </a: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2"/>
                  </a:ext>
                </a:extLst>
              </a:tr>
              <a:tr h="1203855">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3: CROP PRODUCTION</a:t>
                      </a:r>
                    </a:p>
                    <a:p>
                      <a:pPr marL="252095" lvl="2" indent="-342900" algn="l" defTabSz="457200" rtl="0" eaLnBrk="1" latinLnBrk="0" hangingPunct="1">
                        <a:spcBef>
                          <a:spcPts val="0"/>
                        </a:spcBef>
                        <a:spcAft>
                          <a:spcPts val="0"/>
                        </a:spcAft>
                        <a:buFont typeface="Arial" panose="020B0604020202020204" pitchFamily="34" charset="0"/>
                        <a:buChar char="•"/>
                      </a:pPr>
                      <a:r>
                        <a:rPr lang="en-GB" sz="1400" b="1" kern="1200" dirty="0" smtClean="0">
                          <a:solidFill>
                            <a:schemeClr val="lt1"/>
                          </a:solidFill>
                          <a:effectLst/>
                          <a:latin typeface="+mn-lt"/>
                          <a:ea typeface="+mn-ea"/>
                          <a:cs typeface="+mn-cs"/>
                        </a:rPr>
                        <a:t>Part 3.1 :  Crop</a:t>
                      </a:r>
                      <a:r>
                        <a:rPr lang="en-GB" sz="1400" b="1" kern="1200" baseline="0" dirty="0" smtClean="0">
                          <a:solidFill>
                            <a:schemeClr val="lt1"/>
                          </a:solidFill>
                          <a:effectLst/>
                          <a:latin typeface="+mn-lt"/>
                          <a:ea typeface="+mn-ea"/>
                          <a:cs typeface="+mn-cs"/>
                        </a:rPr>
                        <a:t> productions, destinations</a:t>
                      </a:r>
                      <a:endParaRPr lang="en-GB"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3.2 : Crop Production Modes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3.4 : Intentions for Crop Production</a:t>
                      </a: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baseline="0" dirty="0" smtClean="0">
                        <a:solidFill>
                          <a:schemeClr val="lt1"/>
                        </a:solidFill>
                        <a:effectLst/>
                        <a:latin typeface="+mn-lt"/>
                        <a:ea typeface="+mn-ea"/>
                        <a:cs typeface="+mn-cs"/>
                      </a:endParaRPr>
                    </a:p>
                    <a:p>
                      <a:pPr marL="0" lvl="2" indent="0" algn="l" defTabSz="457200" rtl="0" eaLnBrk="1" latinLnBrk="0" hangingPunct="1">
                        <a:spcBef>
                          <a:spcPts val="0"/>
                        </a:spcBef>
                        <a:spcAft>
                          <a:spcPts val="0"/>
                        </a:spcAft>
                        <a:buFont typeface="Arial" panose="020B0604020202020204" pitchFamily="34" charset="0"/>
                        <a:buNone/>
                      </a:pPr>
                      <a:r>
                        <a:rPr lang="en-US" sz="1400" b="1" kern="1200" baseline="0" dirty="0" smtClean="0">
                          <a:solidFill>
                            <a:schemeClr val="lt1"/>
                          </a:solidFill>
                          <a:effectLst/>
                          <a:latin typeface="+mn-lt"/>
                          <a:ea typeface="+mn-ea"/>
                          <a:cs typeface="+mn-cs"/>
                        </a:rPr>
                        <a:t>   SECTION 4: CROP PRODUCTION METHODS DURING THE REFERENCE PERIOD</a:t>
                      </a:r>
                    </a:p>
                    <a:p>
                      <a:pPr marL="252095" lvl="2" indent="-342900" algn="l" defTabSz="457200" rtl="0" eaLnBrk="1" latinLnBrk="0" hangingPunct="1">
                        <a:spcBef>
                          <a:spcPts val="0"/>
                        </a:spcBef>
                        <a:spcAft>
                          <a:spcPts val="0"/>
                        </a:spcAft>
                        <a:buFont typeface="Arial" panose="020B0604020202020204" pitchFamily="34" charset="0"/>
                        <a:buChar char="•"/>
                      </a:pPr>
                      <a:r>
                        <a:rPr lang="en-GB" sz="1400" b="1" kern="1200" dirty="0" smtClean="0">
                          <a:solidFill>
                            <a:schemeClr val="lt1"/>
                          </a:solidFill>
                          <a:effectLst/>
                          <a:latin typeface="+mn-lt"/>
                          <a:ea typeface="+mn-ea"/>
                          <a:cs typeface="+mn-cs"/>
                        </a:rPr>
                        <a:t>Part 4.1 :  Irrigation and Drainage</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4.2 :  Use of Fertilizers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4.3 : Use of Plant Protection Products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a:t>
                      </a:r>
                      <a:r>
                        <a:rPr lang="en-US" sz="1400" b="1" kern="1200" baseline="0" dirty="0" smtClean="0">
                          <a:solidFill>
                            <a:schemeClr val="lt1"/>
                          </a:solidFill>
                          <a:effectLst/>
                          <a:latin typeface="+mn-lt"/>
                          <a:ea typeface="+mn-ea"/>
                          <a:cs typeface="+mn-cs"/>
                        </a:rPr>
                        <a:t> 4.4 : Crop and Seed Varieties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4.5 : Permanent crops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4.6 : Rice Cultivation</a:t>
                      </a:r>
                      <a:r>
                        <a:rPr lang="en-US" sz="1400" b="1" kern="1200" dirty="0" smtClean="0">
                          <a:solidFill>
                            <a:schemeClr val="lt1"/>
                          </a:solidFill>
                          <a:effectLst/>
                          <a:latin typeface="+mn-lt"/>
                          <a:ea typeface="+mn-ea"/>
                          <a:cs typeface="+mn-cs"/>
                        </a:rPr>
                        <a:t> </a:t>
                      </a:r>
                    </a:p>
                    <a:p>
                      <a:pPr marL="0" lvl="2" indent="0" algn="l" defTabSz="457200" rtl="0" eaLnBrk="1" latinLnBrk="0" hangingPunct="1">
                        <a:spcBef>
                          <a:spcPts val="0"/>
                        </a:spcBef>
                        <a:spcAft>
                          <a:spcPts val="0"/>
                        </a:spcAft>
                        <a:buFont typeface="Arial" panose="020B0604020202020204" pitchFamily="34" charset="0"/>
                        <a:buNone/>
                      </a:pPr>
                      <a:endParaRPr lang="en-US" sz="1400" b="1" kern="1200" baseline="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3"/>
                  </a:ext>
                </a:extLst>
              </a:tr>
            </a:tbl>
          </a:graphicData>
        </a:graphic>
      </p:graphicFrame>
      <p:sp>
        <p:nvSpPr>
          <p:cNvPr id="7" name="TextBox 6"/>
          <p:cNvSpPr txBox="1"/>
          <p:nvPr/>
        </p:nvSpPr>
        <p:spPr>
          <a:xfrm>
            <a:off x="326480" y="1355531"/>
            <a:ext cx="3816424" cy="369332"/>
          </a:xfrm>
          <a:prstGeom prst="rect">
            <a:avLst/>
          </a:prstGeom>
          <a:noFill/>
        </p:spPr>
        <p:txBody>
          <a:bodyPr wrap="square" rtlCol="0">
            <a:spAutoFit/>
          </a:bodyPr>
          <a:lstStyle/>
          <a:p>
            <a:r>
              <a:rPr lang="en-US" b="1" dirty="0" smtClean="0"/>
              <a:t>Structure of the Core + PME Module</a:t>
            </a:r>
            <a:endParaRPr lang="en-GB" b="1" dirty="0"/>
          </a:p>
        </p:txBody>
      </p:sp>
    </p:spTree>
    <p:extLst>
      <p:ext uri="{BB962C8B-B14F-4D97-AF65-F5344CB8AC3E}">
        <p14:creationId xmlns:p14="http://schemas.microsoft.com/office/powerpoint/2010/main" val="27068659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630" y="404664"/>
            <a:ext cx="8229600" cy="850106"/>
          </a:xfrm>
        </p:spPr>
        <p:txBody>
          <a:bodyPr/>
          <a:lstStyle/>
          <a:p>
            <a:r>
              <a:rPr lang="en-US" b="1" dirty="0">
                <a:effectLst>
                  <a:outerShdw blurRad="38100" dist="38100" dir="2700000" algn="tl">
                    <a:srgbClr val="000000">
                      <a:alpha val="43137"/>
                    </a:srgbClr>
                  </a:outerShdw>
                </a:effectLst>
              </a:rPr>
              <a:t>Core + PME Module</a:t>
            </a:r>
            <a:endParaRPr lang="en-US" sz="2000" b="1" dirty="0">
              <a:latin typeface="+mn-lt"/>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1463729544"/>
              </p:ext>
            </p:extLst>
          </p:nvPr>
        </p:nvGraphicFramePr>
        <p:xfrm>
          <a:off x="323528" y="1825625"/>
          <a:ext cx="8568952" cy="3169693"/>
        </p:xfrm>
        <a:graphic>
          <a:graphicData uri="http://schemas.openxmlformats.org/drawingml/2006/table">
            <a:tbl>
              <a:tblPr firstRow="1" firstCol="1" bandRow="1">
                <a:tableStyleId>{5C22544A-7EE6-4342-B048-85BDC9FD1C3A}</a:tableStyleId>
              </a:tblPr>
              <a:tblGrid>
                <a:gridCol w="8568952">
                  <a:extLst>
                    <a:ext uri="{9D8B030D-6E8A-4147-A177-3AD203B41FA5}">
                      <a16:colId xmlns:a16="http://schemas.microsoft.com/office/drawing/2014/main" val="20000"/>
                    </a:ext>
                  </a:extLst>
                </a:gridCol>
              </a:tblGrid>
              <a:tr h="379239">
                <a:tc>
                  <a:txBody>
                    <a:bodyPr/>
                    <a:lstStyle/>
                    <a:p>
                      <a:pPr marL="252095" algn="ctr">
                        <a:spcAft>
                          <a:spcPts val="0"/>
                        </a:spcAft>
                      </a:pP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2001" marR="12001" marT="0" marB="0" anchor="ctr"/>
                </a:tc>
                <a:extLst>
                  <a:ext uri="{0D108BD9-81ED-4DB2-BD59-A6C34878D82A}">
                    <a16:rowId xmlns:a16="http://schemas.microsoft.com/office/drawing/2014/main" val="10000"/>
                  </a:ext>
                </a:extLst>
              </a:tr>
              <a:tr h="2790454">
                <a:tc>
                  <a:txBody>
                    <a:bodyPr/>
                    <a:lstStyle/>
                    <a:p>
                      <a:pPr marL="252095" algn="l">
                        <a:spcAft>
                          <a:spcPts val="0"/>
                        </a:spcAft>
                      </a:pPr>
                      <a:r>
                        <a:rPr lang="en-US" sz="1600" dirty="0" smtClean="0">
                          <a:effectLst/>
                        </a:rPr>
                        <a:t>SECTION 5 :  LAND USE AND PRACTICES DURING THE REFERENCE PERIOD 1 MARCH 2017 to FEBRUARY 28,</a:t>
                      </a:r>
                      <a:r>
                        <a:rPr lang="en-US" sz="1600" baseline="0" dirty="0" smtClean="0">
                          <a:effectLst/>
                        </a:rPr>
                        <a:t> 2018</a:t>
                      </a:r>
                      <a:endParaRPr lang="en-US" sz="1600" dirty="0" smtClean="0">
                        <a:effectLst/>
                      </a:endParaRPr>
                    </a:p>
                    <a:p>
                      <a:pPr marL="252095" algn="l">
                        <a:spcAft>
                          <a:spcPts val="0"/>
                        </a:spcAft>
                      </a:pPr>
                      <a:r>
                        <a:rPr lang="en-US" sz="1600" dirty="0" smtClean="0">
                          <a:effectLst/>
                        </a:rPr>
                        <a:t>Part 5.1 : Area Under Different Agricultural Practices</a:t>
                      </a:r>
                    </a:p>
                    <a:p>
                      <a:pPr marL="252095" algn="l">
                        <a:spcAft>
                          <a:spcPts val="0"/>
                        </a:spcAft>
                      </a:pPr>
                      <a:endParaRPr lang="en-US" sz="1600" dirty="0" smtClean="0">
                        <a:effectLst/>
                      </a:endParaRPr>
                    </a:p>
                    <a:p>
                      <a:pPr marL="252095" marR="0" lvl="0" indent="0" algn="l" defTabSz="457200" rtl="0" eaLnBrk="1" fontAlgn="auto" latinLnBrk="0" hangingPunct="1">
                        <a:lnSpc>
                          <a:spcPct val="100000"/>
                        </a:lnSpc>
                        <a:spcBef>
                          <a:spcPts val="0"/>
                        </a:spcBef>
                        <a:spcAft>
                          <a:spcPts val="0"/>
                        </a:spcAft>
                        <a:buClrTx/>
                        <a:buSzTx/>
                        <a:buFontTx/>
                        <a:buNone/>
                        <a:tabLst/>
                        <a:defRPr/>
                      </a:pPr>
                      <a:r>
                        <a:rPr lang="en-US" sz="1600" dirty="0" smtClean="0">
                          <a:effectLst/>
                        </a:rPr>
                        <a:t>SECTION 6 :  LIVESTOCK PRODUCTION DURING THE REFERENCE PERIOD 1 MARCH 2017 to FEBRUARY 28,</a:t>
                      </a:r>
                      <a:r>
                        <a:rPr lang="en-US" sz="1600" baseline="0" dirty="0" smtClean="0">
                          <a:effectLst/>
                        </a:rPr>
                        <a:t> 2018</a:t>
                      </a:r>
                    </a:p>
                    <a:p>
                      <a:pPr marL="252095" marR="0" lvl="0" indent="0" algn="l" defTabSz="457200" rtl="0" eaLnBrk="1" fontAlgn="auto" latinLnBrk="0" hangingPunct="1">
                        <a:lnSpc>
                          <a:spcPct val="100000"/>
                        </a:lnSpc>
                        <a:spcBef>
                          <a:spcPts val="0"/>
                        </a:spcBef>
                        <a:spcAft>
                          <a:spcPts val="0"/>
                        </a:spcAft>
                        <a:buClrTx/>
                        <a:buSzTx/>
                        <a:buFontTx/>
                        <a:buNone/>
                        <a:tabLst/>
                        <a:defRPr/>
                      </a:pPr>
                      <a:r>
                        <a:rPr lang="en-US" sz="1600" baseline="0" dirty="0" smtClean="0">
                          <a:effectLst/>
                        </a:rPr>
                        <a:t>Part 6.1 : Raising Activities and Production</a:t>
                      </a:r>
                    </a:p>
                    <a:p>
                      <a:pPr marL="252095" marR="0" lvl="0" indent="0" algn="l" defTabSz="457200" rtl="0" eaLnBrk="1" fontAlgn="auto" latinLnBrk="0" hangingPunct="1">
                        <a:lnSpc>
                          <a:spcPct val="100000"/>
                        </a:lnSpc>
                        <a:spcBef>
                          <a:spcPts val="0"/>
                        </a:spcBef>
                        <a:spcAft>
                          <a:spcPts val="0"/>
                        </a:spcAft>
                        <a:buClrTx/>
                        <a:buSzTx/>
                        <a:buFontTx/>
                        <a:buNone/>
                        <a:tabLst/>
                        <a:defRPr/>
                      </a:pPr>
                      <a:r>
                        <a:rPr lang="en-US" sz="1600" baseline="0" dirty="0" smtClean="0">
                          <a:effectLst/>
                        </a:rPr>
                        <a:t>Part 6.2 : Raising Practices</a:t>
                      </a:r>
                    </a:p>
                    <a:p>
                      <a:pPr marL="252095" marR="0" lvl="0" indent="0" algn="l" defTabSz="457200" rtl="0" eaLnBrk="1" fontAlgn="auto" latinLnBrk="0" hangingPunct="1">
                        <a:lnSpc>
                          <a:spcPct val="100000"/>
                        </a:lnSpc>
                        <a:spcBef>
                          <a:spcPts val="0"/>
                        </a:spcBef>
                        <a:spcAft>
                          <a:spcPts val="0"/>
                        </a:spcAft>
                        <a:buClrTx/>
                        <a:buSzTx/>
                        <a:buFontTx/>
                        <a:buNone/>
                        <a:tabLst/>
                        <a:defRPr/>
                      </a:pPr>
                      <a:r>
                        <a:rPr lang="en-US" sz="1600" baseline="0" dirty="0" smtClean="0">
                          <a:effectLst/>
                        </a:rPr>
                        <a:t>Part 6.3 : Intention for Livestock Production</a:t>
                      </a:r>
                    </a:p>
                    <a:p>
                      <a:pPr marL="252095" marR="0" lvl="0" indent="0" algn="l" defTabSz="457200" rtl="0" eaLnBrk="1" fontAlgn="auto" latinLnBrk="0" hangingPunct="1">
                        <a:lnSpc>
                          <a:spcPct val="100000"/>
                        </a:lnSpc>
                        <a:spcBef>
                          <a:spcPts val="0"/>
                        </a:spcBef>
                        <a:spcAft>
                          <a:spcPts val="0"/>
                        </a:spcAft>
                        <a:buClrTx/>
                        <a:buSzTx/>
                        <a:buFontTx/>
                        <a:buNone/>
                        <a:tabLst/>
                        <a:defRPr/>
                      </a:pPr>
                      <a:endParaRPr lang="en-US" sz="1600" dirty="0" smtClean="0">
                        <a:effectLst/>
                      </a:endParaRPr>
                    </a:p>
                    <a:p>
                      <a:pPr marL="252095" algn="l">
                        <a:spcAft>
                          <a:spcPts val="0"/>
                        </a:spcAft>
                      </a:pPr>
                      <a:endParaRPr lang="en-US" sz="1600" dirty="0" smtClean="0">
                        <a:effectLst/>
                      </a:endParaRPr>
                    </a:p>
                  </a:txBody>
                  <a:tcPr marL="12001" marR="12001" marT="0" marB="0"/>
                </a:tc>
                <a:extLst>
                  <a:ext uri="{0D108BD9-81ED-4DB2-BD59-A6C34878D82A}">
                    <a16:rowId xmlns:a16="http://schemas.microsoft.com/office/drawing/2014/main" val="10001"/>
                  </a:ext>
                </a:extLst>
              </a:tr>
            </a:tbl>
          </a:graphicData>
        </a:graphic>
      </p:graphicFrame>
      <p:sp>
        <p:nvSpPr>
          <p:cNvPr id="7" name="TextBox 6"/>
          <p:cNvSpPr txBox="1"/>
          <p:nvPr/>
        </p:nvSpPr>
        <p:spPr>
          <a:xfrm>
            <a:off x="323528" y="1450503"/>
            <a:ext cx="3816424" cy="369332"/>
          </a:xfrm>
          <a:prstGeom prst="rect">
            <a:avLst/>
          </a:prstGeom>
          <a:noFill/>
        </p:spPr>
        <p:txBody>
          <a:bodyPr wrap="square" rtlCol="0">
            <a:spAutoFit/>
          </a:bodyPr>
          <a:lstStyle/>
          <a:p>
            <a:r>
              <a:rPr lang="en-US" b="1" dirty="0" smtClean="0"/>
              <a:t>Structure of the Core + PME Module</a:t>
            </a:r>
            <a:endParaRPr lang="en-GB" b="1" dirty="0"/>
          </a:p>
        </p:txBody>
      </p:sp>
    </p:spTree>
    <p:extLst>
      <p:ext uri="{BB962C8B-B14F-4D97-AF65-F5344CB8AC3E}">
        <p14:creationId xmlns:p14="http://schemas.microsoft.com/office/powerpoint/2010/main" val="17181957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630" y="404664"/>
            <a:ext cx="8229600" cy="850106"/>
          </a:xfrm>
        </p:spPr>
        <p:txBody>
          <a:bodyPr/>
          <a:lstStyle/>
          <a:p>
            <a:r>
              <a:rPr lang="en-US" b="1" dirty="0">
                <a:effectLst>
                  <a:outerShdw blurRad="38100" dist="38100" dir="2700000" algn="tl">
                    <a:srgbClr val="000000">
                      <a:alpha val="43137"/>
                    </a:srgbClr>
                  </a:outerShdw>
                </a:effectLst>
              </a:rPr>
              <a:t>Core + PME Module</a:t>
            </a:r>
            <a:endParaRPr lang="en-US" sz="2000" b="1" dirty="0">
              <a:latin typeface="+mn-lt"/>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2628595369"/>
              </p:ext>
            </p:extLst>
          </p:nvPr>
        </p:nvGraphicFramePr>
        <p:xfrm>
          <a:off x="326480" y="1687409"/>
          <a:ext cx="8568952" cy="5077674"/>
        </p:xfrm>
        <a:graphic>
          <a:graphicData uri="http://schemas.openxmlformats.org/drawingml/2006/table">
            <a:tbl>
              <a:tblPr firstRow="1" firstCol="1" bandRow="1">
                <a:tableStyleId>{5C22544A-7EE6-4342-B048-85BDC9FD1C3A}</a:tableStyleId>
              </a:tblPr>
              <a:tblGrid>
                <a:gridCol w="8568952">
                  <a:extLst>
                    <a:ext uri="{9D8B030D-6E8A-4147-A177-3AD203B41FA5}">
                      <a16:colId xmlns:a16="http://schemas.microsoft.com/office/drawing/2014/main" val="20000"/>
                    </a:ext>
                  </a:extLst>
                </a:gridCol>
              </a:tblGrid>
              <a:tr h="240771">
                <a:tc>
                  <a:txBody>
                    <a:bodyPr/>
                    <a:lstStyle/>
                    <a:p>
                      <a:pPr marL="252095" algn="ct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2001" marR="12001" marT="0" marB="0" anchor="ctr"/>
                </a:tc>
                <a:extLst>
                  <a:ext uri="{0D108BD9-81ED-4DB2-BD59-A6C34878D82A}">
                    <a16:rowId xmlns:a16="http://schemas.microsoft.com/office/drawing/2014/main" val="10000"/>
                  </a:ext>
                </a:extLst>
              </a:tr>
              <a:tr h="1926168">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7:  LIVESTOCK PRODUCTION METHODS DURING THE REFERENCE PERIOD 1 MARCH 2017 to 28 FEBRUARY 2018</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7.1 :  Animal Breeding and Production</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7.2 : Use of Veterinary Products</a:t>
                      </a:r>
                      <a:r>
                        <a:rPr lang="en-US" sz="1400" b="1" kern="1200" baseline="0" dirty="0" smtClean="0">
                          <a:solidFill>
                            <a:schemeClr val="lt1"/>
                          </a:solidFill>
                          <a:effectLst/>
                          <a:latin typeface="+mn-lt"/>
                          <a:ea typeface="+mn-ea"/>
                          <a:cs typeface="+mn-cs"/>
                        </a:rPr>
                        <a:t> and Traditional Methods</a:t>
                      </a: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7.3 : Animal</a:t>
                      </a:r>
                      <a:r>
                        <a:rPr lang="en-US" sz="1400" b="1" kern="1200" baseline="0" dirty="0" smtClean="0">
                          <a:solidFill>
                            <a:schemeClr val="lt1"/>
                          </a:solidFill>
                          <a:effectLst/>
                          <a:latin typeface="+mn-lt"/>
                          <a:ea typeface="+mn-ea"/>
                          <a:cs typeface="+mn-cs"/>
                        </a:rPr>
                        <a:t> Housing </a:t>
                      </a: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7.4 : Equipment</a:t>
                      </a:r>
                      <a:r>
                        <a:rPr lang="en-US" sz="1400" b="1" kern="1200" baseline="0" dirty="0" smtClean="0">
                          <a:solidFill>
                            <a:schemeClr val="lt1"/>
                          </a:solidFill>
                          <a:effectLst/>
                          <a:latin typeface="+mn-lt"/>
                          <a:ea typeface="+mn-ea"/>
                          <a:cs typeface="+mn-cs"/>
                        </a:rPr>
                        <a:t> and Transportation of Animals</a:t>
                      </a: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7.5 : Feed and</a:t>
                      </a:r>
                      <a:r>
                        <a:rPr lang="en-US" sz="1400" b="1" kern="1200" baseline="0" dirty="0" smtClean="0">
                          <a:solidFill>
                            <a:schemeClr val="lt1"/>
                          </a:solidFill>
                          <a:effectLst/>
                          <a:latin typeface="+mn-lt"/>
                          <a:ea typeface="+mn-ea"/>
                          <a:cs typeface="+mn-cs"/>
                        </a:rPr>
                        <a:t> Use of Pasture</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7.6 : Watering of Animals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7.7 : Manure Management</a:t>
                      </a: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1"/>
                  </a:ext>
                </a:extLst>
              </a:tr>
              <a:tr h="963084">
                <a:tc>
                  <a:txBody>
                    <a:bodyPr/>
                    <a:lstStyle/>
                    <a:p>
                      <a:pPr marL="58738" marR="0" lvl="1" indent="0" algn="l"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lt1"/>
                          </a:solidFill>
                          <a:effectLst/>
                          <a:latin typeface="+mn-lt"/>
                          <a:ea typeface="+mn-ea"/>
                          <a:cs typeface="+mn-cs"/>
                        </a:rPr>
                        <a:t>SECTION 8:  CERTIFIED ORGANIC FARMING AND CONVERSION TO ORGANIC CERTIFICATION DURING THE REFERENCE PERIOD 1 MARCH 2017 to 28 FEBRUARY 2018</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8.1 : Certified Organic Farming and Conversion</a:t>
                      </a:r>
                      <a:r>
                        <a:rPr lang="en-US" sz="1400" b="1" kern="1200" baseline="0" dirty="0" smtClean="0">
                          <a:solidFill>
                            <a:schemeClr val="lt1"/>
                          </a:solidFill>
                          <a:effectLst/>
                          <a:latin typeface="+mn-lt"/>
                          <a:ea typeface="+mn-ea"/>
                          <a:cs typeface="+mn-cs"/>
                        </a:rPr>
                        <a:t> to Organic</a:t>
                      </a:r>
                      <a:endParaRPr lang="en-US" sz="1400" b="1" kern="1200" dirty="0" smtClean="0">
                        <a:solidFill>
                          <a:schemeClr val="lt1"/>
                        </a:solidFill>
                        <a:effectLst/>
                        <a:latin typeface="+mn-lt"/>
                        <a:ea typeface="+mn-ea"/>
                        <a:cs typeface="+mn-cs"/>
                      </a:endParaRPr>
                    </a:p>
                    <a:p>
                      <a:pPr marL="58738" marR="0" lvl="1" indent="0" algn="l" defTabSz="457200" rtl="0" eaLnBrk="1" fontAlgn="auto" latinLnBrk="0" hangingPunct="1">
                        <a:lnSpc>
                          <a:spcPct val="100000"/>
                        </a:lnSpc>
                        <a:spcBef>
                          <a:spcPts val="0"/>
                        </a:spcBef>
                        <a:spcAft>
                          <a:spcPts val="0"/>
                        </a:spcAft>
                        <a:buClrTx/>
                        <a:buSzTx/>
                        <a:buFontTx/>
                        <a:buNone/>
                        <a:tabLst/>
                        <a:defRPr/>
                      </a:pPr>
                      <a:endParaRPr lang="en-US" sz="1400" b="1" kern="1200" dirty="0" smtClean="0">
                        <a:solidFill>
                          <a:schemeClr val="lt1"/>
                        </a:solidFill>
                        <a:effectLst/>
                        <a:latin typeface="+mn-lt"/>
                        <a:ea typeface="+mn-ea"/>
                        <a:cs typeface="+mn-cs"/>
                      </a:endParaRPr>
                    </a:p>
                    <a:p>
                      <a:pPr marL="58738" marR="0" lvl="1" indent="0" algn="l"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lt1"/>
                          </a:solidFill>
                          <a:effectLst/>
                          <a:latin typeface="+mn-lt"/>
                          <a:ea typeface="+mn-ea"/>
                          <a:cs typeface="+mn-cs"/>
                        </a:rPr>
                        <a:t>SECTION 9:  USE OF NATURAL RESOURCEDS DURING THE REFERENCE PERIOD 1 MARCH 2017 to 28 FEBRUARY 2018</a:t>
                      </a:r>
                    </a:p>
                    <a:p>
                      <a:pPr marL="58738" marR="0" lvl="1" indent="0" algn="l"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lt1"/>
                          </a:solidFill>
                          <a:effectLst/>
                          <a:latin typeface="+mn-lt"/>
                          <a:ea typeface="+mn-ea"/>
                          <a:cs typeface="+mn-cs"/>
                        </a:rPr>
                        <a:t>Part 9.1 : Energy Sources</a:t>
                      </a:r>
                    </a:p>
                    <a:p>
                      <a:pPr marL="58738" marR="0" lvl="1" indent="0" algn="l" defTabSz="457200" rtl="0" eaLnBrk="1" fontAlgn="auto" latinLnBrk="0" hangingPunct="1">
                        <a:lnSpc>
                          <a:spcPct val="100000"/>
                        </a:lnSpc>
                        <a:spcBef>
                          <a:spcPts val="0"/>
                        </a:spcBef>
                        <a:spcAft>
                          <a:spcPts val="0"/>
                        </a:spcAft>
                        <a:buClrTx/>
                        <a:buSzTx/>
                        <a:buFontTx/>
                        <a:buNone/>
                        <a:tabLst/>
                        <a:defRPr/>
                      </a:pP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2"/>
                  </a:ext>
                </a:extLst>
              </a:tr>
              <a:tr h="1203855">
                <a:tc>
                  <a:txBody>
                    <a:bodyPr/>
                    <a:lstStyle/>
                    <a:p>
                      <a:pPr marL="58738" marR="0" lvl="1" indent="0" algn="l"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lt1"/>
                          </a:solidFill>
                          <a:effectLst/>
                          <a:latin typeface="+mn-lt"/>
                          <a:ea typeface="+mn-ea"/>
                          <a:cs typeface="+mn-cs"/>
                        </a:rPr>
                        <a:t>SECTION 10: ECONOMY DURING THE REFERENCE PERIOD 1 MARCH 2017 to 28 FEBRUARY 2018</a:t>
                      </a:r>
                    </a:p>
                    <a:p>
                      <a:pPr marL="252095" lvl="2" indent="-342900" algn="l" defTabSz="457200" rtl="0" eaLnBrk="1" latinLnBrk="0" hangingPunct="1">
                        <a:spcBef>
                          <a:spcPts val="0"/>
                        </a:spcBef>
                        <a:spcAft>
                          <a:spcPts val="0"/>
                        </a:spcAft>
                        <a:buFont typeface="Arial" panose="020B0604020202020204" pitchFamily="34" charset="0"/>
                        <a:buChar char="•"/>
                      </a:pPr>
                      <a:r>
                        <a:rPr lang="en-GB" sz="1400" b="1" kern="1200" dirty="0" smtClean="0">
                          <a:solidFill>
                            <a:schemeClr val="lt1"/>
                          </a:solidFill>
                          <a:effectLst/>
                          <a:latin typeface="+mn-lt"/>
                          <a:ea typeface="+mn-ea"/>
                          <a:cs typeface="+mn-cs"/>
                        </a:rPr>
                        <a:t>Part 10.1 :  Other Activities of the Holding</a:t>
                      </a:r>
                    </a:p>
                    <a:p>
                      <a:pPr marL="252095" lvl="2" indent="-342900" algn="l" defTabSz="457200" rtl="0" eaLnBrk="1" latinLnBrk="0" hangingPunct="1">
                        <a:spcBef>
                          <a:spcPts val="0"/>
                        </a:spcBef>
                        <a:spcAft>
                          <a:spcPts val="0"/>
                        </a:spcAft>
                        <a:buFont typeface="Arial" panose="020B0604020202020204" pitchFamily="34" charset="0"/>
                        <a:buChar char="•"/>
                      </a:pPr>
                      <a:endParaRPr lang="en-GB" sz="1400" b="1" kern="1200" dirty="0" smtClean="0">
                        <a:solidFill>
                          <a:schemeClr val="lt1"/>
                        </a:solidFill>
                        <a:effectLst/>
                        <a:latin typeface="+mn-lt"/>
                        <a:ea typeface="+mn-ea"/>
                        <a:cs typeface="+mn-cs"/>
                      </a:endParaRPr>
                    </a:p>
                    <a:p>
                      <a:pPr marL="58738" marR="0" lvl="1" indent="0" algn="l"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lt1"/>
                          </a:solidFill>
                          <a:effectLst/>
                          <a:latin typeface="+mn-lt"/>
                          <a:ea typeface="+mn-ea"/>
                          <a:cs typeface="+mn-cs"/>
                        </a:rPr>
                        <a:t>SECTION 11: AQUACULTURE DURING THE REFERENCE PERIOD 1 MARCH 2017 to 28 FEBRUARY 2018</a:t>
                      </a:r>
                    </a:p>
                    <a:p>
                      <a:pPr marL="344488"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1" kern="1200" dirty="0" smtClean="0">
                          <a:solidFill>
                            <a:schemeClr val="lt1"/>
                          </a:solidFill>
                          <a:effectLst/>
                          <a:latin typeface="+mn-lt"/>
                          <a:ea typeface="+mn-ea"/>
                          <a:cs typeface="+mn-cs"/>
                        </a:rPr>
                        <a:t>Part 11.1 : Aquaculture</a:t>
                      </a:r>
                    </a:p>
                  </a:txBody>
                  <a:tcPr marL="12001" marR="12001" marT="0" marB="0"/>
                </a:tc>
                <a:extLst>
                  <a:ext uri="{0D108BD9-81ED-4DB2-BD59-A6C34878D82A}">
                    <a16:rowId xmlns:a16="http://schemas.microsoft.com/office/drawing/2014/main" val="10003"/>
                  </a:ext>
                </a:extLst>
              </a:tr>
            </a:tbl>
          </a:graphicData>
        </a:graphic>
      </p:graphicFrame>
      <p:sp>
        <p:nvSpPr>
          <p:cNvPr id="7" name="TextBox 6"/>
          <p:cNvSpPr txBox="1"/>
          <p:nvPr/>
        </p:nvSpPr>
        <p:spPr>
          <a:xfrm>
            <a:off x="326480" y="1355531"/>
            <a:ext cx="3816424" cy="369332"/>
          </a:xfrm>
          <a:prstGeom prst="rect">
            <a:avLst/>
          </a:prstGeom>
          <a:noFill/>
        </p:spPr>
        <p:txBody>
          <a:bodyPr wrap="square" rtlCol="0">
            <a:spAutoFit/>
          </a:bodyPr>
          <a:lstStyle/>
          <a:p>
            <a:r>
              <a:rPr lang="en-US" b="1" dirty="0" smtClean="0"/>
              <a:t>Structure of the Core + PME Module</a:t>
            </a:r>
            <a:endParaRPr lang="en-GB" b="1" dirty="0"/>
          </a:p>
        </p:txBody>
      </p:sp>
    </p:spTree>
    <p:extLst>
      <p:ext uri="{BB962C8B-B14F-4D97-AF65-F5344CB8AC3E}">
        <p14:creationId xmlns:p14="http://schemas.microsoft.com/office/powerpoint/2010/main" val="12500737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904" y="274638"/>
            <a:ext cx="8229600" cy="850106"/>
          </a:xfrm>
        </p:spPr>
        <p:txBody>
          <a:bodyPr/>
          <a:lstStyle/>
          <a:p>
            <a:r>
              <a:rPr lang="en-US" b="1" dirty="0" smtClean="0">
                <a:effectLst>
                  <a:outerShdw blurRad="38100" dist="38100" dir="2700000" algn="tl">
                    <a:srgbClr val="000000">
                      <a:alpha val="43137"/>
                    </a:srgbClr>
                  </a:outerShdw>
                </a:effectLst>
              </a:rPr>
              <a:t>Rationale</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51520" y="1628799"/>
            <a:ext cx="8748464" cy="4680521"/>
          </a:xfrm>
        </p:spPr>
        <p:txBody>
          <a:bodyPr>
            <a:normAutofit/>
          </a:bodyPr>
          <a:lstStyle/>
          <a:p>
            <a:r>
              <a:rPr lang="en-US" sz="1800" dirty="0"/>
              <a:t>SDG adds new pressure and widen data gaps</a:t>
            </a:r>
          </a:p>
          <a:p>
            <a:r>
              <a:rPr lang="en-US" sz="1800" dirty="0"/>
              <a:t>Data collection still weak in many countries</a:t>
            </a:r>
          </a:p>
          <a:p>
            <a:r>
              <a:rPr lang="en-US" sz="1800" dirty="0"/>
              <a:t>Need for more, better, cheaper and faster statistical data on the agricultural and rural sector, farm level</a:t>
            </a:r>
          </a:p>
          <a:p>
            <a:pPr algn="just">
              <a:spcBef>
                <a:spcPts val="0"/>
              </a:spcBef>
            </a:pPr>
            <a:endParaRPr lang="en-GB" sz="2200" dirty="0" smtClean="0">
              <a:latin typeface="Helvetica Neue"/>
            </a:endParaRPr>
          </a:p>
          <a:p>
            <a:pPr marL="0" lvl="0" indent="0">
              <a:spcBef>
                <a:spcPts val="0"/>
              </a:spcBef>
              <a:buNone/>
            </a:pPr>
            <a:endParaRPr lang="en-GB" sz="2200" dirty="0">
              <a:latin typeface="Helvetica Neue"/>
            </a:endParaRPr>
          </a:p>
          <a:p>
            <a:pPr marL="0" lvl="0" indent="0">
              <a:spcBef>
                <a:spcPts val="0"/>
              </a:spcBef>
              <a:buNone/>
            </a:pPr>
            <a:endParaRPr lang="en-GB" sz="2200" dirty="0">
              <a:latin typeface="Helvetica Neue"/>
            </a:endParaRPr>
          </a:p>
          <a:p>
            <a:pPr marL="0" lvl="0" indent="0">
              <a:spcBef>
                <a:spcPts val="0"/>
              </a:spcBef>
              <a:buNone/>
            </a:pPr>
            <a:endParaRPr lang="en-GB" sz="2200" dirty="0">
              <a:latin typeface="Helvetica Neue"/>
            </a:endParaRPr>
          </a:p>
        </p:txBody>
      </p: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1760" y="2851574"/>
            <a:ext cx="6228184" cy="3457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3016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630" y="404664"/>
            <a:ext cx="8229600" cy="850106"/>
          </a:xfrm>
        </p:spPr>
        <p:txBody>
          <a:bodyPr/>
          <a:lstStyle/>
          <a:p>
            <a:r>
              <a:rPr lang="en-US" b="1" dirty="0">
                <a:effectLst>
                  <a:outerShdw blurRad="38100" dist="38100" dir="2700000" algn="tl">
                    <a:srgbClr val="000000">
                      <a:alpha val="43137"/>
                    </a:srgbClr>
                  </a:outerShdw>
                </a:effectLst>
              </a:rPr>
              <a:t>Core + PME Module</a:t>
            </a:r>
            <a:endParaRPr lang="en-US" sz="2000" b="1" dirty="0">
              <a:latin typeface="+mn-lt"/>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2848855810"/>
              </p:ext>
            </p:extLst>
          </p:nvPr>
        </p:nvGraphicFramePr>
        <p:xfrm>
          <a:off x="326480" y="1724863"/>
          <a:ext cx="8499896" cy="5285106"/>
        </p:xfrm>
        <a:graphic>
          <a:graphicData uri="http://schemas.openxmlformats.org/drawingml/2006/table">
            <a:tbl>
              <a:tblPr firstRow="1" firstCol="1" bandRow="1">
                <a:tableStyleId>{5C22544A-7EE6-4342-B048-85BDC9FD1C3A}</a:tableStyleId>
              </a:tblPr>
              <a:tblGrid>
                <a:gridCol w="8499896">
                  <a:extLst>
                    <a:ext uri="{9D8B030D-6E8A-4147-A177-3AD203B41FA5}">
                      <a16:colId xmlns:a16="http://schemas.microsoft.com/office/drawing/2014/main" val="20000"/>
                    </a:ext>
                  </a:extLst>
                </a:gridCol>
              </a:tblGrid>
              <a:tr h="240771">
                <a:tc>
                  <a:txBody>
                    <a:bodyPr/>
                    <a:lstStyle/>
                    <a:p>
                      <a:pPr marL="252095" algn="ct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2001" marR="12001" marT="0" marB="0" anchor="ctr"/>
                </a:tc>
                <a:extLst>
                  <a:ext uri="{0D108BD9-81ED-4DB2-BD59-A6C34878D82A}">
                    <a16:rowId xmlns:a16="http://schemas.microsoft.com/office/drawing/2014/main" val="10000"/>
                  </a:ext>
                </a:extLst>
              </a:tr>
              <a:tr h="852748">
                <a:tc>
                  <a:txBody>
                    <a:bodyPr/>
                    <a:lstStyle/>
                    <a:p>
                      <a:pPr marL="58738" marR="0" lvl="1" indent="0" algn="l"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lt1"/>
                          </a:solidFill>
                          <a:effectLst/>
                          <a:latin typeface="+mn-lt"/>
                          <a:ea typeface="+mn-ea"/>
                          <a:cs typeface="+mn-cs"/>
                        </a:rPr>
                        <a:t>SECTION 12:  AGROFORESTRY AND FORESTRY DURING THE REFERENCE PERIOD 1 MARCH 2017 to 28 FEBRUARY 2018</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12.1 :  Agroforestry</a:t>
                      </a: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p>
                      <a:pPr marL="0" marR="0" lvl="2"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kern="1200" dirty="0" smtClean="0">
                          <a:solidFill>
                            <a:schemeClr val="lt1"/>
                          </a:solidFill>
                          <a:effectLst/>
                          <a:latin typeface="+mn-lt"/>
                          <a:ea typeface="+mn-ea"/>
                          <a:cs typeface="+mn-cs"/>
                        </a:rPr>
                        <a:t>SECTION 13:  INCOME, ORGANIZATIONS, BANK ACCOUNTS AND SHOCKS DURING THE REFERENCE PERIOD 1 MARCH 2017 to 28 FEBRUARY 2018</a:t>
                      </a:r>
                    </a:p>
                    <a:p>
                      <a:pPr marL="0" marR="0" lvl="2"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b="1" kern="1200" dirty="0" smtClean="0">
                        <a:solidFill>
                          <a:schemeClr val="lt1"/>
                        </a:solidFill>
                        <a:effectLst/>
                        <a:latin typeface="+mn-lt"/>
                        <a:ea typeface="+mn-ea"/>
                        <a:cs typeface="+mn-cs"/>
                      </a:endParaRPr>
                    </a:p>
                    <a:p>
                      <a:pPr marL="285750" marR="0" lvl="2"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1" kern="1200" dirty="0" smtClean="0">
                          <a:solidFill>
                            <a:schemeClr val="lt1"/>
                          </a:solidFill>
                          <a:effectLst/>
                          <a:latin typeface="+mn-lt"/>
                          <a:ea typeface="+mn-ea"/>
                          <a:cs typeface="+mn-cs"/>
                        </a:rPr>
                        <a:t>Part 13.1 : Income,</a:t>
                      </a:r>
                      <a:r>
                        <a:rPr lang="en-US" sz="1400" b="1" kern="1200" baseline="0" dirty="0" smtClean="0">
                          <a:solidFill>
                            <a:schemeClr val="lt1"/>
                          </a:solidFill>
                          <a:effectLst/>
                          <a:latin typeface="+mn-lt"/>
                          <a:ea typeface="+mn-ea"/>
                          <a:cs typeface="+mn-cs"/>
                        </a:rPr>
                        <a:t> Organization and Bank Accounts </a:t>
                      </a:r>
                    </a:p>
                    <a:p>
                      <a:pPr marL="285750" marR="0" lvl="2"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1" kern="1200" baseline="0" dirty="0" smtClean="0">
                          <a:solidFill>
                            <a:schemeClr val="lt1"/>
                          </a:solidFill>
                          <a:effectLst/>
                          <a:latin typeface="+mn-lt"/>
                          <a:ea typeface="+mn-ea"/>
                          <a:cs typeface="+mn-cs"/>
                        </a:rPr>
                        <a:t>Part 13.2 Shocks</a:t>
                      </a:r>
                    </a:p>
                    <a:p>
                      <a:pPr marL="0" marR="0" lvl="2"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1"/>
                  </a:ext>
                </a:extLst>
              </a:tr>
              <a:tr h="963084">
                <a:tc>
                  <a:txBody>
                    <a:bodyPr/>
                    <a:lstStyle/>
                    <a:p>
                      <a:pPr marL="58738" marR="0" lvl="1" indent="0" algn="l"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lt1"/>
                          </a:solidFill>
                          <a:effectLst/>
                          <a:latin typeface="+mn-lt"/>
                          <a:ea typeface="+mn-ea"/>
                          <a:cs typeface="+mn-cs"/>
                        </a:rPr>
                        <a:t>SECTION 14:  ACCESS TO AND USE OF INFORATION SERVICES, INFRASTRUCTURE AND COMMUNAL RESOURCES DURING THE REFERENCE PERIOD 1 MARCH 2017 to 28 FEBRUARY 2018</a:t>
                      </a:r>
                    </a:p>
                    <a:p>
                      <a:pPr marL="58738" lvl="1" indent="0" algn="l" defTabSz="457200" rtl="0" eaLnBrk="1" latinLnBrk="0" hangingPunct="1">
                        <a:spcBef>
                          <a:spcPts val="0"/>
                        </a:spcBef>
                        <a:spcAft>
                          <a:spcPts val="0"/>
                        </a:spcAft>
                        <a:buNone/>
                      </a:pP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14.1 : Agricultural</a:t>
                      </a:r>
                      <a:r>
                        <a:rPr lang="en-US" sz="1400" b="1" kern="1200" baseline="0" dirty="0" smtClean="0">
                          <a:solidFill>
                            <a:schemeClr val="lt1"/>
                          </a:solidFill>
                          <a:effectLst/>
                          <a:latin typeface="+mn-lt"/>
                          <a:ea typeface="+mn-ea"/>
                          <a:cs typeface="+mn-cs"/>
                        </a:rPr>
                        <a:t> Information</a:t>
                      </a: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14.2 : Infrastructure</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14.3 : Access to Communal Resources</a:t>
                      </a: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2"/>
                  </a:ext>
                </a:extLst>
              </a:tr>
              <a:tr h="1203855">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15: GREENHOUSE GAS AND ENVIRONMENT ISSUES DURING THE REFERENCE PERIOD 1 MARCH 2017 to 28 FEBRUARY 2018</a:t>
                      </a:r>
                    </a:p>
                    <a:p>
                      <a:pPr marL="344488" lvl="1" indent="-28575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15.1 : Greenhouse</a:t>
                      </a:r>
                      <a:r>
                        <a:rPr lang="en-US" sz="1400" b="1" kern="1200" baseline="0" dirty="0" smtClean="0">
                          <a:solidFill>
                            <a:schemeClr val="lt1"/>
                          </a:solidFill>
                          <a:effectLst/>
                          <a:latin typeface="+mn-lt"/>
                          <a:ea typeface="+mn-ea"/>
                          <a:cs typeface="+mn-cs"/>
                        </a:rPr>
                        <a:t> Gas and Environmental Issues</a:t>
                      </a:r>
                    </a:p>
                    <a:p>
                      <a:pPr marL="344488" lvl="1" indent="-28575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15.2 : </a:t>
                      </a: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3"/>
                  </a:ext>
                </a:extLst>
              </a:tr>
            </a:tbl>
          </a:graphicData>
        </a:graphic>
      </p:graphicFrame>
      <p:sp>
        <p:nvSpPr>
          <p:cNvPr id="7" name="TextBox 6"/>
          <p:cNvSpPr txBox="1"/>
          <p:nvPr/>
        </p:nvSpPr>
        <p:spPr>
          <a:xfrm>
            <a:off x="326480" y="1355531"/>
            <a:ext cx="3816424" cy="369332"/>
          </a:xfrm>
          <a:prstGeom prst="rect">
            <a:avLst/>
          </a:prstGeom>
          <a:noFill/>
        </p:spPr>
        <p:txBody>
          <a:bodyPr wrap="square" rtlCol="0">
            <a:spAutoFit/>
          </a:bodyPr>
          <a:lstStyle/>
          <a:p>
            <a:r>
              <a:rPr lang="en-US" b="1" dirty="0" smtClean="0"/>
              <a:t>Structure of the Core + PME Module</a:t>
            </a:r>
            <a:endParaRPr lang="en-GB" b="1" dirty="0"/>
          </a:p>
        </p:txBody>
      </p:sp>
    </p:spTree>
    <p:extLst>
      <p:ext uri="{BB962C8B-B14F-4D97-AF65-F5344CB8AC3E}">
        <p14:creationId xmlns:p14="http://schemas.microsoft.com/office/powerpoint/2010/main" val="23996450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630" y="404664"/>
            <a:ext cx="8229600" cy="850106"/>
          </a:xfrm>
        </p:spPr>
        <p:txBody>
          <a:bodyPr/>
          <a:lstStyle/>
          <a:p>
            <a:r>
              <a:rPr lang="en-US" b="1" dirty="0">
                <a:effectLst>
                  <a:outerShdw blurRad="38100" dist="38100" dir="2700000" algn="tl">
                    <a:srgbClr val="000000">
                      <a:alpha val="43137"/>
                    </a:srgbClr>
                  </a:outerShdw>
                </a:effectLst>
              </a:rPr>
              <a:t>Core + PME Module</a:t>
            </a:r>
            <a:endParaRPr lang="en-US" sz="2000" b="1" dirty="0">
              <a:latin typeface="+mn-lt"/>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1762792216"/>
              </p:ext>
            </p:extLst>
          </p:nvPr>
        </p:nvGraphicFramePr>
        <p:xfrm>
          <a:off x="326480" y="1724863"/>
          <a:ext cx="8499896" cy="5498466"/>
        </p:xfrm>
        <a:graphic>
          <a:graphicData uri="http://schemas.openxmlformats.org/drawingml/2006/table">
            <a:tbl>
              <a:tblPr firstRow="1" firstCol="1" bandRow="1">
                <a:tableStyleId>{5C22544A-7EE6-4342-B048-85BDC9FD1C3A}</a:tableStyleId>
              </a:tblPr>
              <a:tblGrid>
                <a:gridCol w="8499896">
                  <a:extLst>
                    <a:ext uri="{9D8B030D-6E8A-4147-A177-3AD203B41FA5}">
                      <a16:colId xmlns:a16="http://schemas.microsoft.com/office/drawing/2014/main" val="20000"/>
                    </a:ext>
                  </a:extLst>
                </a:gridCol>
              </a:tblGrid>
              <a:tr h="240771">
                <a:tc>
                  <a:txBody>
                    <a:bodyPr/>
                    <a:lstStyle/>
                    <a:p>
                      <a:pPr marL="252095" algn="ct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2001" marR="12001" marT="0" marB="0" anchor="ctr"/>
                </a:tc>
                <a:extLst>
                  <a:ext uri="{0D108BD9-81ED-4DB2-BD59-A6C34878D82A}">
                    <a16:rowId xmlns:a16="http://schemas.microsoft.com/office/drawing/2014/main" val="10000"/>
                  </a:ext>
                </a:extLst>
              </a:tr>
              <a:tr h="852748">
                <a:tc>
                  <a:txBody>
                    <a:bodyPr/>
                    <a:lstStyle/>
                    <a:p>
                      <a:pPr marL="58738" marR="0" lvl="1" indent="0" algn="l"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lt1"/>
                          </a:solidFill>
                          <a:effectLst/>
                          <a:latin typeface="+mn-lt"/>
                          <a:ea typeface="+mn-ea"/>
                          <a:cs typeface="+mn-cs"/>
                        </a:rPr>
                        <a:t>SECTION 16:  ADAPTATION TO CLIMATE CHANGE AND MITIGATION STRATEGIES</a:t>
                      </a:r>
                      <a:r>
                        <a:rPr lang="en-US" sz="1400" b="1" kern="1200" baseline="0" dirty="0" smtClean="0">
                          <a:solidFill>
                            <a:schemeClr val="lt1"/>
                          </a:solidFill>
                          <a:effectLst/>
                          <a:latin typeface="+mn-lt"/>
                          <a:ea typeface="+mn-ea"/>
                          <a:cs typeface="+mn-cs"/>
                        </a:rPr>
                        <a:t> </a:t>
                      </a:r>
                      <a:r>
                        <a:rPr lang="en-US" sz="1400" b="1" kern="1200" dirty="0" smtClean="0">
                          <a:solidFill>
                            <a:schemeClr val="lt1"/>
                          </a:solidFill>
                          <a:effectLst/>
                          <a:latin typeface="+mn-lt"/>
                          <a:ea typeface="+mn-ea"/>
                          <a:cs typeface="+mn-cs"/>
                        </a:rPr>
                        <a:t>DURING THE REFERENCE PERIOD 1 MARCH 2017 to 28 FEBRUARY 2018</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16.1 :  Adaptation to Climate Change and Mitigation Strategies</a:t>
                      </a: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p>
                      <a:pPr marL="0" marR="0" lvl="2"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kern="1200" dirty="0" smtClean="0">
                          <a:solidFill>
                            <a:schemeClr val="lt1"/>
                          </a:solidFill>
                          <a:effectLst/>
                          <a:latin typeface="+mn-lt"/>
                          <a:ea typeface="+mn-ea"/>
                          <a:cs typeface="+mn-cs"/>
                        </a:rPr>
                        <a:t>SECTION 17:  WASTE MANAGEMENT DURING THE REFERENCE PERIOD 1 MARCH 2017 to 28 FEBRUARY 2018</a:t>
                      </a:r>
                    </a:p>
                    <a:p>
                      <a:pPr marL="0" marR="0" lvl="2"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b="1" kern="1200" dirty="0" smtClean="0">
                        <a:solidFill>
                          <a:schemeClr val="lt1"/>
                        </a:solidFill>
                        <a:effectLst/>
                        <a:latin typeface="+mn-lt"/>
                        <a:ea typeface="+mn-ea"/>
                        <a:cs typeface="+mn-cs"/>
                      </a:endParaRPr>
                    </a:p>
                    <a:p>
                      <a:pPr marL="285750" marR="0" lvl="2"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1" kern="1200" dirty="0" smtClean="0">
                          <a:solidFill>
                            <a:schemeClr val="lt1"/>
                          </a:solidFill>
                          <a:effectLst/>
                          <a:latin typeface="+mn-lt"/>
                          <a:ea typeface="+mn-ea"/>
                          <a:cs typeface="+mn-cs"/>
                        </a:rPr>
                        <a:t>Part 17.1 : Waste Management</a:t>
                      </a:r>
                      <a:endParaRPr lang="en-US" sz="1400" b="1" kern="1200" baseline="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1"/>
                  </a:ext>
                </a:extLst>
              </a:tr>
              <a:tr h="963084">
                <a:tc>
                  <a:txBody>
                    <a:bodyPr/>
                    <a:lstStyle/>
                    <a:p>
                      <a:pPr marL="58738" marR="0" lvl="1" indent="0" algn="l"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lt1"/>
                          </a:solidFill>
                          <a:effectLst/>
                          <a:latin typeface="+mn-lt"/>
                          <a:ea typeface="+mn-ea"/>
                          <a:cs typeface="+mn-cs"/>
                        </a:rPr>
                        <a:t>SECTION 18:  HOUSEHOLDS OF THE HOLDING AND CO-HOLDERS DURING THE REFERENCE PERIOD 1 MARCH 2017 to 28 FEBRUARY 2018</a:t>
                      </a:r>
                    </a:p>
                    <a:p>
                      <a:pPr marL="58738" lvl="1" indent="0" algn="l" defTabSz="457200" rtl="0" eaLnBrk="1" latinLnBrk="0" hangingPunct="1">
                        <a:spcBef>
                          <a:spcPts val="0"/>
                        </a:spcBef>
                        <a:spcAft>
                          <a:spcPts val="0"/>
                        </a:spcAft>
                        <a:buNone/>
                      </a:pP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18.1 : Socio-Demographic Characteristics</a:t>
                      </a:r>
                    </a:p>
                    <a:p>
                      <a:pPr marL="0" marR="0" lvl="2"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b="1" kern="1200" dirty="0" smtClean="0">
                        <a:solidFill>
                          <a:schemeClr val="lt1"/>
                        </a:solidFill>
                        <a:effectLst/>
                        <a:latin typeface="+mn-lt"/>
                        <a:ea typeface="+mn-ea"/>
                        <a:cs typeface="+mn-cs"/>
                      </a:endParaRPr>
                    </a:p>
                    <a:p>
                      <a:pPr marL="0" marR="0" lvl="2"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kern="1200" dirty="0" smtClean="0">
                          <a:solidFill>
                            <a:schemeClr val="lt1"/>
                          </a:solidFill>
                          <a:effectLst/>
                          <a:latin typeface="+mn-lt"/>
                          <a:ea typeface="+mn-ea"/>
                          <a:cs typeface="+mn-cs"/>
                        </a:rPr>
                        <a:t>SECTION 19:  LABOUR USED BY THE HOLDING DURING THE REFERENCE PERIOD 1 MARCH 2017 to 28 FEBRUARY 2018</a:t>
                      </a:r>
                    </a:p>
                    <a:p>
                      <a:pPr marL="285750" marR="0" lvl="2"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1" kern="1200" dirty="0" smtClean="0">
                          <a:solidFill>
                            <a:schemeClr val="lt1"/>
                          </a:solidFill>
                          <a:effectLst/>
                          <a:latin typeface="+mn-lt"/>
                          <a:ea typeface="+mn-ea"/>
                          <a:cs typeface="+mn-cs"/>
                        </a:rPr>
                        <a:t>Part</a:t>
                      </a:r>
                      <a:r>
                        <a:rPr lang="en-US" sz="1400" b="1" kern="1200" baseline="0" dirty="0" smtClean="0">
                          <a:solidFill>
                            <a:schemeClr val="lt1"/>
                          </a:solidFill>
                          <a:effectLst/>
                          <a:latin typeface="+mn-lt"/>
                          <a:ea typeface="+mn-ea"/>
                          <a:cs typeface="+mn-cs"/>
                        </a:rPr>
                        <a:t> 19.1 : Work on the Holding by the Holder and His/her Household Members</a:t>
                      </a:r>
                    </a:p>
                    <a:p>
                      <a:pPr marL="285750" marR="0" lvl="2"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1" kern="1200" baseline="0" dirty="0" smtClean="0">
                          <a:solidFill>
                            <a:schemeClr val="lt1"/>
                          </a:solidFill>
                          <a:effectLst/>
                          <a:latin typeface="+mn-lt"/>
                          <a:ea typeface="+mn-ea"/>
                          <a:cs typeface="+mn-cs"/>
                        </a:rPr>
                        <a:t>Part 19.2 : Work on the Holding by the External Workers</a:t>
                      </a: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2"/>
                  </a:ext>
                </a:extLst>
              </a:tr>
              <a:tr h="1203855">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20: HOUSEHOLD DWELLING AND ASSETS DURING THE REFERENCE PERIOD 1 MARCH 2017 to 28 FEBRUARY 2018</a:t>
                      </a:r>
                    </a:p>
                    <a:p>
                      <a:pPr marL="344488" lvl="1" indent="-28575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20.1 : Household Dwellings and Assets</a:t>
                      </a:r>
                      <a:endParaRPr lang="en-US" sz="1400" b="1" kern="1200" baseline="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3"/>
                  </a:ext>
                </a:extLst>
              </a:tr>
            </a:tbl>
          </a:graphicData>
        </a:graphic>
      </p:graphicFrame>
      <p:sp>
        <p:nvSpPr>
          <p:cNvPr id="7" name="TextBox 6"/>
          <p:cNvSpPr txBox="1"/>
          <p:nvPr/>
        </p:nvSpPr>
        <p:spPr>
          <a:xfrm>
            <a:off x="326480" y="1355531"/>
            <a:ext cx="3816424" cy="369332"/>
          </a:xfrm>
          <a:prstGeom prst="rect">
            <a:avLst/>
          </a:prstGeom>
          <a:noFill/>
        </p:spPr>
        <p:txBody>
          <a:bodyPr wrap="square" rtlCol="0">
            <a:spAutoFit/>
          </a:bodyPr>
          <a:lstStyle/>
          <a:p>
            <a:r>
              <a:rPr lang="en-US" b="1" dirty="0" smtClean="0"/>
              <a:t>Structure of the Core + PME Module</a:t>
            </a:r>
            <a:endParaRPr lang="en-GB" b="1" dirty="0"/>
          </a:p>
        </p:txBody>
      </p:sp>
    </p:spTree>
    <p:extLst>
      <p:ext uri="{BB962C8B-B14F-4D97-AF65-F5344CB8AC3E}">
        <p14:creationId xmlns:p14="http://schemas.microsoft.com/office/powerpoint/2010/main" val="39037163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07504" y="1484784"/>
            <a:ext cx="8640960" cy="738664"/>
          </a:xfrm>
          <a:prstGeom prst="rect">
            <a:avLst/>
          </a:prstGeom>
        </p:spPr>
        <p:txBody>
          <a:bodyPr wrap="square">
            <a:spAutoFit/>
          </a:bodyPr>
          <a:lstStyle/>
          <a:p>
            <a:pPr lvl="1" algn="ctr"/>
            <a:r>
              <a:rPr lang="en-GB" sz="2400" b="1" dirty="0" smtClean="0"/>
              <a:t>Section 1: The Holding</a:t>
            </a:r>
            <a:endParaRPr lang="en-GB" sz="2400" b="1" dirty="0"/>
          </a:p>
          <a:p>
            <a:pPr lvl="1"/>
            <a:endParaRPr lang="en-GB" dirty="0"/>
          </a:p>
        </p:txBody>
      </p:sp>
      <p:sp>
        <p:nvSpPr>
          <p:cNvPr id="5" name="Content Placeholder 4"/>
          <p:cNvSpPr>
            <a:spLocks noGrp="1"/>
          </p:cNvSpPr>
          <p:nvPr>
            <p:ph idx="1"/>
          </p:nvPr>
        </p:nvSpPr>
        <p:spPr>
          <a:xfrm>
            <a:off x="683568" y="1988840"/>
            <a:ext cx="7886700" cy="4351338"/>
          </a:xfrm>
        </p:spPr>
        <p:txBody>
          <a:bodyPr/>
          <a:lstStyle/>
          <a:p>
            <a:pPr marL="114300" indent="0">
              <a:buNone/>
            </a:pPr>
            <a:r>
              <a:rPr lang="en-GB" sz="2000" b="1" dirty="0"/>
              <a:t>Section 1, part 1.2: Identification of the holding</a:t>
            </a:r>
          </a:p>
          <a:p>
            <a:pPr marL="0" indent="0">
              <a:buNone/>
            </a:pPr>
            <a:endParaRPr lang="en-GB" sz="1600" dirty="0" smtClean="0"/>
          </a:p>
          <a:p>
            <a:pPr marL="0" indent="0">
              <a:buNone/>
            </a:pPr>
            <a:r>
              <a:rPr lang="en-GB" sz="1600" dirty="0" smtClean="0"/>
              <a:t>Question </a:t>
            </a:r>
            <a:r>
              <a:rPr lang="en-GB" sz="1600" dirty="0"/>
              <a:t>Q10</a:t>
            </a:r>
            <a:r>
              <a:rPr lang="en-CA" sz="1600" dirty="0"/>
              <a:t>  </a:t>
            </a:r>
            <a:r>
              <a:rPr lang="en-GB" sz="1600" dirty="0"/>
              <a:t>refers to the general legal status of the holder. . </a:t>
            </a:r>
          </a:p>
          <a:p>
            <a:pPr marL="0" indent="0">
              <a:buNone/>
            </a:pPr>
            <a:endParaRPr lang="en-GB" sz="1600" b="1" i="1" dirty="0" smtClean="0"/>
          </a:p>
          <a:p>
            <a:pPr marL="0" indent="0">
              <a:buNone/>
            </a:pPr>
            <a:r>
              <a:rPr lang="en-GB" sz="1600" b="1" i="1" dirty="0" smtClean="0"/>
              <a:t>“</a:t>
            </a:r>
            <a:r>
              <a:rPr lang="en-US" sz="1600" b="1" i="1" dirty="0"/>
              <a:t>The agricultural holder is defined as the civil person, group of civil persons or juridical person who makes the major decisions regarding resource use and exercises management control over the agricultural holding operation. The agricultural holder has technical and economic responsibility for the holding and may undertake all responsibilities directly, or delegate responsibilities related to day to day work management to a hired manager”(FAO, 2015)</a:t>
            </a:r>
            <a:endParaRPr lang="en-GB" sz="1600" b="1" i="1" dirty="0"/>
          </a:p>
          <a:p>
            <a:pPr marL="0" indent="0">
              <a:buNone/>
            </a:pPr>
            <a:r>
              <a:rPr lang="en-GB" sz="1600" dirty="0"/>
              <a:t> </a:t>
            </a:r>
          </a:p>
        </p:txBody>
      </p:sp>
    </p:spTree>
    <p:extLst>
      <p:ext uri="{BB962C8B-B14F-4D97-AF65-F5344CB8AC3E}">
        <p14:creationId xmlns:p14="http://schemas.microsoft.com/office/powerpoint/2010/main" val="5612600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pPr marL="0" indent="0">
              <a:buNone/>
            </a:pPr>
            <a:endParaRPr lang="en-GB" sz="1600" dirty="0" smtClean="0"/>
          </a:p>
          <a:p>
            <a:pPr marL="0" indent="0">
              <a:buNone/>
            </a:pPr>
            <a:r>
              <a:rPr lang="en-GB" sz="1600" dirty="0" smtClean="0"/>
              <a:t>The </a:t>
            </a:r>
            <a:r>
              <a:rPr lang="en-GB" sz="1600" dirty="0"/>
              <a:t>following three possible options are proposed:  </a:t>
            </a:r>
          </a:p>
          <a:p>
            <a:pPr lvl="0"/>
            <a:endParaRPr lang="en-GB" sz="1600" dirty="0" smtClean="0"/>
          </a:p>
          <a:p>
            <a:pPr lvl="0"/>
            <a:r>
              <a:rPr lang="en-GB" sz="1600" dirty="0" smtClean="0"/>
              <a:t>A </a:t>
            </a:r>
            <a:r>
              <a:rPr lang="en-GB" sz="1600" dirty="0"/>
              <a:t>civil/natural </a:t>
            </a:r>
            <a:r>
              <a:rPr lang="en-GB" sz="1600" dirty="0" smtClean="0"/>
              <a:t>person:</a:t>
            </a:r>
          </a:p>
          <a:p>
            <a:pPr lvl="1"/>
            <a:endParaRPr lang="en-GB" sz="1600" dirty="0" smtClean="0"/>
          </a:p>
          <a:p>
            <a:pPr lvl="1"/>
            <a:r>
              <a:rPr lang="en-GB" sz="1600" dirty="0" smtClean="0"/>
              <a:t>One </a:t>
            </a:r>
            <a:r>
              <a:rPr lang="en-GB" sz="1600" dirty="0"/>
              <a:t>woman or man is legally, socially and economically responsible of her/his independent activity of production that can be clearly identified by her/his name, surname and birthday. </a:t>
            </a:r>
          </a:p>
          <a:p>
            <a:pPr lvl="1"/>
            <a:r>
              <a:rPr lang="en-GB" sz="1600" dirty="0"/>
              <a:t>Most often, this person is also technically responsible, but in some cases, it possible that a manager is in charge of the day to day decisions or more (what to sow, when to sell</a:t>
            </a:r>
            <a:r>
              <a:rPr lang="en-GB" sz="1600" dirty="0" smtClean="0"/>
              <a:t>...).</a:t>
            </a:r>
          </a:p>
          <a:p>
            <a:pPr marL="457200" lvl="1" indent="0">
              <a:buNone/>
            </a:pPr>
            <a:r>
              <a:rPr lang="en-GB" sz="1600" dirty="0" smtClean="0">
                <a:solidFill>
                  <a:srgbClr val="FF0000"/>
                </a:solidFill>
              </a:rPr>
              <a:t> </a:t>
            </a:r>
            <a:endParaRPr lang="en-GB" sz="1600" dirty="0">
              <a:solidFill>
                <a:srgbClr val="FF0000"/>
              </a:solidFill>
            </a:endParaRPr>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2506083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pPr marL="0" indent="0">
              <a:buNone/>
            </a:pPr>
            <a:endParaRPr lang="en-GB" sz="1600" dirty="0" smtClean="0"/>
          </a:p>
          <a:p>
            <a:pPr lvl="0"/>
            <a:r>
              <a:rPr lang="en-GB" sz="1600" dirty="0" smtClean="0"/>
              <a:t>Group </a:t>
            </a:r>
            <a:r>
              <a:rPr lang="en-GB" sz="1600" dirty="0"/>
              <a:t>of civil </a:t>
            </a:r>
            <a:r>
              <a:rPr lang="en-GB" sz="1600" dirty="0" smtClean="0"/>
              <a:t>persons:</a:t>
            </a:r>
          </a:p>
          <a:p>
            <a:pPr lvl="1"/>
            <a:r>
              <a:rPr lang="en-GB" sz="1600" dirty="0" smtClean="0"/>
              <a:t>Several </a:t>
            </a:r>
            <a:r>
              <a:rPr lang="en-GB" sz="1600" dirty="0"/>
              <a:t>civil/natural persons (as defined previously) have decided to pool means of production, totally or partially, in order to benefit to each of them.</a:t>
            </a:r>
          </a:p>
          <a:p>
            <a:pPr lvl="1"/>
            <a:r>
              <a:rPr lang="en-GB" sz="1600" dirty="0"/>
              <a:t> It concerns generally two or three persons sometimes more, six or seven but more is very exceptional. </a:t>
            </a:r>
          </a:p>
          <a:p>
            <a:pPr lvl="1"/>
            <a:r>
              <a:rPr lang="en-GB" sz="1600" dirty="0"/>
              <a:t>They are collectively responsible. </a:t>
            </a:r>
          </a:p>
        </p:txBody>
      </p:sp>
      <p:sp>
        <p:nvSpPr>
          <p:cNvPr id="3" name="Rectangle 2"/>
          <p:cNvSpPr/>
          <p:nvPr/>
        </p:nvSpPr>
        <p:spPr>
          <a:xfrm>
            <a:off x="2699792"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39720482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a:t>
            </a:r>
            <a:r>
              <a:rPr lang="en-GB" sz="2400" dirty="0"/>
              <a:t>ng</a:t>
            </a:r>
          </a:p>
          <a:p>
            <a:pPr marL="0" indent="0">
              <a:buNone/>
            </a:pPr>
            <a:endParaRPr lang="en-GB" sz="1600" dirty="0" smtClean="0"/>
          </a:p>
          <a:p>
            <a:pPr lvl="0"/>
            <a:r>
              <a:rPr lang="en-GB" sz="1600" dirty="0" smtClean="0"/>
              <a:t>Legal person: </a:t>
            </a:r>
          </a:p>
          <a:p>
            <a:pPr lvl="0"/>
            <a:endParaRPr lang="en-GB" sz="1600" dirty="0"/>
          </a:p>
          <a:p>
            <a:pPr lvl="1"/>
            <a:r>
              <a:rPr lang="en-GB" sz="1600" dirty="0" smtClean="0"/>
              <a:t>Some </a:t>
            </a:r>
            <a:r>
              <a:rPr lang="en-GB" sz="1600" dirty="0"/>
              <a:t>natural and/or legal persons are sharing the capital stock of a private company. It can be also a public company or similar such </a:t>
            </a:r>
            <a:r>
              <a:rPr lang="en-US" sz="1600" dirty="0"/>
              <a:t>as a corporation, a cooperative, a governmental institution, a church</a:t>
            </a:r>
            <a:r>
              <a:rPr lang="en-GB" sz="1600" dirty="0" smtClean="0"/>
              <a:t>. This </a:t>
            </a:r>
            <a:r>
              <a:rPr lang="en-GB" sz="1600" dirty="0"/>
              <a:t>form of organisation is out of the household sector.    </a:t>
            </a:r>
            <a:r>
              <a:rPr lang="en-CA" sz="1600" dirty="0"/>
              <a:t>  </a:t>
            </a:r>
            <a:endParaRPr lang="en-CA" sz="1600" dirty="0" smtClean="0"/>
          </a:p>
          <a:p>
            <a:pPr lvl="1"/>
            <a:endParaRPr lang="en-GB" sz="1600" dirty="0" smtClean="0"/>
          </a:p>
          <a:p>
            <a:pPr lvl="1"/>
            <a:r>
              <a:rPr lang="en-GB" sz="1600" dirty="0" smtClean="0"/>
              <a:t>This </a:t>
            </a:r>
            <a:r>
              <a:rPr lang="en-GB" sz="1600" dirty="0"/>
              <a:t>status involves a formal registration according to the national low</a:t>
            </a:r>
          </a:p>
          <a:p>
            <a:pPr marL="0" indent="0">
              <a:buNone/>
            </a:pPr>
            <a:r>
              <a:rPr lang="en-CA" sz="1600" dirty="0"/>
              <a:t>  </a:t>
            </a:r>
            <a:endParaRPr lang="en-GB" sz="1600" dirty="0"/>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6429299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r>
              <a:rPr lang="en-GB" sz="1600" u="sng" dirty="0" smtClean="0"/>
              <a:t>Question Q11 </a:t>
            </a:r>
            <a:r>
              <a:rPr lang="en-GB" sz="1600" dirty="0" smtClean="0"/>
              <a:t>refers </a:t>
            </a:r>
            <a:r>
              <a:rPr lang="en-GB" sz="1600" dirty="0"/>
              <a:t>to the legal status of the holding and has to be adapted to a list of national existing legal statuses.  </a:t>
            </a:r>
            <a:endParaRPr lang="en-GB" sz="1600" dirty="0" smtClean="0"/>
          </a:p>
          <a:p>
            <a:endParaRPr lang="en-GB" sz="1600" dirty="0" smtClean="0"/>
          </a:p>
          <a:p>
            <a:r>
              <a:rPr lang="en-US" sz="1600" b="1" i="1" dirty="0"/>
              <a:t>Single-holding: </a:t>
            </a:r>
            <a:r>
              <a:rPr lang="en-US" sz="1600" dirty="0"/>
              <a:t>Single holding is the one operated by a single individual as a opposed to the one by two or more persons.</a:t>
            </a:r>
            <a:endParaRPr lang="en-GB" sz="1600" dirty="0"/>
          </a:p>
          <a:p>
            <a:endParaRPr lang="en-US" sz="1600" b="1" i="1" dirty="0" smtClean="0"/>
          </a:p>
          <a:p>
            <a:r>
              <a:rPr lang="en-US" sz="1600" b="1" i="1" dirty="0" smtClean="0"/>
              <a:t>Multiple-holding </a:t>
            </a:r>
            <a:r>
              <a:rPr lang="en-US" sz="1600" b="1" i="1" dirty="0"/>
              <a:t>household:</a:t>
            </a:r>
            <a:r>
              <a:rPr lang="en-US" sz="1600" dirty="0"/>
              <a:t>  Is a holding which is operated jointly by several individuals with or without contractual agreement belonging to the same or to different households.</a:t>
            </a:r>
            <a:endParaRPr lang="en-GB" sz="1600" dirty="0"/>
          </a:p>
          <a:p>
            <a:endParaRPr lang="en-US" sz="1600" b="1" i="1" dirty="0" smtClean="0"/>
          </a:p>
          <a:p>
            <a:r>
              <a:rPr lang="en-US" sz="1600" b="1" i="1" dirty="0" smtClean="0"/>
              <a:t>Partnership </a:t>
            </a:r>
            <a:r>
              <a:rPr lang="en-US" sz="1600" b="1" i="1" dirty="0"/>
              <a:t>of two or more households: </a:t>
            </a:r>
            <a:r>
              <a:rPr lang="en-US" sz="1600" dirty="0"/>
              <a:t>Is a holding which is operated jointly by two or more household. </a:t>
            </a:r>
            <a:endParaRPr lang="en-GB" sz="1600" dirty="0"/>
          </a:p>
          <a:p>
            <a:endParaRPr lang="en-US" sz="1600" b="1" i="1" dirty="0" smtClean="0"/>
          </a:p>
          <a:p>
            <a:r>
              <a:rPr lang="en-US" sz="1600" b="1" i="1" dirty="0" smtClean="0"/>
              <a:t>Large-Scale, Private corporation:</a:t>
            </a:r>
            <a:r>
              <a:rPr lang="en-US" sz="1600" dirty="0" smtClean="0"/>
              <a:t> </a:t>
            </a:r>
            <a:r>
              <a:rPr lang="en-US" sz="1600" dirty="0"/>
              <a:t>An act or instance of working or acting together for a common purpose or benefit joint action</a:t>
            </a:r>
            <a:endParaRPr lang="en-GB" sz="1600" dirty="0"/>
          </a:p>
          <a:p>
            <a:endParaRPr lang="en-GB" sz="1600" dirty="0"/>
          </a:p>
          <a:p>
            <a:endParaRPr lang="en-GB" sz="1600" dirty="0"/>
          </a:p>
          <a:p>
            <a:endParaRPr lang="en-GB" sz="1600" dirty="0"/>
          </a:p>
          <a:p>
            <a:endParaRPr lang="en-GB" sz="1600" dirty="0"/>
          </a:p>
          <a:p>
            <a:pPr marL="0" indent="0">
              <a:buNone/>
            </a:pPr>
            <a:r>
              <a:rPr lang="en-CA" sz="1600" dirty="0"/>
              <a:t>  </a:t>
            </a:r>
            <a:endParaRPr lang="en-GB" sz="1600" dirty="0"/>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34929670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r>
              <a:rPr lang="en-GB" sz="1600" u="sng" dirty="0" smtClean="0"/>
              <a:t>Question Q11 </a:t>
            </a:r>
            <a:r>
              <a:rPr lang="en-GB" sz="1600" dirty="0" smtClean="0"/>
              <a:t>refers </a:t>
            </a:r>
            <a:r>
              <a:rPr lang="en-GB" sz="1600" dirty="0"/>
              <a:t>to the legal status of the holding and has to be adapted to a list of national existing legal statuses.  </a:t>
            </a:r>
            <a:endParaRPr lang="en-GB" sz="1600" dirty="0" smtClean="0"/>
          </a:p>
          <a:p>
            <a:endParaRPr lang="en-GB" sz="1600" dirty="0" smtClean="0"/>
          </a:p>
          <a:p>
            <a:r>
              <a:rPr lang="en-US" sz="1600" b="1" i="1" dirty="0" smtClean="0"/>
              <a:t>Farmer-based organization, (FBO), Cooperative</a:t>
            </a:r>
            <a:r>
              <a:rPr lang="en-US" sz="1600" b="1" i="1" dirty="0"/>
              <a:t>:</a:t>
            </a:r>
            <a:r>
              <a:rPr lang="en-US" sz="1600" dirty="0"/>
              <a:t> Cooperatives is defined within the context of national laws and customs. Cooperatives include several kinds of organizations in which the principles of individual, joint ownership or leasehold are combined to various degrees.</a:t>
            </a:r>
            <a:endParaRPr lang="en-GB" sz="1600" dirty="0"/>
          </a:p>
          <a:p>
            <a:endParaRPr lang="en-US" sz="1600" b="1" i="1" dirty="0" smtClean="0"/>
          </a:p>
          <a:p>
            <a:r>
              <a:rPr lang="en-US" sz="1600" b="1" i="1" dirty="0" smtClean="0"/>
              <a:t>Institutional farms:</a:t>
            </a:r>
            <a:r>
              <a:rPr lang="en-US" sz="1600" dirty="0" smtClean="0"/>
              <a:t> Institutional holdings </a:t>
            </a:r>
            <a:r>
              <a:rPr lang="en-US" sz="1600" dirty="0"/>
              <a:t>are agricultural production entities operated by a central or local government directly or through a special body.</a:t>
            </a:r>
            <a:endParaRPr lang="en-GB" sz="1600" dirty="0"/>
          </a:p>
          <a:p>
            <a:endParaRPr lang="en-US" sz="1600" b="1" i="1" dirty="0" smtClean="0"/>
          </a:p>
          <a:p>
            <a:r>
              <a:rPr lang="en-US" sz="1600" b="1" i="1" dirty="0" smtClean="0"/>
              <a:t> </a:t>
            </a:r>
            <a:r>
              <a:rPr lang="en-US" sz="1600" b="1" i="1" dirty="0"/>
              <a:t>Other (specify): </a:t>
            </a:r>
            <a:r>
              <a:rPr lang="en-US" sz="1600" dirty="0"/>
              <a:t>Any other ownership structure (church, school, </a:t>
            </a:r>
            <a:r>
              <a:rPr lang="en-US" sz="1600" dirty="0" err="1"/>
              <a:t>etc</a:t>
            </a:r>
            <a:r>
              <a:rPr lang="en-US" sz="1600" dirty="0"/>
              <a:t>).</a:t>
            </a:r>
            <a:endParaRPr lang="en-GB" sz="1600" dirty="0"/>
          </a:p>
          <a:p>
            <a:endParaRPr lang="en-GB" sz="1600" dirty="0"/>
          </a:p>
          <a:p>
            <a:endParaRPr lang="en-GB" sz="1600" dirty="0"/>
          </a:p>
          <a:p>
            <a:endParaRPr lang="en-GB" sz="1600" dirty="0"/>
          </a:p>
          <a:p>
            <a:endParaRPr lang="en-GB" sz="1600" dirty="0"/>
          </a:p>
          <a:p>
            <a:endParaRPr lang="en-GB" sz="1600" dirty="0"/>
          </a:p>
          <a:p>
            <a:pPr marL="0" indent="0">
              <a:buNone/>
            </a:pPr>
            <a:r>
              <a:rPr lang="en-CA" sz="1600" dirty="0"/>
              <a:t>  </a:t>
            </a:r>
            <a:endParaRPr lang="en-GB" sz="1600" dirty="0"/>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42683477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pPr marL="0" indent="0">
              <a:buNone/>
            </a:pPr>
            <a:endParaRPr lang="en-GB" sz="1600" dirty="0" smtClean="0"/>
          </a:p>
          <a:p>
            <a:endParaRPr lang="en-GB" sz="1600" dirty="0"/>
          </a:p>
          <a:p>
            <a:r>
              <a:rPr lang="en-GB" sz="1600" u="sng" dirty="0"/>
              <a:t>Question Q17</a:t>
            </a:r>
            <a:r>
              <a:rPr lang="en-GB" sz="1600" dirty="0"/>
              <a:t> refers to the physical address of the holding. It should be noted that for legal entities, the address of the holding may differ from the legal address (e.g.: where the entity is registered). </a:t>
            </a:r>
            <a:endParaRPr lang="en-GB" sz="1600" dirty="0" smtClean="0"/>
          </a:p>
          <a:p>
            <a:endParaRPr lang="en-US" sz="1600" dirty="0" smtClean="0"/>
          </a:p>
          <a:p>
            <a:r>
              <a:rPr lang="en-US" sz="1600" u="sng" dirty="0" smtClean="0"/>
              <a:t>Question Q18 </a:t>
            </a:r>
            <a:r>
              <a:rPr lang="en-US" sz="1600" dirty="0" smtClean="0"/>
              <a:t>refers the main location type of the address reported in Q17. It might be </a:t>
            </a:r>
            <a:r>
              <a:rPr lang="en-US" sz="1600" dirty="0" err="1" smtClean="0"/>
              <a:t>te</a:t>
            </a:r>
            <a:r>
              <a:rPr lang="en-US" sz="1600" dirty="0" smtClean="0"/>
              <a:t> household dwelling and farm, or main agricultural building , or main (largest) agricultural parcel</a:t>
            </a:r>
            <a:endParaRPr lang="en-GB" sz="1600" dirty="0" smtClean="0"/>
          </a:p>
          <a:p>
            <a:endParaRPr lang="en-US" sz="1600" dirty="0"/>
          </a:p>
          <a:p>
            <a:endParaRPr lang="en-GB" sz="1600" dirty="0"/>
          </a:p>
          <a:p>
            <a:endParaRPr lang="en-GB" sz="1600" dirty="0"/>
          </a:p>
          <a:p>
            <a:pPr marL="0" indent="0">
              <a:buNone/>
            </a:pPr>
            <a:r>
              <a:rPr lang="en-CA" sz="1600" dirty="0"/>
              <a:t>  </a:t>
            </a:r>
            <a:endParaRPr lang="en-GB" sz="1600" dirty="0"/>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24676939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611560" y="1700808"/>
            <a:ext cx="7886700" cy="4351338"/>
          </a:xfrm>
        </p:spPr>
        <p:txBody>
          <a:bodyPr/>
          <a:lstStyle/>
          <a:p>
            <a:pPr marL="114300" indent="0">
              <a:buNone/>
            </a:pPr>
            <a:r>
              <a:rPr lang="en-GB" sz="2000" b="1" dirty="0"/>
              <a:t>Section 1, part 1.3: Agricultural activity</a:t>
            </a:r>
          </a:p>
          <a:p>
            <a:pPr marL="0" indent="0">
              <a:buNone/>
            </a:pPr>
            <a:r>
              <a:rPr lang="en-GB" sz="1600" dirty="0" smtClean="0"/>
              <a:t>In </a:t>
            </a:r>
            <a:r>
              <a:rPr lang="en-GB" sz="1600" dirty="0"/>
              <a:t>this part generalities are asked about activity recording and logbooks keeping, land tenure and the holder's perception of the main activity of the holding from an economic perspective. </a:t>
            </a:r>
          </a:p>
          <a:p>
            <a:pPr marL="0" indent="0">
              <a:buNone/>
            </a:pPr>
            <a:r>
              <a:rPr lang="en-GB" sz="1600" dirty="0"/>
              <a:t> </a:t>
            </a:r>
          </a:p>
          <a:p>
            <a:r>
              <a:rPr lang="en-GB" sz="1600" u="sng" dirty="0"/>
              <a:t>Questions </a:t>
            </a:r>
            <a:r>
              <a:rPr lang="en-GB" sz="1600" u="sng" dirty="0" smtClean="0"/>
              <a:t>Q24 </a:t>
            </a:r>
            <a:r>
              <a:rPr lang="en-GB" sz="1600" u="sng" dirty="0"/>
              <a:t>to </a:t>
            </a:r>
            <a:r>
              <a:rPr lang="en-GB" sz="1600" u="sng" dirty="0" smtClean="0"/>
              <a:t>Q26</a:t>
            </a:r>
            <a:r>
              <a:rPr lang="en-GB" sz="1600" dirty="0" smtClean="0"/>
              <a:t> </a:t>
            </a:r>
            <a:r>
              <a:rPr lang="en-GB" sz="1600" dirty="0"/>
              <a:t>asks about the main activity of the holding (the holder's perception), with the purpose of establishing a basic classification of type of farming, based on the economic value of the </a:t>
            </a:r>
            <a:r>
              <a:rPr lang="en-GB" sz="1600" dirty="0" smtClean="0"/>
              <a:t>activities</a:t>
            </a:r>
          </a:p>
          <a:p>
            <a:endParaRPr lang="en-GB" sz="1600" u="sng" dirty="0"/>
          </a:p>
          <a:p>
            <a:r>
              <a:rPr lang="en-GB" sz="1600" u="sng" dirty="0" smtClean="0"/>
              <a:t>Question Q25</a:t>
            </a:r>
            <a:r>
              <a:rPr lang="en-GB" sz="1600" dirty="0" smtClean="0"/>
              <a:t> </a:t>
            </a:r>
            <a:r>
              <a:rPr lang="en-GB" sz="1600" dirty="0"/>
              <a:t>further details  the main cropping activity and the answers are based on the main crop activities groups. </a:t>
            </a:r>
            <a:endParaRPr lang="en-GB" sz="1600" dirty="0" smtClean="0"/>
          </a:p>
          <a:p>
            <a:endParaRPr lang="en-GB" sz="1600" u="sng" dirty="0" smtClean="0"/>
          </a:p>
          <a:p>
            <a:r>
              <a:rPr lang="en-GB" sz="1600" u="sng" dirty="0" smtClean="0"/>
              <a:t>Question Q26</a:t>
            </a:r>
            <a:r>
              <a:rPr lang="en-GB" sz="1600" dirty="0" smtClean="0"/>
              <a:t> </a:t>
            </a:r>
            <a:r>
              <a:rPr lang="en-GB" sz="1600" dirty="0"/>
              <a:t>refers to the main livestock raising activity, distinguishing between raising ruminant livestock/grazing livestock (cattle, sheep, goats ...); raising non ruminant livestock - mainly </a:t>
            </a:r>
            <a:r>
              <a:rPr lang="en-GB" sz="1600" dirty="0" err="1"/>
              <a:t>granivors</a:t>
            </a:r>
            <a:r>
              <a:rPr lang="en-GB" sz="1600" dirty="0"/>
              <a:t> (poultry, pigs ...), mixed livestock, production of eggs and production of milk.</a:t>
            </a:r>
          </a:p>
          <a:p>
            <a:endParaRPr lang="en-GB" sz="1600" dirty="0"/>
          </a:p>
          <a:p>
            <a:endParaRPr lang="en-GB" sz="1600" dirty="0"/>
          </a:p>
          <a:p>
            <a:pPr marL="0" indent="0">
              <a:buNone/>
            </a:pPr>
            <a:r>
              <a:rPr lang="en-CA" sz="1600" dirty="0"/>
              <a:t>  </a:t>
            </a:r>
            <a:endParaRPr lang="en-GB" sz="1600" dirty="0"/>
          </a:p>
        </p:txBody>
      </p:sp>
      <p:sp>
        <p:nvSpPr>
          <p:cNvPr id="3" name="Rectangle 2"/>
          <p:cNvSpPr/>
          <p:nvPr/>
        </p:nvSpPr>
        <p:spPr>
          <a:xfrm>
            <a:off x="2627784"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11810349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904" y="274638"/>
            <a:ext cx="8229600" cy="850106"/>
          </a:xfrm>
        </p:spPr>
        <p:txBody>
          <a:bodyPr/>
          <a:lstStyle/>
          <a:p>
            <a:r>
              <a:rPr lang="en-US" b="1" dirty="0" smtClean="0">
                <a:effectLst>
                  <a:outerShdw blurRad="38100" dist="38100" dir="2700000" algn="tl">
                    <a:srgbClr val="000000">
                      <a:alpha val="43137"/>
                    </a:srgbClr>
                  </a:outerShdw>
                </a:effectLst>
              </a:rPr>
              <a:t>Rationale</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23528" y="1628799"/>
            <a:ext cx="8424936" cy="4680521"/>
          </a:xfrm>
        </p:spPr>
        <p:txBody>
          <a:bodyPr>
            <a:normAutofit/>
          </a:bodyPr>
          <a:lstStyle/>
          <a:p>
            <a:pPr>
              <a:spcAft>
                <a:spcPts val="3000"/>
              </a:spcAft>
            </a:pPr>
            <a:r>
              <a:rPr lang="en-GB" sz="1800" dirty="0"/>
              <a:t>AGRIS data will inform policy design and implementation, improve market efficiency and support research</a:t>
            </a:r>
          </a:p>
          <a:p>
            <a:pPr marL="742950" lvl="2" indent="-342900">
              <a:spcAft>
                <a:spcPts val="3000"/>
              </a:spcAft>
            </a:pPr>
            <a:r>
              <a:rPr lang="en-GB" sz="1600" dirty="0"/>
              <a:t>Contribution to SDGs monitoring (5 direct, 16 partial)</a:t>
            </a:r>
          </a:p>
          <a:p>
            <a:pPr marL="742950" lvl="2" indent="-342900">
              <a:spcAft>
                <a:spcPts val="3000"/>
              </a:spcAft>
            </a:pPr>
            <a:r>
              <a:rPr lang="en-GB" sz="1600" dirty="0"/>
              <a:t>Global Strategy Minimum Set of Core Data :  AGRIS collects large share of the MSCD </a:t>
            </a:r>
          </a:p>
          <a:p>
            <a:pPr>
              <a:spcAft>
                <a:spcPts val="3000"/>
              </a:spcAft>
            </a:pPr>
            <a:r>
              <a:rPr lang="en-GB" sz="1800" dirty="0"/>
              <a:t>AGRIS lays the foundations for the creation of an efficient agricultural statistical system</a:t>
            </a:r>
          </a:p>
          <a:p>
            <a:pPr>
              <a:spcAft>
                <a:spcPts val="3000"/>
              </a:spcAft>
            </a:pPr>
            <a:r>
              <a:rPr lang="en-US" sz="1800" dirty="0"/>
              <a:t>AGRIS is affordable and manageable</a:t>
            </a:r>
            <a:endParaRPr lang="en-GB" sz="1800" dirty="0"/>
          </a:p>
          <a:p>
            <a:pPr marL="0" lvl="0" indent="0">
              <a:spcBef>
                <a:spcPts val="0"/>
              </a:spcBef>
              <a:spcAft>
                <a:spcPts val="1800"/>
              </a:spcAft>
              <a:buNone/>
            </a:pPr>
            <a:endParaRPr lang="en-GB" sz="2400" dirty="0">
              <a:latin typeface="Helvetica" pitchFamily="34" charset="0"/>
            </a:endParaRPr>
          </a:p>
        </p:txBody>
      </p:sp>
    </p:spTree>
    <p:extLst>
      <p:ext uri="{BB962C8B-B14F-4D97-AF65-F5344CB8AC3E}">
        <p14:creationId xmlns:p14="http://schemas.microsoft.com/office/powerpoint/2010/main" val="1798579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2: Holders and Managers</a:t>
            </a:r>
            <a:endParaRPr lang="en-GB" sz="2400" b="1" dirty="0"/>
          </a:p>
          <a:p>
            <a:pPr lvl="1"/>
            <a:endParaRPr lang="en-GB" dirty="0"/>
          </a:p>
        </p:txBody>
      </p:sp>
      <p:sp>
        <p:nvSpPr>
          <p:cNvPr id="5" name="Content Placeholder 4"/>
          <p:cNvSpPr>
            <a:spLocks noGrp="1"/>
          </p:cNvSpPr>
          <p:nvPr>
            <p:ph idx="1"/>
          </p:nvPr>
        </p:nvSpPr>
        <p:spPr>
          <a:xfrm>
            <a:off x="556642" y="1305292"/>
            <a:ext cx="7886700" cy="4351338"/>
          </a:xfrm>
        </p:spPr>
        <p:txBody>
          <a:bodyPr/>
          <a:lstStyle/>
          <a:p>
            <a:pPr marL="0" indent="0">
              <a:buNone/>
            </a:pPr>
            <a:r>
              <a:rPr lang="en-GB" sz="1600" dirty="0" smtClean="0"/>
              <a:t>This </a:t>
            </a:r>
            <a:r>
              <a:rPr lang="en-GB" sz="1600" dirty="0"/>
              <a:t>section provides information on the organisational structure and main characteristics of the management of the agricultural holding. </a:t>
            </a:r>
            <a:endParaRPr lang="en-GB" sz="1600" dirty="0" smtClean="0"/>
          </a:p>
          <a:p>
            <a:pPr marL="0" indent="0">
              <a:buNone/>
            </a:pPr>
            <a:r>
              <a:rPr lang="en-GB" sz="1600" b="1" dirty="0"/>
              <a:t> </a:t>
            </a:r>
            <a:endParaRPr lang="en-GB" sz="1600" dirty="0"/>
          </a:p>
          <a:p>
            <a:pPr marL="0" indent="0">
              <a:buNone/>
            </a:pPr>
            <a:r>
              <a:rPr lang="en-GB" sz="1600" b="1" dirty="0"/>
              <a:t>The holder</a:t>
            </a:r>
            <a:r>
              <a:rPr lang="en-US" sz="1600" dirty="0"/>
              <a:t> has technical, juridical and economic responsibility for the holding. He/she may undertake all responsibilities directly, or delegate responsibilities related to day to day work management to a manager)</a:t>
            </a:r>
            <a:endParaRPr lang="en-GB" sz="1600" dirty="0"/>
          </a:p>
          <a:p>
            <a:pPr marL="0" indent="0">
              <a:buNone/>
            </a:pPr>
            <a:endParaRPr lang="en-US" sz="1600" b="1" dirty="0" smtClean="0"/>
          </a:p>
          <a:p>
            <a:pPr marL="0" indent="0">
              <a:buNone/>
            </a:pPr>
            <a:r>
              <a:rPr lang="en-US" sz="1600" b="1" dirty="0" smtClean="0"/>
              <a:t>The </a:t>
            </a:r>
            <a:r>
              <a:rPr lang="en-US" sz="1600" b="1" dirty="0"/>
              <a:t>manager</a:t>
            </a:r>
            <a:r>
              <a:rPr lang="en-US" sz="1600" dirty="0"/>
              <a:t> of the holding is the person who manages an agricultural holding on behalf of the agricultural holder and is responsible for the normal daily financial and </a:t>
            </a:r>
            <a:r>
              <a:rPr lang="en-US" sz="1600" dirty="0" smtClean="0"/>
              <a:t>production routines of running the holding.</a:t>
            </a:r>
          </a:p>
          <a:p>
            <a:r>
              <a:rPr lang="en-GB" sz="1600" dirty="0" smtClean="0"/>
              <a:t>There </a:t>
            </a:r>
            <a:r>
              <a:rPr lang="en-GB" sz="1600" dirty="0"/>
              <a:t>can be one or more manager(s) having the responsibility of the day to day decisions such as work to be done, time to implement the works, what crop specie to sow... In many cases when the holder is a civil/ natural person or a group of civil persons, the holder is also the manager of the holding. </a:t>
            </a:r>
            <a:r>
              <a:rPr lang="en-US" sz="1600" dirty="0" smtClean="0"/>
              <a:t> </a:t>
            </a:r>
          </a:p>
          <a:p>
            <a:r>
              <a:rPr lang="en-GB" sz="1600" dirty="0" smtClean="0"/>
              <a:t>Following </a:t>
            </a:r>
            <a:r>
              <a:rPr lang="en-GB" sz="1600" dirty="0"/>
              <a:t>the answer to the </a:t>
            </a:r>
            <a:r>
              <a:rPr lang="en-GB" sz="1600" u="sng" dirty="0"/>
              <a:t>question Q10</a:t>
            </a:r>
            <a:r>
              <a:rPr lang="en-GB" sz="1600" dirty="0"/>
              <a:t> in section 1 part 1.2, characteristics of holder(s) and manager(s) will be registered differently</a:t>
            </a:r>
            <a:r>
              <a:rPr lang="en-GB" sz="1600" dirty="0" smtClean="0"/>
              <a:t>.</a:t>
            </a:r>
          </a:p>
          <a:p>
            <a:pPr lvl="1"/>
            <a:r>
              <a:rPr lang="en-GB" sz="1400" dirty="0" smtClean="0"/>
              <a:t> </a:t>
            </a:r>
            <a:r>
              <a:rPr lang="en-GB" sz="1400" dirty="0"/>
              <a:t>It should be noted that in the case when the holder is a legal person, there is always hired manager, different from the holder.</a:t>
            </a:r>
          </a:p>
          <a:p>
            <a:endParaRPr lang="en-GB" sz="1600" dirty="0"/>
          </a:p>
        </p:txBody>
      </p:sp>
    </p:spTree>
    <p:extLst>
      <p:ext uri="{BB962C8B-B14F-4D97-AF65-F5344CB8AC3E}">
        <p14:creationId xmlns:p14="http://schemas.microsoft.com/office/powerpoint/2010/main" val="18931397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0" y="1268760"/>
            <a:ext cx="8640960" cy="738664"/>
          </a:xfrm>
          <a:prstGeom prst="rect">
            <a:avLst/>
          </a:prstGeom>
        </p:spPr>
        <p:txBody>
          <a:bodyPr wrap="square">
            <a:spAutoFit/>
          </a:bodyPr>
          <a:lstStyle/>
          <a:p>
            <a:pPr lvl="1" algn="ctr"/>
            <a:r>
              <a:rPr lang="en-GB" sz="2400" b="1" dirty="0" smtClean="0"/>
              <a:t>Section 2: Holders and Managers</a:t>
            </a:r>
            <a:endParaRPr lang="en-GB" sz="2400" b="1" dirty="0"/>
          </a:p>
          <a:p>
            <a:pPr lvl="1"/>
            <a:endParaRPr lang="en-GB" dirty="0"/>
          </a:p>
        </p:txBody>
      </p:sp>
      <p:sp>
        <p:nvSpPr>
          <p:cNvPr id="5" name="Content Placeholder 4"/>
          <p:cNvSpPr>
            <a:spLocks noGrp="1"/>
          </p:cNvSpPr>
          <p:nvPr>
            <p:ph idx="1"/>
          </p:nvPr>
        </p:nvSpPr>
        <p:spPr>
          <a:xfrm>
            <a:off x="683568" y="1844824"/>
            <a:ext cx="7886700" cy="4351338"/>
          </a:xfrm>
        </p:spPr>
        <p:txBody>
          <a:bodyPr/>
          <a:lstStyle/>
          <a:p>
            <a:pPr marL="0" indent="0">
              <a:buNone/>
            </a:pPr>
            <a:endParaRPr lang="en-GB" sz="1600" dirty="0" smtClean="0"/>
          </a:p>
          <a:p>
            <a:pPr marL="0" lvl="2" indent="0">
              <a:buNone/>
            </a:pPr>
            <a:r>
              <a:rPr lang="en-GB" sz="1600" dirty="0"/>
              <a:t>Case 1, the holder is a civil/natural person</a:t>
            </a:r>
          </a:p>
          <a:p>
            <a:r>
              <a:rPr lang="en-GB" sz="1600" dirty="0"/>
              <a:t>The main characteristics of the holder and the manager(s) will be collected. </a:t>
            </a:r>
            <a:endParaRPr lang="en-GB" sz="1600" dirty="0" smtClean="0"/>
          </a:p>
          <a:p>
            <a:pPr marL="0" indent="0">
              <a:buNone/>
            </a:pPr>
            <a:endParaRPr lang="en-GB" sz="1600" dirty="0"/>
          </a:p>
          <a:p>
            <a:pPr marL="0" indent="0">
              <a:buNone/>
            </a:pPr>
            <a:r>
              <a:rPr lang="en-GB" sz="1600" dirty="0" smtClean="0"/>
              <a:t>Case </a:t>
            </a:r>
            <a:r>
              <a:rPr lang="en-GB" sz="1600" dirty="0"/>
              <a:t>2, the holder is a group of civil/natural persons</a:t>
            </a:r>
            <a:r>
              <a:rPr lang="en-CA" sz="1600" dirty="0"/>
              <a:t>  </a:t>
            </a:r>
            <a:endParaRPr lang="en-GB" sz="1600" dirty="0"/>
          </a:p>
          <a:p>
            <a:r>
              <a:rPr lang="en-GB" sz="1600" dirty="0"/>
              <a:t>The main characteristics of all the holders and the manager(s) will be collected. </a:t>
            </a:r>
            <a:endParaRPr lang="en-GB" sz="1600" dirty="0" smtClean="0"/>
          </a:p>
          <a:p>
            <a:pPr marL="0" indent="0">
              <a:buNone/>
            </a:pPr>
            <a:endParaRPr lang="en-GB" sz="1600" dirty="0"/>
          </a:p>
          <a:p>
            <a:pPr marL="0" indent="0">
              <a:buNone/>
            </a:pPr>
            <a:r>
              <a:rPr lang="en-GB" sz="1600" dirty="0" smtClean="0"/>
              <a:t>Case </a:t>
            </a:r>
            <a:r>
              <a:rPr lang="en-GB" sz="1600" dirty="0"/>
              <a:t>3, the holder is a legal person</a:t>
            </a:r>
          </a:p>
          <a:p>
            <a:r>
              <a:rPr lang="en-GB" sz="1600" dirty="0"/>
              <a:t>The number of civil/natural persons and legal persons participating in the capital of the holding is collected.</a:t>
            </a:r>
          </a:p>
          <a:p>
            <a:r>
              <a:rPr lang="en-GB" sz="1600" dirty="0"/>
              <a:t>All characteristics of the manager(s) will be recorded. </a:t>
            </a:r>
            <a:r>
              <a:rPr lang="en-CA" sz="2400" dirty="0"/>
              <a:t> </a:t>
            </a:r>
            <a:endParaRPr lang="en-GB" sz="1600" dirty="0"/>
          </a:p>
        </p:txBody>
      </p:sp>
    </p:spTree>
    <p:extLst>
      <p:ext uri="{BB962C8B-B14F-4D97-AF65-F5344CB8AC3E}">
        <p14:creationId xmlns:p14="http://schemas.microsoft.com/office/powerpoint/2010/main" val="193319223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2249"/>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07504" y="962510"/>
            <a:ext cx="8640960" cy="1661993"/>
          </a:xfrm>
          <a:prstGeom prst="rect">
            <a:avLst/>
          </a:prstGeom>
        </p:spPr>
        <p:txBody>
          <a:bodyPr wrap="square">
            <a:spAutoFit/>
          </a:bodyPr>
          <a:lstStyle/>
          <a:p>
            <a:pPr lvl="1" algn="ctr"/>
            <a:endParaRPr lang="en-GB" sz="2400" b="1" dirty="0" smtClean="0"/>
          </a:p>
          <a:p>
            <a:pPr lvl="1" algn="ctr"/>
            <a:r>
              <a:rPr lang="en-GB" sz="2400" b="1" dirty="0" smtClean="0"/>
              <a:t>Section 3: Crop production during the reference per</a:t>
            </a:r>
            <a:r>
              <a:rPr lang="en-GB" sz="2000" b="1" dirty="0" smtClean="0"/>
              <a:t>iod</a:t>
            </a:r>
            <a:endParaRPr lang="en-GB" sz="2000" b="1" dirty="0"/>
          </a:p>
          <a:p>
            <a:pPr lvl="1"/>
            <a:r>
              <a:rPr lang="en-GB" dirty="0" smtClean="0"/>
              <a:t>This </a:t>
            </a:r>
            <a:r>
              <a:rPr lang="en-GB" dirty="0"/>
              <a:t>section provides information on the area utilised, crops productions, harvested quantities and intentions for the period following the survey reference period (the year after</a:t>
            </a:r>
          </a:p>
        </p:txBody>
      </p:sp>
      <p:sp>
        <p:nvSpPr>
          <p:cNvPr id="5" name="Content Placeholder 4"/>
          <p:cNvSpPr>
            <a:spLocks noGrp="1"/>
          </p:cNvSpPr>
          <p:nvPr>
            <p:ph idx="1"/>
          </p:nvPr>
        </p:nvSpPr>
        <p:spPr>
          <a:xfrm>
            <a:off x="683568" y="1196752"/>
            <a:ext cx="7886700" cy="4351338"/>
          </a:xfrm>
        </p:spPr>
        <p:txBody>
          <a:bodyPr/>
          <a:lstStyle/>
          <a:p>
            <a:pPr marL="114300" indent="0">
              <a:buNone/>
            </a:pPr>
            <a:endParaRPr lang="en-GB" sz="2400" dirty="0" smtClean="0"/>
          </a:p>
          <a:p>
            <a:pPr marL="114300" indent="0">
              <a:buNone/>
            </a:pPr>
            <a:endParaRPr lang="en-GB" sz="2400" dirty="0"/>
          </a:p>
          <a:p>
            <a:pPr marL="114300" lvl="1" indent="0">
              <a:buNone/>
            </a:pPr>
            <a:endParaRPr lang="en-GB" sz="2000" b="1" dirty="0" smtClean="0"/>
          </a:p>
          <a:p>
            <a:pPr marL="114300" lvl="1" indent="0">
              <a:buNone/>
            </a:pPr>
            <a:endParaRPr lang="en-GB" sz="2000" b="1" dirty="0" smtClean="0"/>
          </a:p>
          <a:p>
            <a:pPr marL="114300" lvl="1" indent="0">
              <a:buNone/>
            </a:pPr>
            <a:r>
              <a:rPr lang="en-GB" sz="2000" b="1" dirty="0" smtClean="0"/>
              <a:t>Section </a:t>
            </a:r>
            <a:r>
              <a:rPr lang="en-GB" sz="2000" b="1" dirty="0"/>
              <a:t>3, part 3.1: crop production and </a:t>
            </a:r>
            <a:r>
              <a:rPr lang="en-GB" sz="2000" b="1" dirty="0" smtClean="0"/>
              <a:t>destination</a:t>
            </a:r>
          </a:p>
          <a:p>
            <a:r>
              <a:rPr lang="en-GB" sz="1400" dirty="0"/>
              <a:t>This part provides information on crops productions, from all harvests during the reference period (the last agricultural year). </a:t>
            </a:r>
            <a:endParaRPr lang="en-GB" sz="1400" dirty="0" smtClean="0"/>
          </a:p>
          <a:p>
            <a:r>
              <a:rPr lang="en-GB" sz="1400" dirty="0" smtClean="0"/>
              <a:t>The </a:t>
            </a:r>
            <a:r>
              <a:rPr lang="en-GB" sz="1400" dirty="0"/>
              <a:t>main indicators include total available production and yield, for each crop</a:t>
            </a:r>
            <a:r>
              <a:rPr lang="en-GB" sz="1400" dirty="0" smtClean="0"/>
              <a:t>.</a:t>
            </a:r>
          </a:p>
          <a:p>
            <a:r>
              <a:rPr lang="en-GB" sz="1400" dirty="0" smtClean="0"/>
              <a:t> </a:t>
            </a:r>
            <a:r>
              <a:rPr lang="en-GB" sz="1400" dirty="0"/>
              <a:t>Available production is the sum of stock at the beginning of the reference period and the total harvested during all harvests.</a:t>
            </a:r>
          </a:p>
          <a:p>
            <a:r>
              <a:rPr lang="en-GB" sz="1600" dirty="0" smtClean="0"/>
              <a:t>In </a:t>
            </a:r>
            <a:r>
              <a:rPr lang="en-GB" sz="1600" dirty="0"/>
              <a:t>question </a:t>
            </a:r>
            <a:r>
              <a:rPr lang="en-GB" sz="1600" dirty="0" smtClean="0"/>
              <a:t>Q03, </a:t>
            </a:r>
            <a:r>
              <a:rPr lang="en-GB" sz="1600" dirty="0"/>
              <a:t>all agricultural parcels </a:t>
            </a:r>
            <a:r>
              <a:rPr lang="en-CA" sz="1600" dirty="0"/>
              <a:t> </a:t>
            </a:r>
            <a:r>
              <a:rPr lang="en-GB" sz="1600" dirty="0"/>
              <a:t>must be included regardless their land tenure status. </a:t>
            </a:r>
            <a:endParaRPr lang="en-GB" sz="1600" dirty="0" smtClean="0"/>
          </a:p>
          <a:p>
            <a:pPr lvl="1"/>
            <a:r>
              <a:rPr lang="en-GB" sz="1600" dirty="0" smtClean="0"/>
              <a:t>Parcels </a:t>
            </a:r>
            <a:r>
              <a:rPr lang="en-GB" sz="1600" dirty="0"/>
              <a:t>used  for livestock are exclusively those used for pastures or crops for animals feeding. </a:t>
            </a:r>
            <a:endParaRPr lang="en-GB" sz="1600" dirty="0" smtClean="0"/>
          </a:p>
          <a:p>
            <a:pPr lvl="1"/>
            <a:r>
              <a:rPr lang="en-GB" sz="1600" dirty="0" smtClean="0"/>
              <a:t>Parcels </a:t>
            </a:r>
            <a:r>
              <a:rPr lang="en-GB" sz="1600" dirty="0"/>
              <a:t>or court yards used only for keeping livestock are excluded. </a:t>
            </a:r>
          </a:p>
          <a:p>
            <a:pPr marL="400050" lvl="1" indent="0">
              <a:buNone/>
            </a:pPr>
            <a:r>
              <a:rPr lang="en-US" sz="1200" dirty="0"/>
              <a:t> </a:t>
            </a:r>
            <a:endParaRPr lang="en-US" sz="1200" dirty="0" smtClean="0"/>
          </a:p>
          <a:p>
            <a:pPr marL="114300" lvl="1" indent="0">
              <a:buNone/>
            </a:pPr>
            <a:endParaRPr lang="en-GB" sz="2400" dirty="0"/>
          </a:p>
          <a:p>
            <a:pPr marL="0" indent="0">
              <a:buNone/>
            </a:pPr>
            <a:endParaRPr lang="en-GB" sz="1600" dirty="0" smtClean="0"/>
          </a:p>
          <a:p>
            <a:endParaRPr lang="en-GB" sz="1600" dirty="0"/>
          </a:p>
        </p:txBody>
      </p:sp>
    </p:spTree>
    <p:extLst>
      <p:ext uri="{BB962C8B-B14F-4D97-AF65-F5344CB8AC3E}">
        <p14:creationId xmlns:p14="http://schemas.microsoft.com/office/powerpoint/2010/main" val="122192308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2249"/>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07504" y="962510"/>
            <a:ext cx="8640960" cy="1661993"/>
          </a:xfrm>
          <a:prstGeom prst="rect">
            <a:avLst/>
          </a:prstGeom>
        </p:spPr>
        <p:txBody>
          <a:bodyPr wrap="square">
            <a:spAutoFit/>
          </a:bodyPr>
          <a:lstStyle/>
          <a:p>
            <a:pPr lvl="1" algn="ctr"/>
            <a:endParaRPr lang="en-GB" sz="2400" b="1" dirty="0" smtClean="0"/>
          </a:p>
          <a:p>
            <a:pPr lvl="1" algn="ctr"/>
            <a:r>
              <a:rPr lang="en-GB" sz="2400" b="1" dirty="0" smtClean="0"/>
              <a:t>Section 3: Crop production during the reference per</a:t>
            </a:r>
            <a:r>
              <a:rPr lang="en-GB" sz="2000" b="1" dirty="0" smtClean="0"/>
              <a:t>iod</a:t>
            </a:r>
            <a:endParaRPr lang="en-GB" sz="2000" b="1" dirty="0"/>
          </a:p>
          <a:p>
            <a:pPr lvl="1"/>
            <a:r>
              <a:rPr lang="en-GB" dirty="0" smtClean="0"/>
              <a:t>This </a:t>
            </a:r>
            <a:r>
              <a:rPr lang="en-GB" dirty="0"/>
              <a:t>section provides information on the area utilised, crops productions, harvested quantities and intentions for the period following the survey reference period (the year after</a:t>
            </a:r>
          </a:p>
        </p:txBody>
      </p:sp>
      <p:sp>
        <p:nvSpPr>
          <p:cNvPr id="5" name="Content Placeholder 4"/>
          <p:cNvSpPr>
            <a:spLocks noGrp="1"/>
          </p:cNvSpPr>
          <p:nvPr>
            <p:ph idx="1"/>
          </p:nvPr>
        </p:nvSpPr>
        <p:spPr>
          <a:xfrm>
            <a:off x="683568" y="1196752"/>
            <a:ext cx="7886700" cy="4351338"/>
          </a:xfrm>
        </p:spPr>
        <p:txBody>
          <a:bodyPr/>
          <a:lstStyle/>
          <a:p>
            <a:pPr marL="114300" indent="0">
              <a:buNone/>
            </a:pPr>
            <a:endParaRPr lang="en-GB" sz="2400" dirty="0" smtClean="0"/>
          </a:p>
          <a:p>
            <a:pPr marL="114300" indent="0">
              <a:buNone/>
            </a:pPr>
            <a:endParaRPr lang="en-GB" sz="2400" dirty="0"/>
          </a:p>
          <a:p>
            <a:pPr marL="114300" lvl="1" indent="0">
              <a:buNone/>
            </a:pPr>
            <a:endParaRPr lang="en-GB" sz="2000" b="1" dirty="0" smtClean="0"/>
          </a:p>
          <a:p>
            <a:pPr marL="114300" lvl="1" indent="0">
              <a:buNone/>
            </a:pPr>
            <a:endParaRPr lang="en-GB" sz="2000" b="1" dirty="0" smtClean="0"/>
          </a:p>
          <a:p>
            <a:pPr marL="114300" lvl="1" indent="0">
              <a:buNone/>
            </a:pPr>
            <a:r>
              <a:rPr lang="en-GB" sz="2000" b="1" dirty="0" smtClean="0"/>
              <a:t>Section </a:t>
            </a:r>
            <a:r>
              <a:rPr lang="en-GB" sz="2000" b="1" dirty="0"/>
              <a:t>3, part 3.1: crop production and </a:t>
            </a:r>
            <a:r>
              <a:rPr lang="en-GB" sz="2000" b="1" dirty="0" smtClean="0"/>
              <a:t>destination</a:t>
            </a:r>
          </a:p>
          <a:p>
            <a:pPr marL="400050" lvl="1" indent="0">
              <a:buNone/>
            </a:pPr>
            <a:r>
              <a:rPr lang="en-US" sz="1200" dirty="0" smtClean="0"/>
              <a:t> </a:t>
            </a:r>
          </a:p>
          <a:p>
            <a:pPr marL="0" indent="0">
              <a:buNone/>
            </a:pPr>
            <a:r>
              <a:rPr lang="en-US" sz="1600" b="1" i="1" dirty="0" smtClean="0"/>
              <a:t>A </a:t>
            </a:r>
            <a:r>
              <a:rPr lang="en-US" sz="1600" b="1" i="1" dirty="0"/>
              <a:t>parcel is defined as “any piece of land of one land tenure type  entirely surrounded by other land, water, road, forest or other features not forming part of the holding, or forming part of the holding under a different land tenure type. A parcel may consist of one or more fields or plots adjacent to each other”. (FAO, 2015, para 6.15). </a:t>
            </a:r>
            <a:endParaRPr lang="en-GB" sz="1600" b="1" i="1" dirty="0"/>
          </a:p>
          <a:p>
            <a:pPr marL="114300" lvl="1" indent="0">
              <a:buNone/>
            </a:pPr>
            <a:endParaRPr lang="en-GB" sz="2400" dirty="0"/>
          </a:p>
          <a:p>
            <a:pPr marL="0" indent="0">
              <a:buNone/>
            </a:pPr>
            <a:endParaRPr lang="en-GB" sz="1600" dirty="0" smtClean="0"/>
          </a:p>
          <a:p>
            <a:endParaRPr lang="en-GB" sz="1600" dirty="0"/>
          </a:p>
        </p:txBody>
      </p:sp>
    </p:spTree>
    <p:extLst>
      <p:ext uri="{BB962C8B-B14F-4D97-AF65-F5344CB8AC3E}">
        <p14:creationId xmlns:p14="http://schemas.microsoft.com/office/powerpoint/2010/main" val="35136954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400" dirty="0" smtClean="0"/>
          </a:p>
          <a:p>
            <a:pPr marL="114300" lvl="1" indent="0">
              <a:buNone/>
            </a:pPr>
            <a:r>
              <a:rPr lang="en-GB" sz="2000" b="1" dirty="0" smtClean="0"/>
              <a:t>Section </a:t>
            </a:r>
            <a:r>
              <a:rPr lang="en-GB" sz="2000" b="1" dirty="0"/>
              <a:t>3, part 3.1: crop production and </a:t>
            </a:r>
            <a:r>
              <a:rPr lang="en-GB" sz="2000" b="1" dirty="0" smtClean="0"/>
              <a:t>destination</a:t>
            </a:r>
          </a:p>
          <a:p>
            <a:pPr marL="0" indent="0">
              <a:buNone/>
            </a:pPr>
            <a:endParaRPr lang="en-GB" sz="1600" dirty="0" smtClean="0"/>
          </a:p>
          <a:p>
            <a:pPr marL="0" indent="0">
              <a:buNone/>
            </a:pPr>
            <a:r>
              <a:rPr lang="en-GB" sz="1600" dirty="0"/>
              <a:t> </a:t>
            </a:r>
          </a:p>
          <a:p>
            <a:pPr marL="0" indent="0">
              <a:buNone/>
            </a:pPr>
            <a:endParaRPr lang="en-GB" sz="1600" dirty="0"/>
          </a:p>
          <a:p>
            <a:pPr marL="0" indent="0">
              <a:buNone/>
            </a:pPr>
            <a:r>
              <a:rPr lang="en-GB" sz="1600" b="1" i="1" dirty="0" smtClean="0"/>
              <a:t>A </a:t>
            </a:r>
            <a:r>
              <a:rPr lang="en-GB" sz="1600" b="1" i="1" dirty="0"/>
              <a:t>crop is considered a continuous harvested crop when the harvest is carried out throughout the year, as required, and not in a single period of harvest (for example cassava). </a:t>
            </a:r>
            <a:endParaRPr lang="en-GB" sz="1600" b="1" i="1" dirty="0" smtClean="0"/>
          </a:p>
          <a:p>
            <a:endParaRPr lang="en-GB" sz="1600" dirty="0" smtClean="0"/>
          </a:p>
          <a:p>
            <a:r>
              <a:rPr lang="en-GB" sz="1600" dirty="0" smtClean="0"/>
              <a:t>Taking </a:t>
            </a:r>
            <a:r>
              <a:rPr lang="en-GB" sz="1600" dirty="0"/>
              <a:t>into account this particularity, and based on recent experimental research, the reference period for the product of continuous harvest crops is six months. </a:t>
            </a:r>
            <a:endParaRPr lang="en-GB" sz="1600" dirty="0" smtClean="0"/>
          </a:p>
          <a:p>
            <a:endParaRPr lang="en-GB" sz="1600" dirty="0"/>
          </a:p>
          <a:p>
            <a:r>
              <a:rPr lang="en-GB" sz="1600" dirty="0" smtClean="0"/>
              <a:t>The answer for Q07c will </a:t>
            </a:r>
            <a:r>
              <a:rPr lang="en-GB" sz="1600" dirty="0"/>
              <a:t>be "Yes" for irrigation if the crop has been irrigated at least once during the period of cultivation.</a:t>
            </a:r>
            <a:endParaRPr lang="en-GB" sz="2400" dirty="0"/>
          </a:p>
          <a:p>
            <a:pPr marL="0" indent="0">
              <a:buNone/>
            </a:pPr>
            <a:endParaRPr lang="en-GB" sz="1600" dirty="0" smtClean="0"/>
          </a:p>
          <a:p>
            <a:endParaRPr lang="en-GB" sz="1600" dirty="0"/>
          </a:p>
        </p:txBody>
      </p:sp>
    </p:spTree>
    <p:extLst>
      <p:ext uri="{BB962C8B-B14F-4D97-AF65-F5344CB8AC3E}">
        <p14:creationId xmlns:p14="http://schemas.microsoft.com/office/powerpoint/2010/main" val="12492222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624" y="980728"/>
            <a:ext cx="7704856" cy="850106"/>
          </a:xfrm>
        </p:spPr>
        <p:txBody>
          <a:bodyPr/>
          <a:lstStyle/>
          <a:p>
            <a:pPr marL="457200" lvl="1" algn="ctr" rtl="0"/>
            <a:r>
              <a:rPr lang="en-GB" sz="2400" b="1" kern="1200" dirty="0">
                <a:solidFill>
                  <a:schemeClr val="tx1"/>
                </a:solidFill>
                <a:latin typeface="+mn-lt"/>
                <a:ea typeface="+mn-ea"/>
                <a:cs typeface="+mn-cs"/>
              </a:rPr>
              <a:t>Section 3: Crop production during the reference period</a:t>
            </a:r>
          </a:p>
        </p:txBody>
      </p:sp>
      <p:sp>
        <p:nvSpPr>
          <p:cNvPr id="5" name="Content Placeholder 4"/>
          <p:cNvSpPr>
            <a:spLocks noGrp="1"/>
          </p:cNvSpPr>
          <p:nvPr>
            <p:ph idx="1"/>
          </p:nvPr>
        </p:nvSpPr>
        <p:spPr>
          <a:xfrm>
            <a:off x="755576" y="1196752"/>
            <a:ext cx="7886700" cy="4351338"/>
          </a:xfrm>
        </p:spPr>
        <p:txBody>
          <a:bodyPr/>
          <a:lstStyle/>
          <a:p>
            <a:pPr marL="114300" lvl="1" indent="0">
              <a:buNone/>
            </a:pPr>
            <a:endParaRPr lang="en-GB" sz="2400" dirty="0" smtClean="0"/>
          </a:p>
          <a:p>
            <a:pPr marL="114300" lvl="1" indent="0">
              <a:buNone/>
            </a:pPr>
            <a:r>
              <a:rPr lang="en-GB" sz="2000" b="1" dirty="0" smtClean="0"/>
              <a:t>Section </a:t>
            </a:r>
            <a:r>
              <a:rPr lang="en-GB" sz="2000" b="1" dirty="0"/>
              <a:t>3, part 3.1: crop production and </a:t>
            </a:r>
            <a:r>
              <a:rPr lang="en-GB" sz="2000" b="1" dirty="0" smtClean="0"/>
              <a:t>destination</a:t>
            </a:r>
          </a:p>
          <a:p>
            <a:pPr marL="0" indent="0">
              <a:buNone/>
            </a:pPr>
            <a:endParaRPr lang="en-GB" sz="1600" dirty="0" smtClean="0"/>
          </a:p>
          <a:p>
            <a:pPr marL="0" indent="0">
              <a:buNone/>
            </a:pPr>
            <a:r>
              <a:rPr lang="en-GB" sz="1600" dirty="0"/>
              <a:t>Q06 to Q10 covers harvests analysis, which starts by the most recent one. </a:t>
            </a:r>
          </a:p>
          <a:p>
            <a:pPr marL="0" indent="0">
              <a:buNone/>
            </a:pPr>
            <a:r>
              <a:rPr lang="en-GB" sz="1600" dirty="0"/>
              <a:t> </a:t>
            </a:r>
          </a:p>
          <a:p>
            <a:pPr marL="0" indent="0">
              <a:buNone/>
            </a:pPr>
            <a:r>
              <a:rPr lang="en-GB" sz="1600" dirty="0"/>
              <a:t>In case of more than one crop on a plot, area for each crop will be estimated proportionally to the occupied area</a:t>
            </a:r>
            <a:r>
              <a:rPr lang="en-GB" sz="1600" dirty="0" smtClean="0"/>
              <a:t>:</a:t>
            </a:r>
          </a:p>
          <a:p>
            <a:pPr marL="0" indent="0">
              <a:buNone/>
            </a:pPr>
            <a:r>
              <a:rPr lang="en-US" sz="1600" dirty="0" smtClean="0"/>
              <a:t>Example:</a:t>
            </a:r>
            <a:endParaRPr lang="en-GB" sz="1600" dirty="0"/>
          </a:p>
          <a:p>
            <a:pPr marL="400050" lvl="1" indent="0">
              <a:buNone/>
            </a:pPr>
            <a:r>
              <a:rPr lang="en-GB" sz="1200" dirty="0"/>
              <a:t>On a plot of total area 1.2 Ha, there were 3 crops, A, B and C.</a:t>
            </a:r>
          </a:p>
          <a:p>
            <a:pPr marL="400050" lvl="1" indent="0">
              <a:buNone/>
            </a:pPr>
            <a:r>
              <a:rPr lang="en-GB" sz="1200" dirty="0"/>
              <a:t>Crop A occupies around half of the plot, B and C around half of the rest of area</a:t>
            </a:r>
          </a:p>
          <a:p>
            <a:pPr marL="400050" lvl="1" indent="0">
              <a:buNone/>
            </a:pPr>
            <a:r>
              <a:rPr lang="en-GB" sz="1200" dirty="0"/>
              <a:t>The areas registered will be: A = 0.6Ha, B = 0.3 Ha, C = 0.3Ha.</a:t>
            </a:r>
          </a:p>
          <a:p>
            <a:pPr marL="0" indent="0">
              <a:buNone/>
            </a:pPr>
            <a:r>
              <a:rPr lang="en-GB" sz="1600" dirty="0"/>
              <a:t> </a:t>
            </a:r>
          </a:p>
          <a:p>
            <a:pPr marL="0" indent="0">
              <a:buNone/>
            </a:pPr>
            <a:r>
              <a:rPr lang="en-US" sz="1600" dirty="0"/>
              <a:t>Q06 is for continuous harvest </a:t>
            </a:r>
          </a:p>
          <a:p>
            <a:pPr marL="0" indent="0">
              <a:buNone/>
            </a:pPr>
            <a:r>
              <a:rPr lang="en-US" sz="1600" dirty="0"/>
              <a:t>	- The reference period for continuous harvest crop is the last 6 months</a:t>
            </a:r>
            <a:endParaRPr lang="en-GB" sz="1600" dirty="0"/>
          </a:p>
          <a:p>
            <a:pPr marL="0" indent="0">
              <a:buNone/>
            </a:pPr>
            <a:r>
              <a:rPr lang="en-GB" sz="1600" dirty="0"/>
              <a:t>Q07 to Q10, successive punctual harvests (continuous ones are excluded): each harvest is studied individually. </a:t>
            </a:r>
          </a:p>
          <a:p>
            <a:pPr marL="0" indent="0">
              <a:buNone/>
            </a:pPr>
            <a:endParaRPr lang="en-GB" sz="1600" dirty="0"/>
          </a:p>
          <a:p>
            <a:pPr marL="0" indent="0">
              <a:buNone/>
            </a:pPr>
            <a:r>
              <a:rPr lang="en-GB" sz="1600" dirty="0"/>
              <a:t>Area harvested can be less than area planted, for example part of a plot can be destroyed by a parasite  </a:t>
            </a:r>
          </a:p>
          <a:p>
            <a:pPr marL="0" indent="0">
              <a:buNone/>
            </a:pPr>
            <a:endParaRPr lang="en-GB" sz="1600" dirty="0" smtClean="0"/>
          </a:p>
          <a:p>
            <a:endParaRPr lang="en-GB" sz="1600" dirty="0"/>
          </a:p>
        </p:txBody>
      </p:sp>
      <p:sp>
        <p:nvSpPr>
          <p:cNvPr id="4" name="Title 1"/>
          <p:cNvSpPr txBox="1">
            <a:spLocks/>
          </p:cNvSpPr>
          <p:nvPr/>
        </p:nvSpPr>
        <p:spPr>
          <a:xfrm>
            <a:off x="755576" y="116632"/>
            <a:ext cx="8229600" cy="85010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effectLst>
                  <a:outerShdw blurRad="38100" dist="38100" dir="2700000" algn="tl">
                    <a:srgbClr val="000000">
                      <a:alpha val="43137"/>
                    </a:srgbClr>
                  </a:outerShdw>
                </a:effectLst>
              </a:rPr>
              <a:t>Core + PME Module</a:t>
            </a:r>
          </a:p>
        </p:txBody>
      </p:sp>
    </p:spTree>
    <p:extLst>
      <p:ext uri="{BB962C8B-B14F-4D97-AF65-F5344CB8AC3E}">
        <p14:creationId xmlns:p14="http://schemas.microsoft.com/office/powerpoint/2010/main" val="156120456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400" dirty="0" smtClean="0"/>
          </a:p>
          <a:p>
            <a:pPr marL="114300" lvl="1" indent="0">
              <a:buNone/>
            </a:pPr>
            <a:r>
              <a:rPr lang="en-GB" sz="2000" b="1" dirty="0" smtClean="0"/>
              <a:t>Section 3, part 3.1: crop production and destination</a:t>
            </a:r>
          </a:p>
          <a:p>
            <a:pPr marL="0" indent="0">
              <a:buNone/>
            </a:pPr>
            <a:endParaRPr lang="en-GB" sz="1600" dirty="0" smtClean="0"/>
          </a:p>
          <a:p>
            <a:pPr marL="0" indent="0">
              <a:buNone/>
            </a:pPr>
            <a:r>
              <a:rPr lang="en-GB" sz="1600" u="sng" dirty="0" smtClean="0"/>
              <a:t>Q11</a:t>
            </a:r>
            <a:r>
              <a:rPr lang="en-GB" sz="1600" dirty="0" smtClean="0"/>
              <a:t>, destination of crops productions: in CAPI the list of crops will be initialised from the previous question.  </a:t>
            </a:r>
          </a:p>
          <a:p>
            <a:pPr marL="0" indent="0">
              <a:buNone/>
            </a:pPr>
            <a:endParaRPr lang="en-GB" sz="1600" dirty="0" smtClean="0"/>
          </a:p>
          <a:p>
            <a:r>
              <a:rPr lang="en-GB" sz="1600" dirty="0" smtClean="0"/>
              <a:t>The sum of the 5 quantities on each row (own use, sold, pay for labour as wages, given to the landlord, given to service providers) should be equal to the maximum quantity harvested. </a:t>
            </a:r>
          </a:p>
          <a:p>
            <a:pPr lvl="1"/>
            <a:r>
              <a:rPr lang="en-GB" sz="1600" dirty="0" smtClean="0"/>
              <a:t>In case when stocks exist at the beginning of the reference year, there could be a difference between the sum of quantities by destination and the maximum quantity harvested. </a:t>
            </a:r>
          </a:p>
          <a:p>
            <a:endParaRPr lang="en-GB" sz="1600" dirty="0" smtClean="0"/>
          </a:p>
          <a:p>
            <a:r>
              <a:rPr lang="en-GB" sz="1600" dirty="0" smtClean="0"/>
              <a:t>In case there is a part of production sold, the unit price which should be registered is proposed to be the one of the most recent sell. </a:t>
            </a:r>
          </a:p>
          <a:p>
            <a:endParaRPr lang="en-GB" sz="1600" dirty="0" smtClean="0"/>
          </a:p>
          <a:p>
            <a:pPr marL="0" indent="0">
              <a:buNone/>
            </a:pPr>
            <a:r>
              <a:rPr lang="en-GB" sz="1600" dirty="0" smtClean="0"/>
              <a:t> </a:t>
            </a:r>
          </a:p>
          <a:p>
            <a:pPr marL="0" indent="0">
              <a:buNone/>
            </a:pPr>
            <a:endParaRPr lang="en-GB" sz="1600" dirty="0" smtClean="0"/>
          </a:p>
          <a:p>
            <a:endParaRPr lang="en-GB" sz="1600" dirty="0"/>
          </a:p>
        </p:txBody>
      </p:sp>
    </p:spTree>
    <p:extLst>
      <p:ext uri="{BB962C8B-B14F-4D97-AF65-F5344CB8AC3E}">
        <p14:creationId xmlns:p14="http://schemas.microsoft.com/office/powerpoint/2010/main" val="350137133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927026" y="1628800"/>
            <a:ext cx="7886700" cy="4351338"/>
          </a:xfrm>
        </p:spPr>
        <p:txBody>
          <a:bodyPr/>
          <a:lstStyle/>
          <a:p>
            <a:pPr marL="114300" lvl="1" indent="0">
              <a:buNone/>
            </a:pPr>
            <a:r>
              <a:rPr lang="en-GB" sz="2000" b="1" dirty="0" smtClean="0"/>
              <a:t>Section </a:t>
            </a:r>
            <a:r>
              <a:rPr lang="en-GB" sz="2000" b="1" dirty="0"/>
              <a:t>3, part 3.2: area utilised</a:t>
            </a:r>
          </a:p>
          <a:p>
            <a:r>
              <a:rPr lang="en-GB" sz="1600" dirty="0"/>
              <a:t>The area utilised by the holding (for agriculture and non-agriculture purposes) in a key indicator in agricultural statistics. </a:t>
            </a:r>
            <a:endParaRPr lang="en-GB" sz="1600" dirty="0" smtClean="0"/>
          </a:p>
          <a:p>
            <a:endParaRPr lang="en-GB" sz="1600" dirty="0" smtClean="0"/>
          </a:p>
          <a:p>
            <a:r>
              <a:rPr lang="en-GB" sz="1600" dirty="0" smtClean="0"/>
              <a:t>The </a:t>
            </a:r>
            <a:r>
              <a:rPr lang="en-GB" sz="1600" dirty="0"/>
              <a:t>information collected here refers to the physical area of the holding.</a:t>
            </a:r>
          </a:p>
          <a:p>
            <a:endParaRPr lang="en-GB" sz="1600" dirty="0" smtClean="0"/>
          </a:p>
          <a:p>
            <a:r>
              <a:rPr lang="en-GB" sz="1600" dirty="0" smtClean="0"/>
              <a:t>The </a:t>
            </a:r>
            <a:r>
              <a:rPr lang="en-GB" sz="1600" dirty="0"/>
              <a:t>main problem here could be the lack of knowledge by the farmers of the exact areas, by type of land use. </a:t>
            </a:r>
            <a:endParaRPr lang="en-GB" sz="1600" dirty="0" smtClean="0"/>
          </a:p>
          <a:p>
            <a:endParaRPr lang="en-GB" sz="1600" dirty="0" smtClean="0"/>
          </a:p>
          <a:p>
            <a:r>
              <a:rPr lang="en-GB" sz="1600" dirty="0" smtClean="0"/>
              <a:t>The </a:t>
            </a:r>
            <a:r>
              <a:rPr lang="en-GB" sz="1600" dirty="0"/>
              <a:t>approach in the AGRIS Core Module is to ask areas by crop/ type of land use. </a:t>
            </a:r>
          </a:p>
          <a:p>
            <a:pPr marL="0" indent="0">
              <a:buNone/>
            </a:pPr>
            <a:endParaRPr lang="en-GB" sz="1600" dirty="0" smtClean="0"/>
          </a:p>
          <a:p>
            <a:endParaRPr lang="en-GB" sz="1600" dirty="0"/>
          </a:p>
        </p:txBody>
      </p:sp>
      <p:sp>
        <p:nvSpPr>
          <p:cNvPr id="3" name="Rectangle 2"/>
          <p:cNvSpPr/>
          <p:nvPr/>
        </p:nvSpPr>
        <p:spPr>
          <a:xfrm>
            <a:off x="1475656" y="876047"/>
            <a:ext cx="7560840" cy="461665"/>
          </a:xfrm>
          <a:prstGeom prst="rect">
            <a:avLst/>
          </a:prstGeom>
        </p:spPr>
        <p:txBody>
          <a:bodyPr wrap="square">
            <a:spAutoFit/>
          </a:bodyPr>
          <a:lstStyle/>
          <a:p>
            <a:pPr lvl="1" algn="ctr"/>
            <a:r>
              <a:rPr lang="en-GB" sz="2400" b="1" dirty="0"/>
              <a:t>Section 3: Crop production during the reference per</a:t>
            </a:r>
            <a:r>
              <a:rPr lang="en-GB" sz="2000" b="1" dirty="0"/>
              <a:t>iod</a:t>
            </a:r>
          </a:p>
        </p:txBody>
      </p:sp>
    </p:spTree>
    <p:extLst>
      <p:ext uri="{BB962C8B-B14F-4D97-AF65-F5344CB8AC3E}">
        <p14:creationId xmlns:p14="http://schemas.microsoft.com/office/powerpoint/2010/main" val="30694044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268760"/>
            <a:ext cx="8229600" cy="850106"/>
          </a:xfrm>
        </p:spPr>
        <p:txBody>
          <a:bodyPr/>
          <a:lstStyle/>
          <a:p>
            <a:pPr lvl="1" algn="ctr"/>
            <a:r>
              <a:rPr lang="en-GB" sz="2400" b="1" kern="1200" dirty="0">
                <a:solidFill>
                  <a:schemeClr val="tx1"/>
                </a:solidFill>
                <a:latin typeface="+mn-lt"/>
                <a:ea typeface="+mn-ea"/>
                <a:cs typeface="+mn-cs"/>
              </a:rPr>
              <a:t>Section 3: Crop production during the reference period</a:t>
            </a:r>
          </a:p>
        </p:txBody>
      </p:sp>
      <p:sp>
        <p:nvSpPr>
          <p:cNvPr id="5" name="Content Placeholder 4"/>
          <p:cNvSpPr>
            <a:spLocks noGrp="1"/>
          </p:cNvSpPr>
          <p:nvPr>
            <p:ph idx="1"/>
          </p:nvPr>
        </p:nvSpPr>
        <p:spPr>
          <a:xfrm>
            <a:off x="827584" y="2054498"/>
            <a:ext cx="7886700" cy="4351338"/>
          </a:xfrm>
        </p:spPr>
        <p:txBody>
          <a:bodyPr/>
          <a:lstStyle/>
          <a:p>
            <a:pPr marL="114300" lvl="1" indent="0">
              <a:buNone/>
            </a:pPr>
            <a:r>
              <a:rPr lang="en-GB" sz="2000" b="1" dirty="0" smtClean="0"/>
              <a:t>Section </a:t>
            </a:r>
            <a:r>
              <a:rPr lang="en-GB" sz="2000" b="1" dirty="0"/>
              <a:t>3, part 3.2: area utilised</a:t>
            </a:r>
          </a:p>
          <a:p>
            <a:pPr marL="0" indent="0">
              <a:buNone/>
            </a:pPr>
            <a:r>
              <a:rPr lang="en-GB" sz="1600" dirty="0" smtClean="0"/>
              <a:t>In </a:t>
            </a:r>
            <a:r>
              <a:rPr lang="en-GB" sz="1600" u="sng" dirty="0" smtClean="0"/>
              <a:t>Q12</a:t>
            </a:r>
            <a:r>
              <a:rPr lang="en-GB" sz="1600" dirty="0" smtClean="0"/>
              <a:t>, </a:t>
            </a:r>
            <a:r>
              <a:rPr lang="en-GB" sz="1600" dirty="0"/>
              <a:t>crops and grassland are classified </a:t>
            </a:r>
            <a:r>
              <a:rPr lang="en-GB" sz="1600" dirty="0" smtClean="0"/>
              <a:t>as follows:</a:t>
            </a:r>
          </a:p>
          <a:p>
            <a:pPr marL="0" indent="0">
              <a:buNone/>
            </a:pPr>
            <a:endParaRPr lang="en-US" sz="1600" b="1" i="1" dirty="0"/>
          </a:p>
          <a:p>
            <a:pPr>
              <a:buFont typeface="Wingdings" panose="05000000000000000000" pitchFamily="2" charset="2"/>
              <a:buChar char="ü"/>
            </a:pPr>
            <a:r>
              <a:rPr lang="en-US" sz="1600" b="1" i="1" dirty="0" smtClean="0"/>
              <a:t>Temporary Crops</a:t>
            </a:r>
          </a:p>
          <a:p>
            <a:pPr>
              <a:buFont typeface="Wingdings" panose="05000000000000000000" pitchFamily="2" charset="2"/>
              <a:buChar char="ü"/>
            </a:pPr>
            <a:r>
              <a:rPr lang="en-US" sz="1600" b="1" i="1" dirty="0" smtClean="0"/>
              <a:t>Temporary fallow</a:t>
            </a:r>
          </a:p>
          <a:p>
            <a:pPr>
              <a:buFont typeface="Wingdings" panose="05000000000000000000" pitchFamily="2" charset="2"/>
              <a:buChar char="ü"/>
            </a:pPr>
            <a:r>
              <a:rPr lang="en-US" sz="1600" b="1" i="1" dirty="0" smtClean="0"/>
              <a:t>Temporary meadows and pasture</a:t>
            </a:r>
          </a:p>
          <a:p>
            <a:pPr>
              <a:buFont typeface="Wingdings" panose="05000000000000000000" pitchFamily="2" charset="2"/>
              <a:buChar char="ü"/>
            </a:pPr>
            <a:r>
              <a:rPr lang="en-US" sz="1600" b="1" i="1" dirty="0" smtClean="0"/>
              <a:t>Kitchen gardens and backyards</a:t>
            </a:r>
          </a:p>
          <a:p>
            <a:pPr>
              <a:buFont typeface="Wingdings" panose="05000000000000000000" pitchFamily="2" charset="2"/>
              <a:buChar char="ü"/>
            </a:pPr>
            <a:r>
              <a:rPr lang="en-US" sz="1600" b="1" i="1" dirty="0" smtClean="0"/>
              <a:t>Permanent crops</a:t>
            </a:r>
          </a:p>
          <a:p>
            <a:pPr marL="0" indent="0">
              <a:buNone/>
            </a:pPr>
            <a:endParaRPr lang="en-GB" sz="1600" b="1" i="1" dirty="0" smtClean="0"/>
          </a:p>
          <a:p>
            <a:r>
              <a:rPr lang="en-GB" sz="1600" dirty="0"/>
              <a:t>Areas under forestry or aquaculture do not fall under the agricultural area utilized (AAU) and therefore should not be recorded under </a:t>
            </a:r>
            <a:r>
              <a:rPr lang="en-GB" sz="1600" u="sng" dirty="0"/>
              <a:t>Q11</a:t>
            </a:r>
            <a:r>
              <a:rPr lang="en-GB" sz="1600" dirty="0" smtClean="0"/>
              <a:t>.</a:t>
            </a:r>
          </a:p>
          <a:p>
            <a:r>
              <a:rPr lang="en-GB" sz="1600" u="sng" dirty="0" smtClean="0"/>
              <a:t>Q16</a:t>
            </a:r>
            <a:r>
              <a:rPr lang="en-GB" sz="1600" dirty="0" smtClean="0"/>
              <a:t> </a:t>
            </a:r>
            <a:r>
              <a:rPr lang="en-GB" sz="1600" dirty="0"/>
              <a:t>records the absence/presence of land dedicated to these activities </a:t>
            </a:r>
            <a:endParaRPr lang="en-GB" sz="1600" dirty="0" smtClean="0"/>
          </a:p>
          <a:p>
            <a:pPr marL="0" indent="0">
              <a:buNone/>
            </a:pPr>
            <a:endParaRPr lang="en-GB" sz="1600" dirty="0" smtClean="0"/>
          </a:p>
          <a:p>
            <a:pPr marL="0" indent="0">
              <a:buNone/>
            </a:pPr>
            <a:endParaRPr lang="en-GB" sz="1600" dirty="0"/>
          </a:p>
          <a:p>
            <a:pPr marL="0" indent="0">
              <a:buNone/>
            </a:pPr>
            <a:endParaRPr lang="en-GB" sz="1600" dirty="0" smtClean="0"/>
          </a:p>
          <a:p>
            <a:endParaRPr lang="en-GB" sz="1600" dirty="0"/>
          </a:p>
        </p:txBody>
      </p:sp>
      <p:sp>
        <p:nvSpPr>
          <p:cNvPr id="4" name="Title 1"/>
          <p:cNvSpPr txBox="1">
            <a:spLocks/>
          </p:cNvSpPr>
          <p:nvPr/>
        </p:nvSpPr>
        <p:spPr>
          <a:xfrm>
            <a:off x="755576" y="116632"/>
            <a:ext cx="8229600" cy="85010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effectLst>
                  <a:outerShdw blurRad="38100" dist="38100" dir="2700000" algn="tl">
                    <a:srgbClr val="000000">
                      <a:alpha val="43137"/>
                    </a:srgbClr>
                  </a:outerShdw>
                </a:effectLst>
              </a:rPr>
              <a:t>Core + PME Module</a:t>
            </a:r>
          </a:p>
        </p:txBody>
      </p:sp>
    </p:spTree>
    <p:extLst>
      <p:ext uri="{BB962C8B-B14F-4D97-AF65-F5344CB8AC3E}">
        <p14:creationId xmlns:p14="http://schemas.microsoft.com/office/powerpoint/2010/main" val="292630261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268760"/>
            <a:ext cx="8229600" cy="850106"/>
          </a:xfrm>
        </p:spPr>
        <p:txBody>
          <a:bodyPr/>
          <a:lstStyle/>
          <a:p>
            <a:pPr marL="457200" lvl="1" algn="ctr" rtl="0"/>
            <a:r>
              <a:rPr lang="en-GB" sz="2400" b="1" kern="1200" dirty="0">
                <a:solidFill>
                  <a:schemeClr val="tx1"/>
                </a:solidFill>
                <a:latin typeface="+mn-lt"/>
                <a:ea typeface="+mn-ea"/>
                <a:cs typeface="+mn-cs"/>
              </a:rPr>
              <a:t>Section 3: Crop production during the reference period</a:t>
            </a:r>
          </a:p>
        </p:txBody>
      </p:sp>
      <p:sp>
        <p:nvSpPr>
          <p:cNvPr id="5" name="Content Placeholder 4"/>
          <p:cNvSpPr>
            <a:spLocks noGrp="1"/>
          </p:cNvSpPr>
          <p:nvPr>
            <p:ph idx="1"/>
          </p:nvPr>
        </p:nvSpPr>
        <p:spPr>
          <a:xfrm>
            <a:off x="762762" y="2118866"/>
            <a:ext cx="7886700" cy="4351338"/>
          </a:xfrm>
        </p:spPr>
        <p:txBody>
          <a:bodyPr/>
          <a:lstStyle/>
          <a:p>
            <a:pPr marL="114300" lvl="1" indent="0">
              <a:buNone/>
            </a:pPr>
            <a:r>
              <a:rPr lang="en-GB" sz="2000" b="1" dirty="0" smtClean="0"/>
              <a:t>Section </a:t>
            </a:r>
            <a:r>
              <a:rPr lang="en-GB" sz="2000" b="1" dirty="0"/>
              <a:t>3, part 3.2: area utilised</a:t>
            </a:r>
          </a:p>
          <a:p>
            <a:pPr marL="0" indent="0">
              <a:buNone/>
            </a:pPr>
            <a:endParaRPr lang="en-GB" sz="1600" dirty="0" smtClean="0"/>
          </a:p>
          <a:p>
            <a:pPr marL="0" indent="0">
              <a:buNone/>
            </a:pPr>
            <a:r>
              <a:rPr lang="en-GB" sz="1600" b="1" dirty="0" smtClean="0"/>
              <a:t>1. Area </a:t>
            </a:r>
            <a:r>
              <a:rPr lang="en-GB" sz="1600" b="1" dirty="0"/>
              <a:t>under Temporary </a:t>
            </a:r>
            <a:r>
              <a:rPr lang="en-GB" sz="1600" b="1" dirty="0" smtClean="0"/>
              <a:t>crops: </a:t>
            </a:r>
          </a:p>
          <a:p>
            <a:pPr lvl="1"/>
            <a:r>
              <a:rPr lang="en-GB" sz="1400" dirty="0" smtClean="0"/>
              <a:t>includes </a:t>
            </a:r>
            <a:r>
              <a:rPr lang="en-GB" sz="1400" dirty="0"/>
              <a:t>all area of the holding used for crops with a less than one-year growing cycle. </a:t>
            </a:r>
            <a:endParaRPr lang="en-GB" sz="1400" dirty="0" smtClean="0"/>
          </a:p>
          <a:p>
            <a:pPr lvl="1"/>
            <a:r>
              <a:rPr lang="en-GB" sz="1400" dirty="0" smtClean="0"/>
              <a:t>It </a:t>
            </a:r>
            <a:r>
              <a:rPr lang="en-GB" sz="1400" dirty="0"/>
              <a:t>can include, following the national classification practises, some crops that remain in the fields after harvest more than one year like strawberries, pineapples, bananas, cassava</a:t>
            </a:r>
            <a:r>
              <a:rPr lang="en-GB" sz="1400" dirty="0" smtClean="0"/>
              <a:t>...</a:t>
            </a:r>
          </a:p>
          <a:p>
            <a:pPr lvl="1"/>
            <a:r>
              <a:rPr lang="en-GB" sz="1400" dirty="0" smtClean="0"/>
              <a:t>It </a:t>
            </a:r>
            <a:r>
              <a:rPr lang="en-GB" sz="1400" dirty="0"/>
              <a:t>excludes temporary grassland. </a:t>
            </a:r>
            <a:endParaRPr lang="en-GB" sz="1400" dirty="0" smtClean="0"/>
          </a:p>
          <a:p>
            <a:pPr lvl="1"/>
            <a:r>
              <a:rPr lang="en-GB" sz="1400" dirty="0" smtClean="0"/>
              <a:t>The </a:t>
            </a:r>
            <a:r>
              <a:rPr lang="en-GB" sz="1400" dirty="0"/>
              <a:t>area refers to the physical area of land, regardless the number of harvests on the same land during one agricultural year. </a:t>
            </a:r>
            <a:endParaRPr lang="en-GB" sz="1400" dirty="0" smtClean="0"/>
          </a:p>
          <a:p>
            <a:pPr marL="0" indent="0">
              <a:buNone/>
            </a:pPr>
            <a:endParaRPr lang="en-GB" sz="1600" dirty="0"/>
          </a:p>
          <a:p>
            <a:pPr marL="0" indent="0">
              <a:buNone/>
            </a:pPr>
            <a:endParaRPr lang="en-GB" sz="1600" dirty="0" smtClean="0"/>
          </a:p>
          <a:p>
            <a:endParaRPr lang="en-GB" sz="1600" dirty="0"/>
          </a:p>
        </p:txBody>
      </p:sp>
      <p:sp>
        <p:nvSpPr>
          <p:cNvPr id="4" name="Title 1"/>
          <p:cNvSpPr txBox="1">
            <a:spLocks/>
          </p:cNvSpPr>
          <p:nvPr/>
        </p:nvSpPr>
        <p:spPr>
          <a:xfrm>
            <a:off x="755576" y="116632"/>
            <a:ext cx="8229600" cy="85010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effectLst>
                  <a:outerShdw blurRad="38100" dist="38100" dir="2700000" algn="tl">
                    <a:srgbClr val="000000">
                      <a:alpha val="43137"/>
                    </a:srgbClr>
                  </a:outerShdw>
                </a:effectLst>
              </a:rPr>
              <a:t>Core + PME Module</a:t>
            </a:r>
          </a:p>
        </p:txBody>
      </p:sp>
    </p:spTree>
    <p:extLst>
      <p:ext uri="{BB962C8B-B14F-4D97-AF65-F5344CB8AC3E}">
        <p14:creationId xmlns:p14="http://schemas.microsoft.com/office/powerpoint/2010/main" val="26172251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904" y="44624"/>
            <a:ext cx="8229600" cy="850106"/>
          </a:xfrm>
        </p:spPr>
        <p:txBody>
          <a:bodyPr/>
          <a:lstStyle/>
          <a:p>
            <a:r>
              <a:rPr lang="en-US" b="1" dirty="0" smtClean="0">
                <a:effectLst>
                  <a:outerShdw blurRad="38100" dist="38100" dir="2700000" algn="tl">
                    <a:srgbClr val="000000">
                      <a:alpha val="43137"/>
                    </a:srgbClr>
                  </a:outerShdw>
                </a:effectLst>
              </a:rPr>
              <a:t>Methodology</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0" y="1628799"/>
            <a:ext cx="9144000" cy="4680521"/>
          </a:xfrm>
        </p:spPr>
        <p:txBody>
          <a:bodyPr>
            <a:normAutofit/>
          </a:bodyPr>
          <a:lstStyle/>
          <a:p>
            <a:pPr marL="0" lvl="0" indent="0">
              <a:spcBef>
                <a:spcPts val="0"/>
              </a:spcBef>
              <a:spcAft>
                <a:spcPts val="1800"/>
              </a:spcAft>
              <a:buNone/>
            </a:pPr>
            <a:endParaRPr lang="en-GB" sz="2400" dirty="0">
              <a:latin typeface="Helvetica Neue"/>
            </a:endParaRPr>
          </a:p>
          <a:p>
            <a:pPr marL="0" lvl="0" indent="0">
              <a:spcBef>
                <a:spcPts val="0"/>
              </a:spcBef>
              <a:spcAft>
                <a:spcPts val="1800"/>
              </a:spcAft>
              <a:buNone/>
            </a:pPr>
            <a:endParaRPr lang="en-GB" sz="2400" dirty="0">
              <a:latin typeface="Helvetica Neue"/>
            </a:endParaRPr>
          </a:p>
          <a:p>
            <a:pPr marL="0" lvl="0" indent="0">
              <a:spcBef>
                <a:spcPts val="0"/>
              </a:spcBef>
              <a:spcAft>
                <a:spcPts val="1800"/>
              </a:spcAft>
              <a:buNone/>
            </a:pPr>
            <a:endParaRPr lang="en-GB" sz="2400" dirty="0">
              <a:latin typeface="Helvetica Neue"/>
            </a:endParaRPr>
          </a:p>
        </p:txBody>
      </p:sp>
      <p:graphicFrame>
        <p:nvGraphicFramePr>
          <p:cNvPr id="5" name="Content Placeholder 4"/>
          <p:cNvGraphicFramePr>
            <a:graphicFrameLocks/>
          </p:cNvGraphicFramePr>
          <p:nvPr>
            <p:extLst/>
          </p:nvPr>
        </p:nvGraphicFramePr>
        <p:xfrm>
          <a:off x="179512" y="1772816"/>
          <a:ext cx="8964488" cy="4500318"/>
        </p:xfrm>
        <a:graphic>
          <a:graphicData uri="http://schemas.openxmlformats.org/drawingml/2006/table">
            <a:tbl>
              <a:tblPr firstRow="1" bandRow="1">
                <a:tableStyleId>{3B4B98B0-60AC-42C2-AFA5-B58CD77FA1E5}</a:tableStyleId>
              </a:tblPr>
              <a:tblGrid>
                <a:gridCol w="2088232">
                  <a:extLst>
                    <a:ext uri="{9D8B030D-6E8A-4147-A177-3AD203B41FA5}">
                      <a16:colId xmlns:a16="http://schemas.microsoft.com/office/drawing/2014/main" val="20000"/>
                    </a:ext>
                  </a:extLst>
                </a:gridCol>
                <a:gridCol w="6876256">
                  <a:extLst>
                    <a:ext uri="{9D8B030D-6E8A-4147-A177-3AD203B41FA5}">
                      <a16:colId xmlns:a16="http://schemas.microsoft.com/office/drawing/2014/main" val="20001"/>
                    </a:ext>
                  </a:extLst>
                </a:gridCol>
              </a:tblGrid>
              <a:tr h="1728192">
                <a:tc>
                  <a:txBody>
                    <a:bodyPr/>
                    <a:lstStyle/>
                    <a:p>
                      <a:pPr marL="0" algn="l" defTabSz="914400" rtl="0" eaLnBrk="1" latinLnBrk="0" hangingPunct="1"/>
                      <a:r>
                        <a:rPr lang="en-US" sz="1800" kern="1200" dirty="0" smtClean="0">
                          <a:effectLst/>
                        </a:rPr>
                        <a:t>Modular Structure</a:t>
                      </a:r>
                      <a:endParaRPr lang="en-US" sz="1800" b="1" kern="1200" dirty="0">
                        <a:solidFill>
                          <a:schemeClr val="dk1"/>
                        </a:solidFill>
                        <a:effectLst/>
                        <a:latin typeface="HelveticaNeueLT Std"/>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effectLst/>
                        </a:rPr>
                        <a:t>Synchronized with the Agricultural Census and operates over a 10-year cycle.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600" kern="1200" dirty="0" smtClean="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Core Module: yearly data collection on current agricultural production (crop and livestock) integrated with key economic, technical and socio-demographic statistics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600" kern="1200" dirty="0" smtClean="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Rotating Modules : thematic data to be collected with lower frequency (2-5 years): economy, </a:t>
                      </a:r>
                      <a:r>
                        <a:rPr lang="en-US" sz="1600" kern="1200" dirty="0" err="1" smtClean="0">
                          <a:effectLst/>
                        </a:rPr>
                        <a:t>labour</a:t>
                      </a:r>
                      <a:r>
                        <a:rPr lang="en-US" sz="1600" kern="1200" dirty="0" smtClean="0">
                          <a:effectLst/>
                        </a:rPr>
                        <a:t>, machinery-</a:t>
                      </a:r>
                      <a:r>
                        <a:rPr lang="en-US" sz="1600" kern="1200" baseline="0" dirty="0" smtClean="0">
                          <a:effectLst/>
                        </a:rPr>
                        <a:t>equipment-assets-decisions, production methods &amp; environment.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0" kern="1200" dirty="0" smtClean="0">
                        <a:solidFill>
                          <a:schemeClr val="dk1"/>
                        </a:solidFill>
                        <a:effectLst/>
                        <a:latin typeface="Helvetica" pitchFamily="34" charset="0"/>
                        <a:ea typeface="+mn-ea"/>
                        <a:cs typeface="+mn-cs"/>
                      </a:endParaRPr>
                    </a:p>
                  </a:txBody>
                  <a:tcPr/>
                </a:tc>
                <a:extLst>
                  <a:ext uri="{0D108BD9-81ED-4DB2-BD59-A6C34878D82A}">
                    <a16:rowId xmlns:a16="http://schemas.microsoft.com/office/drawing/2014/main" val="10000"/>
                  </a:ext>
                </a:extLst>
              </a:tr>
              <a:tr h="954129">
                <a:tc>
                  <a:txBody>
                    <a:bodyPr/>
                    <a:lstStyle/>
                    <a:p>
                      <a:pPr marL="0" algn="l" defTabSz="914400" rtl="0" eaLnBrk="1" latinLnBrk="0" hangingPunct="1"/>
                      <a:r>
                        <a:rPr lang="en-US" sz="1800" kern="1200" dirty="0" smtClean="0"/>
                        <a:t>Statistical Units </a:t>
                      </a:r>
                      <a:endParaRPr lang="en-US" sz="1800" b="1" kern="1200" dirty="0">
                        <a:solidFill>
                          <a:schemeClr val="dk1"/>
                        </a:solidFill>
                        <a:latin typeface="HelveticaNeueLT Std"/>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All agricultural holdings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effectLst/>
                        </a:rPr>
                        <a:t>household sector (INCL. SMALL HOLDERS)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effectLst/>
                        </a:rPr>
                        <a:t>non-household sector </a:t>
                      </a:r>
                      <a:endParaRPr lang="en-US" sz="1600" kern="1200" dirty="0" smtClean="0">
                        <a:solidFill>
                          <a:schemeClr val="dk1"/>
                        </a:solidFill>
                        <a:effectLst/>
                        <a:latin typeface="Helvetica" pitchFamily="34" charset="0"/>
                        <a:ea typeface="+mn-ea"/>
                        <a:cs typeface="+mn-cs"/>
                      </a:endParaRPr>
                    </a:p>
                  </a:txBody>
                  <a:tcPr/>
                </a:tc>
                <a:extLst>
                  <a:ext uri="{0D108BD9-81ED-4DB2-BD59-A6C34878D82A}">
                    <a16:rowId xmlns:a16="http://schemas.microsoft.com/office/drawing/2014/main" val="10001"/>
                  </a:ext>
                </a:extLst>
              </a:tr>
              <a:tr h="4490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t>Sample design </a:t>
                      </a:r>
                      <a:endParaRPr lang="en-US" sz="1800" kern="120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kern="1200" dirty="0" smtClean="0">
                        <a:solidFill>
                          <a:schemeClr val="dk1"/>
                        </a:solidFill>
                        <a:latin typeface="HelveticaNeueLT Std"/>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effectLst/>
                        </a:rPr>
                        <a:t>Versatile sampling strategy, able to meet the different country</a:t>
                      </a:r>
                      <a:r>
                        <a:rPr lang="en-GB" sz="1600" kern="1200" baseline="0" dirty="0" smtClean="0">
                          <a:effectLst/>
                        </a:rPr>
                        <a:t> </a:t>
                      </a:r>
                      <a:r>
                        <a:rPr lang="en-GB" sz="1600" kern="1200" dirty="0" smtClean="0">
                          <a:effectLst/>
                        </a:rPr>
                        <a:t>situations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Multiple waves</a:t>
                      </a:r>
                      <a:r>
                        <a:rPr lang="en-US" sz="1600" kern="1200" baseline="0" dirty="0" smtClean="0">
                          <a:effectLst/>
                        </a:rPr>
                        <a:t> for data collection possible (</a:t>
                      </a:r>
                      <a:r>
                        <a:rPr lang="en-US" sz="1600" kern="1200" baseline="0" dirty="0" err="1" smtClean="0">
                          <a:effectLst/>
                        </a:rPr>
                        <a:t>labour</a:t>
                      </a:r>
                      <a:r>
                        <a:rPr lang="en-US" sz="1600" kern="1200" baseline="0" dirty="0" smtClean="0">
                          <a:effectLst/>
                        </a:rPr>
                        <a:t>, economy)</a:t>
                      </a:r>
                      <a:endParaRPr lang="en-GB" sz="1600" kern="1200" dirty="0" smtClean="0">
                        <a:solidFill>
                          <a:schemeClr val="dk1"/>
                        </a:solidFill>
                        <a:effectLst/>
                        <a:latin typeface="Helvetica" pitchFamily="34" charset="0"/>
                        <a:ea typeface="+mn-ea"/>
                        <a:cs typeface="+mn-cs"/>
                      </a:endParaRPr>
                    </a:p>
                  </a:txBody>
                  <a:tcPr/>
                </a:tc>
                <a:extLst>
                  <a:ext uri="{0D108BD9-81ED-4DB2-BD59-A6C34878D82A}">
                    <a16:rowId xmlns:a16="http://schemas.microsoft.com/office/drawing/2014/main" val="10002"/>
                  </a:ext>
                </a:extLst>
              </a:tr>
              <a:tr h="6810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t>Data collection process</a:t>
                      </a:r>
                      <a:endParaRPr lang="en-US" sz="1800" b="1" kern="1200" dirty="0" smtClean="0">
                        <a:solidFill>
                          <a:schemeClr val="dk1"/>
                        </a:solidFill>
                        <a:latin typeface="HelveticaNeueLT Std"/>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effectLst/>
                        </a:rPr>
                        <a:t>Face-to-face</a:t>
                      </a:r>
                      <a:r>
                        <a:rPr lang="en-GB" sz="1600" kern="1200" baseline="0" dirty="0" smtClean="0">
                          <a:effectLst/>
                        </a:rPr>
                        <a:t> interviews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effectLst/>
                        </a:rPr>
                        <a:t>Rely on Global Strategy</a:t>
                      </a:r>
                      <a:r>
                        <a:rPr lang="en-GB" sz="1600" kern="1200" baseline="0" dirty="0" smtClean="0">
                          <a:effectLst/>
                        </a:rPr>
                        <a:t> </a:t>
                      </a:r>
                      <a:r>
                        <a:rPr lang="en-GB" sz="1600" kern="1200" dirty="0" smtClean="0">
                          <a:effectLst/>
                        </a:rPr>
                        <a:t>data collection methods</a:t>
                      </a:r>
                      <a:r>
                        <a:rPr lang="en-GB" sz="1600" kern="1200" baseline="0" dirty="0" smtClean="0">
                          <a:effectLst/>
                        </a:rPr>
                        <a:t> – </a:t>
                      </a:r>
                      <a:r>
                        <a:rPr lang="en-GB" sz="1600" kern="1200" dirty="0" smtClean="0">
                          <a:effectLst/>
                        </a:rPr>
                        <a:t>including GPS</a:t>
                      </a:r>
                      <a:r>
                        <a:rPr lang="en-GB" sz="1600" kern="1200" baseline="0" dirty="0" smtClean="0">
                          <a:effectLst/>
                        </a:rPr>
                        <a:t>, </a:t>
                      </a:r>
                      <a:r>
                        <a:rPr lang="en-GB" sz="1600" kern="1200" dirty="0" smtClean="0">
                          <a:effectLst/>
                        </a:rPr>
                        <a:t>CAPI, etc. </a:t>
                      </a:r>
                      <a:endParaRPr lang="en-GB" sz="1600" kern="1200" dirty="0" smtClean="0">
                        <a:solidFill>
                          <a:schemeClr val="dk1"/>
                        </a:solidFill>
                        <a:effectLst/>
                        <a:latin typeface="Helvetica" pitchFamily="34" charset="0"/>
                        <a:ea typeface="+mn-ea"/>
                        <a:cs typeface="+mn-cs"/>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01159550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927026" y="1268760"/>
            <a:ext cx="7886700" cy="4351338"/>
          </a:xfrm>
        </p:spPr>
        <p:txBody>
          <a:bodyPr/>
          <a:lstStyle/>
          <a:p>
            <a:pPr marL="114300" lvl="1" indent="0">
              <a:buNone/>
            </a:pPr>
            <a:r>
              <a:rPr lang="en-GB" sz="2400" b="1" dirty="0" smtClean="0"/>
              <a:t>Section 3: Crop production during the reference per</a:t>
            </a:r>
            <a:r>
              <a:rPr lang="en-GB" sz="2000" b="1" dirty="0" smtClean="0"/>
              <a:t>iod</a:t>
            </a:r>
          </a:p>
          <a:p>
            <a:pPr marL="114300" lvl="1" indent="0">
              <a:buNone/>
            </a:pPr>
            <a:endParaRPr lang="en-GB" sz="2000" b="1" dirty="0" smtClean="0"/>
          </a:p>
          <a:p>
            <a:pPr marL="114300" lvl="1" indent="0">
              <a:buNone/>
            </a:pPr>
            <a:r>
              <a:rPr lang="en-GB" sz="2000" b="1" dirty="0" smtClean="0"/>
              <a:t>Section 3, part 3.2: area utilised</a:t>
            </a:r>
          </a:p>
          <a:p>
            <a:pPr marL="114300" lvl="1" indent="0">
              <a:buNone/>
            </a:pPr>
            <a:endParaRPr lang="en-GB" sz="2000" b="1" dirty="0" smtClean="0"/>
          </a:p>
          <a:p>
            <a:pPr marL="0" lvl="0" indent="0">
              <a:buNone/>
            </a:pPr>
            <a:r>
              <a:rPr lang="en-GB" sz="1600" dirty="0" smtClean="0"/>
              <a:t>2. Temporary </a:t>
            </a:r>
            <a:r>
              <a:rPr lang="en-GB" sz="1600" dirty="0"/>
              <a:t>fallow </a:t>
            </a:r>
            <a:r>
              <a:rPr lang="en-GB" sz="1600" dirty="0" smtClean="0"/>
              <a:t>area</a:t>
            </a:r>
          </a:p>
          <a:p>
            <a:pPr lvl="1"/>
            <a:r>
              <a:rPr lang="en-GB" sz="1400" dirty="0" smtClean="0"/>
              <a:t>refers </a:t>
            </a:r>
            <a:r>
              <a:rPr lang="en-GB" sz="1400" dirty="0"/>
              <a:t>to arable land in rest before </a:t>
            </a:r>
            <a:r>
              <a:rPr lang="en-GB" sz="1400" dirty="0" smtClean="0"/>
              <a:t>re-cultivation</a:t>
            </a:r>
          </a:p>
          <a:p>
            <a:pPr lvl="1"/>
            <a:r>
              <a:rPr lang="en-GB" sz="1400" dirty="0" smtClean="0"/>
              <a:t>Usually</a:t>
            </a:r>
            <a:r>
              <a:rPr lang="en-GB" sz="1400" dirty="0"/>
              <a:t>, the land temporary fallow is left to recover for 1 year, in some cases for a couple of years. </a:t>
            </a:r>
            <a:endParaRPr lang="en-GB" sz="1400" dirty="0" smtClean="0"/>
          </a:p>
          <a:p>
            <a:pPr lvl="1"/>
            <a:r>
              <a:rPr lang="en-GB" sz="1400" dirty="0" smtClean="0"/>
              <a:t>Fallow </a:t>
            </a:r>
            <a:r>
              <a:rPr lang="en-GB" sz="1400" dirty="0"/>
              <a:t>land is not to be confused with permanent grassland or unutilised agricultural area (where the non-utilisation is usually longer than 3 years.)</a:t>
            </a:r>
          </a:p>
          <a:p>
            <a:pPr lvl="0"/>
            <a:endParaRPr lang="en-GB" sz="1600" dirty="0" smtClean="0"/>
          </a:p>
          <a:p>
            <a:pPr marL="0" lvl="0" indent="0">
              <a:buNone/>
            </a:pPr>
            <a:r>
              <a:rPr lang="en-GB" sz="1600" dirty="0" smtClean="0"/>
              <a:t>3.  </a:t>
            </a:r>
            <a:r>
              <a:rPr lang="en-GB" sz="1600" dirty="0"/>
              <a:t>Temporary meadows and pastures </a:t>
            </a:r>
          </a:p>
          <a:p>
            <a:pPr lvl="1"/>
            <a:r>
              <a:rPr lang="en-GB" sz="1400" dirty="0"/>
              <a:t>refers to the pasture which is sown every one, two, three or four years.</a:t>
            </a:r>
          </a:p>
          <a:p>
            <a:pPr marL="0" lvl="0" indent="0">
              <a:buNone/>
            </a:pPr>
            <a:endParaRPr lang="en-GB" sz="1600" dirty="0"/>
          </a:p>
          <a:p>
            <a:endParaRPr lang="en-GB" sz="1600" dirty="0"/>
          </a:p>
        </p:txBody>
      </p:sp>
    </p:spTree>
    <p:extLst>
      <p:ext uri="{BB962C8B-B14F-4D97-AF65-F5344CB8AC3E}">
        <p14:creationId xmlns:p14="http://schemas.microsoft.com/office/powerpoint/2010/main" val="359168724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lvl="0"/>
            <a:endParaRPr lang="en-GB" sz="1600" dirty="0" smtClean="0"/>
          </a:p>
          <a:p>
            <a:pPr marL="0" lvl="0" indent="0">
              <a:buNone/>
            </a:pPr>
            <a:r>
              <a:rPr lang="en-GB" sz="1600" dirty="0" smtClean="0"/>
              <a:t>4. Kitchen gardens: </a:t>
            </a:r>
          </a:p>
          <a:p>
            <a:pPr lvl="1"/>
            <a:r>
              <a:rPr lang="en-GB" sz="1400" dirty="0" smtClean="0"/>
              <a:t>This </a:t>
            </a:r>
            <a:r>
              <a:rPr lang="en-GB" sz="1400" dirty="0"/>
              <a:t>category refers to area devoted to the cultivation of agricultural products intended exclusively to own consumption by the holder or manager and his family. </a:t>
            </a:r>
            <a:endParaRPr lang="en-GB" sz="1400" dirty="0" smtClean="0"/>
          </a:p>
          <a:p>
            <a:pPr lvl="1"/>
            <a:r>
              <a:rPr lang="en-GB" sz="1400" dirty="0" smtClean="0"/>
              <a:t>Crops </a:t>
            </a:r>
            <a:r>
              <a:rPr lang="en-GB" sz="1400" dirty="0"/>
              <a:t>in kitchen gardens will not be detailed crop by crop</a:t>
            </a:r>
            <a:r>
              <a:rPr lang="en-GB" sz="1200" dirty="0" smtClean="0"/>
              <a:t>.</a:t>
            </a:r>
          </a:p>
          <a:p>
            <a:pPr marL="0" lvl="0" indent="0">
              <a:buNone/>
            </a:pPr>
            <a:r>
              <a:rPr lang="en-GB" sz="1600" dirty="0" smtClean="0"/>
              <a:t>5. Area </a:t>
            </a:r>
            <a:r>
              <a:rPr lang="en-GB" sz="1600" dirty="0"/>
              <a:t>under Permanent crops : </a:t>
            </a:r>
          </a:p>
          <a:p>
            <a:pPr lvl="1"/>
            <a:r>
              <a:rPr lang="en-GB" sz="1400" dirty="0"/>
              <a:t>crops with a growing cycle longer than one year.</a:t>
            </a:r>
          </a:p>
          <a:p>
            <a:pPr lvl="1"/>
            <a:r>
              <a:rPr lang="en-GB" sz="1400" dirty="0"/>
              <a:t> It includes land under trees and shrubs producing flowers (rose, jasmine...) nurseries of fruit trees. </a:t>
            </a:r>
          </a:p>
          <a:p>
            <a:pPr lvl="1"/>
            <a:r>
              <a:rPr lang="en-GB" sz="1400" dirty="0"/>
              <a:t>It excludes nurseries for forest trees and permanent grassland. </a:t>
            </a:r>
          </a:p>
          <a:p>
            <a:pPr lvl="1"/>
            <a:endParaRPr lang="en-GB" sz="1200" dirty="0"/>
          </a:p>
          <a:p>
            <a:pPr marL="0" indent="0">
              <a:buNone/>
            </a:pPr>
            <a:r>
              <a:rPr lang="en-US" sz="1600" dirty="0" smtClean="0"/>
              <a:t>Note: </a:t>
            </a:r>
            <a:endParaRPr lang="en-GB" sz="1600" dirty="0" smtClean="0"/>
          </a:p>
          <a:p>
            <a:pPr marL="0" indent="0">
              <a:buNone/>
            </a:pPr>
            <a:r>
              <a:rPr lang="en-GB" sz="1600" dirty="0" smtClean="0"/>
              <a:t>	Area </a:t>
            </a:r>
            <a:r>
              <a:rPr lang="en-GB" sz="1600" dirty="0"/>
              <a:t>with associated crops area recorded </a:t>
            </a:r>
            <a:r>
              <a:rPr lang="en-GB" sz="1600" b="1" dirty="0"/>
              <a:t>only once, in only one land use </a:t>
            </a:r>
            <a:r>
              <a:rPr lang="en-GB" sz="1600" b="1" dirty="0" smtClean="0"/>
              <a:t>category.</a:t>
            </a:r>
            <a:r>
              <a:rPr lang="en-GB" sz="1600" dirty="0" smtClean="0"/>
              <a:t> </a:t>
            </a:r>
            <a:endParaRPr lang="en-GB" sz="1600" dirty="0"/>
          </a:p>
        </p:txBody>
      </p:sp>
    </p:spTree>
    <p:extLst>
      <p:ext uri="{BB962C8B-B14F-4D97-AF65-F5344CB8AC3E}">
        <p14:creationId xmlns:p14="http://schemas.microsoft.com/office/powerpoint/2010/main" val="401487599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268760"/>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lvl="0"/>
            <a:endParaRPr lang="en-GB" sz="1600" dirty="0" smtClean="0"/>
          </a:p>
          <a:p>
            <a:pPr marL="0" indent="0">
              <a:buNone/>
            </a:pPr>
            <a:r>
              <a:rPr lang="en-GB" sz="1600" dirty="0"/>
              <a:t>The question </a:t>
            </a:r>
            <a:r>
              <a:rPr lang="en-GB" sz="1600" u="sng" dirty="0" smtClean="0"/>
              <a:t>Q15 </a:t>
            </a:r>
            <a:r>
              <a:rPr lang="en-GB" sz="1600" dirty="0"/>
              <a:t>refers to the </a:t>
            </a:r>
            <a:r>
              <a:rPr lang="en-GB" sz="1600" dirty="0" smtClean="0"/>
              <a:t>tenure type. </a:t>
            </a:r>
          </a:p>
          <a:p>
            <a:pPr marL="400050" lvl="1" indent="0">
              <a:buNone/>
            </a:pPr>
            <a:endParaRPr lang="en-GB" sz="1400" b="1" i="1" dirty="0" smtClean="0"/>
          </a:p>
          <a:p>
            <a:pPr marL="400050" lvl="1" indent="0">
              <a:buNone/>
            </a:pPr>
            <a:r>
              <a:rPr lang="en-US" sz="1400" b="1" i="1" dirty="0"/>
              <a:t>Land tenure refers to the arrangements or rights under which the holder operates the land making up the holding</a:t>
            </a:r>
            <a:endParaRPr lang="en-GB" sz="1600" b="1" i="1" dirty="0" smtClean="0"/>
          </a:p>
          <a:p>
            <a:pPr marL="0" indent="0">
              <a:buNone/>
            </a:pPr>
            <a:r>
              <a:rPr lang="en-US" sz="1400" dirty="0" smtClean="0"/>
              <a:t>We have the following Tenure types in Ghana</a:t>
            </a:r>
            <a:endParaRPr lang="en-GB" sz="1400" dirty="0" smtClean="0"/>
          </a:p>
          <a:p>
            <a:r>
              <a:rPr lang="en-GB" sz="1400" b="1" dirty="0" smtClean="0"/>
              <a:t>Own/Freehold </a:t>
            </a:r>
            <a:endParaRPr lang="en-GB" sz="1400" b="1" dirty="0"/>
          </a:p>
          <a:p>
            <a:pPr lvl="1"/>
            <a:r>
              <a:rPr lang="en-GB" sz="1000" dirty="0"/>
              <a:t>This is a type of tenure which: </a:t>
            </a:r>
          </a:p>
          <a:p>
            <a:pPr lvl="1"/>
            <a:r>
              <a:rPr lang="en-GB" sz="1000" dirty="0"/>
              <a:t>involves the holding of registered land in perpetuity or for a period less than perpetuity which may be fixed by a condition, </a:t>
            </a:r>
          </a:p>
          <a:p>
            <a:pPr lvl="1"/>
            <a:r>
              <a:rPr lang="en-GB" sz="1000" dirty="0"/>
              <a:t>enables the holder to exercise, subject to the law, full powers of ownership of land, including but not necessarily limited to: </a:t>
            </a:r>
          </a:p>
          <a:p>
            <a:pPr lvl="1"/>
            <a:r>
              <a:rPr lang="en-GB" sz="1000" dirty="0"/>
              <a:t>using and developing the land for any unlawful purpose; </a:t>
            </a:r>
          </a:p>
          <a:p>
            <a:pPr lvl="1"/>
            <a:r>
              <a:rPr lang="en-GB" sz="1000" dirty="0"/>
              <a:t>taking and using any and all produce from the land; </a:t>
            </a:r>
          </a:p>
          <a:p>
            <a:pPr lvl="1"/>
            <a:r>
              <a:rPr lang="en-GB" sz="1000" dirty="0"/>
              <a:t>entering in to any transaction in connection with the land, including but not limited to selling, leasing, mortgaging or pledging, subdividing, creating rights and interest for other people in the land and creating trusts of the land; and </a:t>
            </a:r>
          </a:p>
          <a:p>
            <a:pPr lvl="1"/>
            <a:r>
              <a:rPr lang="en-GB" sz="1000" dirty="0"/>
              <a:t>disposing of the land to any person by will. </a:t>
            </a:r>
          </a:p>
        </p:txBody>
      </p:sp>
    </p:spTree>
    <p:extLst>
      <p:ext uri="{BB962C8B-B14F-4D97-AF65-F5344CB8AC3E}">
        <p14:creationId xmlns:p14="http://schemas.microsoft.com/office/powerpoint/2010/main" val="263880093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268760"/>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lvl="0"/>
            <a:endParaRPr lang="en-GB" sz="1600" dirty="0" smtClean="0"/>
          </a:p>
          <a:p>
            <a:r>
              <a:rPr lang="en-US" sz="1600" b="1" dirty="0"/>
              <a:t>Inheritance</a:t>
            </a:r>
            <a:endParaRPr lang="en-GB" sz="1600" dirty="0"/>
          </a:p>
          <a:p>
            <a:pPr lvl="1"/>
            <a:r>
              <a:rPr lang="en-US" sz="1200" dirty="0"/>
              <a:t>It is an agricultural land inherited from descent either by will or through state laws  of interstate succession or traditional laws.</a:t>
            </a:r>
            <a:endParaRPr lang="en-GB" sz="1200" dirty="0"/>
          </a:p>
          <a:p>
            <a:r>
              <a:rPr lang="en-GB" sz="1600" dirty="0"/>
              <a:t> </a:t>
            </a:r>
            <a:r>
              <a:rPr lang="en-GB" sz="1600" b="1" dirty="0" smtClean="0"/>
              <a:t>Leasehold </a:t>
            </a:r>
            <a:endParaRPr lang="en-GB" sz="1600" dirty="0"/>
          </a:p>
          <a:p>
            <a:pPr lvl="1"/>
            <a:r>
              <a:rPr lang="en-GB" sz="1200" dirty="0"/>
              <a:t>This is a system of land ownership whereby: </a:t>
            </a:r>
          </a:p>
          <a:p>
            <a:pPr lvl="1"/>
            <a:r>
              <a:rPr lang="en-GB" sz="1200" dirty="0"/>
              <a:t>created either by contract or operation of law; </a:t>
            </a:r>
          </a:p>
          <a:p>
            <a:pPr lvl="1"/>
            <a:r>
              <a:rPr lang="en-GB" sz="1200" dirty="0"/>
              <a:t>the terms and conditions may be regulated by law to the exclusion of any contractual agreement reached between the parties; </a:t>
            </a:r>
          </a:p>
          <a:p>
            <a:pPr lvl="1"/>
            <a:r>
              <a:rPr lang="en-GB" sz="1200" dirty="0"/>
              <a:t>under which one person, namely, the landlord or lesser grants or is deemed to have granted another person namely the tenant or </a:t>
            </a:r>
            <a:r>
              <a:rPr lang="en-GB" sz="1200" i="1" dirty="0"/>
              <a:t>lessee </a:t>
            </a:r>
            <a:r>
              <a:rPr lang="en-GB" sz="1200" dirty="0"/>
              <a:t>exclusive possession of land usually but not necessarily for a period defined, directly or indirectly, by reference to a specific date of commencement and a specific date of ending; </a:t>
            </a:r>
          </a:p>
          <a:p>
            <a:pPr lvl="1"/>
            <a:r>
              <a:rPr lang="en-GB" sz="1200" dirty="0"/>
              <a:t>usually but not necessarily in return for a rent which may be for a capital sum known as a premium, or for both rent and a premium, but may be in return for services or may be free of any required return; </a:t>
            </a:r>
          </a:p>
          <a:p>
            <a:pPr lvl="1"/>
            <a:r>
              <a:rPr lang="en-GB" sz="1200" dirty="0"/>
              <a:t>under which both the land lord and tenant may, subject to the terms and conditions of the lease and having due regard for the interest of the other party exercise such of the powers of a freehold owner as are appropriate and possible given the specific nature of a leasehold tenure. </a:t>
            </a:r>
          </a:p>
        </p:txBody>
      </p:sp>
    </p:spTree>
    <p:extLst>
      <p:ext uri="{BB962C8B-B14F-4D97-AF65-F5344CB8AC3E}">
        <p14:creationId xmlns:p14="http://schemas.microsoft.com/office/powerpoint/2010/main" val="2595591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827584" y="1340768"/>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lvl="0"/>
            <a:endParaRPr lang="en-GB" sz="1600" dirty="0" smtClean="0"/>
          </a:p>
          <a:p>
            <a:r>
              <a:rPr lang="en-GB" sz="1600" b="1" dirty="0"/>
              <a:t>Renting</a:t>
            </a:r>
            <a:endParaRPr lang="en-GB" sz="1600" dirty="0"/>
          </a:p>
          <a:p>
            <a:pPr lvl="1"/>
            <a:r>
              <a:rPr lang="en-US" sz="1200" dirty="0"/>
              <a:t>This refers to land rented for an agreed sum of money and/or produce. It is usually a transaction between the owner of the land and the holder, who takes responsibility for managing and operating the land. In most cases, this arrangement is for a short period.</a:t>
            </a:r>
            <a:endParaRPr lang="en-GB" sz="1200" dirty="0"/>
          </a:p>
          <a:p>
            <a:pPr lvl="1"/>
            <a:r>
              <a:rPr lang="en-US" sz="1200" dirty="0"/>
              <a:t> </a:t>
            </a:r>
            <a:endParaRPr lang="en-GB" sz="1200" dirty="0"/>
          </a:p>
          <a:p>
            <a:r>
              <a:rPr lang="en-US" sz="1600" b="1" dirty="0"/>
              <a:t>Sharecropping</a:t>
            </a:r>
            <a:endParaRPr lang="en-GB" sz="1600" dirty="0"/>
          </a:p>
          <a:p>
            <a:pPr lvl="1"/>
            <a:r>
              <a:rPr lang="en-US" sz="1200" dirty="0"/>
              <a:t>It is an arrangement where a share amount is agreed upon by the owner and the holder depending on local conditions and the type of agriculture involved. Technical responsibility for management is usually exclusively with the holder, but is sometimes shared, to a limited degree, with the owner. Here, the owner may contribute tools, fertilizers or other aids, and may also share the economic risks.</a:t>
            </a:r>
            <a:endParaRPr lang="en-GB" sz="1200" dirty="0"/>
          </a:p>
          <a:p>
            <a:r>
              <a:rPr lang="en-US" sz="1600" dirty="0"/>
              <a:t> </a:t>
            </a:r>
            <a:endParaRPr lang="en-GB" sz="1600" dirty="0"/>
          </a:p>
          <a:p>
            <a:r>
              <a:rPr lang="en-GB" sz="1600" b="1" dirty="0"/>
              <a:t>Squatters </a:t>
            </a:r>
            <a:endParaRPr lang="en-GB" sz="1600" dirty="0"/>
          </a:p>
          <a:p>
            <a:pPr lvl="1"/>
            <a:r>
              <a:rPr lang="en-GB" sz="1200" dirty="0"/>
              <a:t>This is a situation where the holder is operating private or public land without any clear ownership and/or permission of the owner. It is very common with people in gazetted game reserves, forests, swamps and sometimes other persons land </a:t>
            </a:r>
          </a:p>
        </p:txBody>
      </p:sp>
    </p:spTree>
    <p:extLst>
      <p:ext uri="{BB962C8B-B14F-4D97-AF65-F5344CB8AC3E}">
        <p14:creationId xmlns:p14="http://schemas.microsoft.com/office/powerpoint/2010/main" val="26811054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827584" y="1340768"/>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lvl="0"/>
            <a:endParaRPr lang="en-GB" sz="1600" dirty="0" smtClean="0"/>
          </a:p>
          <a:p>
            <a:r>
              <a:rPr lang="en-US" sz="1600" b="1" dirty="0" smtClean="0"/>
              <a:t>Trusteeship</a:t>
            </a:r>
            <a:endParaRPr lang="en-GB" sz="1600" dirty="0"/>
          </a:p>
          <a:p>
            <a:pPr lvl="1"/>
            <a:r>
              <a:rPr lang="en-US" sz="1200" dirty="0"/>
              <a:t>It is an arrangement where a holder is appointed to maintain ownership of a piece of agricultural land for the benefit of another holder/party.</a:t>
            </a:r>
            <a:endParaRPr lang="en-GB" sz="1200" dirty="0"/>
          </a:p>
          <a:p>
            <a:pPr marL="0" indent="0">
              <a:buNone/>
            </a:pPr>
            <a:r>
              <a:rPr lang="en-US" sz="1600" b="1" dirty="0"/>
              <a:t> </a:t>
            </a:r>
            <a:endParaRPr lang="en-GB" sz="1600" dirty="0"/>
          </a:p>
          <a:p>
            <a:r>
              <a:rPr lang="en-US" sz="1600" b="1" dirty="0"/>
              <a:t>Other (specify): e.g. </a:t>
            </a:r>
            <a:r>
              <a:rPr lang="en-US" sz="1600" dirty="0"/>
              <a:t>transitory tenure, land received by members of collective holdings for individual use</a:t>
            </a:r>
            <a:endParaRPr lang="en-GB" sz="1600" dirty="0"/>
          </a:p>
          <a:p>
            <a:pPr lvl="1"/>
            <a:endParaRPr lang="en-GB" sz="1200" dirty="0"/>
          </a:p>
        </p:txBody>
      </p:sp>
    </p:spTree>
    <p:extLst>
      <p:ext uri="{BB962C8B-B14F-4D97-AF65-F5344CB8AC3E}">
        <p14:creationId xmlns:p14="http://schemas.microsoft.com/office/powerpoint/2010/main" val="33782657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r>
              <a:rPr lang="en-GB" sz="2000" b="1" dirty="0" smtClean="0"/>
              <a:t>Section </a:t>
            </a:r>
            <a:r>
              <a:rPr lang="en-GB" sz="2000" b="1" dirty="0"/>
              <a:t>3, part 3.2: area utilised</a:t>
            </a:r>
          </a:p>
          <a:p>
            <a:pPr marL="0" indent="0">
              <a:buNone/>
            </a:pPr>
            <a:endParaRPr lang="en-GB" sz="1600" dirty="0" smtClean="0"/>
          </a:p>
          <a:p>
            <a:pPr marL="0" indent="0">
              <a:buNone/>
            </a:pPr>
            <a:r>
              <a:rPr lang="en-GB" sz="1600" dirty="0" smtClean="0"/>
              <a:t>In </a:t>
            </a:r>
            <a:r>
              <a:rPr lang="en-GB" sz="1600" dirty="0"/>
              <a:t>addition to agricultural land utilised, an information is collected on the land on the holding used for other purposes, with the following categories (FAO, 2015, para 8.2.27 to 8.234): </a:t>
            </a:r>
          </a:p>
          <a:p>
            <a:pPr marL="0" indent="0">
              <a:buNone/>
            </a:pPr>
            <a:r>
              <a:rPr lang="en-GB" sz="1600" dirty="0"/>
              <a:t> </a:t>
            </a:r>
          </a:p>
          <a:p>
            <a:pPr marL="0" indent="0">
              <a:buNone/>
            </a:pPr>
            <a:r>
              <a:rPr lang="en-GB" sz="1600" dirty="0" smtClean="0"/>
              <a:t>Q16a. Farm </a:t>
            </a:r>
            <a:r>
              <a:rPr lang="en-GB" sz="1600" dirty="0"/>
              <a:t>buildings and </a:t>
            </a:r>
            <a:r>
              <a:rPr lang="en-GB" sz="1600" dirty="0" smtClean="0"/>
              <a:t>farmyards: </a:t>
            </a:r>
          </a:p>
          <a:p>
            <a:pPr lvl="1"/>
            <a:r>
              <a:rPr lang="en-GB" sz="1400" dirty="0" smtClean="0"/>
              <a:t>Surfaces </a:t>
            </a:r>
            <a:r>
              <a:rPr lang="en-GB" sz="1400" dirty="0"/>
              <a:t>occupied by operating farm buildings (hangars, barns, cellars, silos), buildings for animal production (stables, cow sheds, sheep pens, poultry yards) etc. </a:t>
            </a:r>
            <a:endParaRPr lang="en-GB" sz="1400" dirty="0" smtClean="0"/>
          </a:p>
          <a:p>
            <a:pPr lvl="1"/>
            <a:r>
              <a:rPr lang="en-GB" sz="1400" dirty="0" smtClean="0"/>
              <a:t>Area </a:t>
            </a:r>
            <a:r>
              <a:rPr lang="en-GB" sz="1400" dirty="0"/>
              <a:t>under the holder’s house (including the yard around it) is also classified here if it makes up part of the agricultural holding.</a:t>
            </a:r>
          </a:p>
          <a:p>
            <a:pPr marL="0" indent="0">
              <a:buNone/>
            </a:pPr>
            <a:r>
              <a:rPr lang="en-GB" sz="1800" dirty="0" smtClean="0">
                <a:solidFill>
                  <a:srgbClr val="FF0000"/>
                </a:solidFill>
              </a:rPr>
              <a:t>Q16b. Forest : (This definition has to be refined)</a:t>
            </a:r>
          </a:p>
          <a:p>
            <a:pPr lvl="2"/>
            <a:r>
              <a:rPr lang="en-GB" sz="1200" dirty="0" smtClean="0"/>
              <a:t>is </a:t>
            </a:r>
            <a:r>
              <a:rPr lang="en-GB" sz="1200" dirty="0"/>
              <a:t>land spanning more than 0.5 ha with trees higher than 5 metres (m) and a canopy cover of more than 10 percent, or trees that are able to reach these thresholds in situ. </a:t>
            </a:r>
            <a:endParaRPr lang="en-GB" sz="1200" dirty="0" smtClean="0"/>
          </a:p>
          <a:p>
            <a:pPr lvl="2"/>
            <a:r>
              <a:rPr lang="en-GB" sz="1200" dirty="0" smtClean="0"/>
              <a:t>It </a:t>
            </a:r>
            <a:r>
              <a:rPr lang="en-GB" sz="1200" dirty="0"/>
              <a:t>covers both natural and plantation forests. </a:t>
            </a:r>
            <a:endParaRPr lang="en-GB" sz="1200" dirty="0" smtClean="0"/>
          </a:p>
          <a:p>
            <a:pPr lvl="2"/>
            <a:r>
              <a:rPr lang="en-GB" sz="1200" dirty="0" smtClean="0"/>
              <a:t>It </a:t>
            </a:r>
            <a:r>
              <a:rPr lang="en-GB" sz="1200" dirty="0"/>
              <a:t>includes forest roads, firebreaks and other small open areas, as well as areas that are temporarily not under trees (due to clear-cutting as part of forest management practice, abandoned shifting cultivation or natural disasters) but are expected to revert to forest within five </a:t>
            </a:r>
            <a:r>
              <a:rPr lang="en-GB" sz="1200" dirty="0" smtClean="0"/>
              <a:t>years. Forest </a:t>
            </a:r>
            <a:r>
              <a:rPr lang="en-GB" sz="1200" dirty="0"/>
              <a:t>tree nurseries that form an integral part of the forest should be included; </a:t>
            </a:r>
          </a:p>
        </p:txBody>
      </p:sp>
    </p:spTree>
    <p:extLst>
      <p:ext uri="{BB962C8B-B14F-4D97-AF65-F5344CB8AC3E}">
        <p14:creationId xmlns:p14="http://schemas.microsoft.com/office/powerpoint/2010/main" val="304715046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marL="0" indent="0">
              <a:buNone/>
            </a:pPr>
            <a:r>
              <a:rPr lang="en-GB" sz="1600" dirty="0" smtClean="0"/>
              <a:t>Q16c</a:t>
            </a:r>
            <a:r>
              <a:rPr lang="en-GB" sz="1600" dirty="0" smtClean="0">
                <a:solidFill>
                  <a:srgbClr val="FF0000"/>
                </a:solidFill>
              </a:rPr>
              <a:t>.  </a:t>
            </a:r>
            <a:r>
              <a:rPr lang="en-GB" sz="1600" dirty="0">
                <a:solidFill>
                  <a:srgbClr val="FF0000"/>
                </a:solidFill>
              </a:rPr>
              <a:t>Forest and other wooded </a:t>
            </a:r>
            <a:r>
              <a:rPr lang="en-GB" sz="1600" dirty="0" smtClean="0">
                <a:solidFill>
                  <a:srgbClr val="FF0000"/>
                </a:solidFill>
              </a:rPr>
              <a:t>land </a:t>
            </a:r>
            <a:r>
              <a:rPr lang="en-GB" sz="1600" dirty="0" smtClean="0"/>
              <a:t>(</a:t>
            </a:r>
            <a:r>
              <a:rPr lang="en-GB" sz="1600" dirty="0">
                <a:solidFill>
                  <a:srgbClr val="FF0000"/>
                </a:solidFill>
              </a:rPr>
              <a:t>This definition has to be refined)</a:t>
            </a:r>
          </a:p>
          <a:p>
            <a:pPr lvl="0"/>
            <a:endParaRPr lang="en-GB" sz="1600" dirty="0" smtClean="0"/>
          </a:p>
          <a:p>
            <a:pPr lvl="2"/>
            <a:r>
              <a:rPr lang="en-GB" sz="1400" dirty="0" smtClean="0"/>
              <a:t>trees </a:t>
            </a:r>
            <a:r>
              <a:rPr lang="en-GB" sz="1400" dirty="0"/>
              <a:t>not able to reach a height of 5 m in situ but with a canopy cover of more than 10 percent (e.g. some alpine tree vegetation types, arid zone mangroves, etc.); or </a:t>
            </a:r>
            <a:endParaRPr lang="en-GB" sz="1400" dirty="0" smtClean="0"/>
          </a:p>
          <a:p>
            <a:pPr lvl="2"/>
            <a:r>
              <a:rPr lang="en-GB" sz="1400" dirty="0" smtClean="0"/>
              <a:t>combined </a:t>
            </a:r>
            <a:r>
              <a:rPr lang="en-GB" sz="1400" dirty="0"/>
              <a:t>cover of shrubs, bushes and trees of more than 10 percent.</a:t>
            </a:r>
          </a:p>
          <a:p>
            <a:pPr marL="0" indent="0">
              <a:buNone/>
            </a:pPr>
            <a:r>
              <a:rPr lang="en-GB" sz="1600" dirty="0" smtClean="0"/>
              <a:t>q16d. Area </a:t>
            </a:r>
            <a:r>
              <a:rPr lang="en-GB" sz="1600" dirty="0"/>
              <a:t>used for aquaculture </a:t>
            </a:r>
            <a:r>
              <a:rPr lang="en-GB" sz="1600" dirty="0" smtClean="0"/>
              <a:t>:</a:t>
            </a:r>
          </a:p>
          <a:p>
            <a:pPr lvl="1"/>
            <a:r>
              <a:rPr lang="en-GB" sz="1400" dirty="0" smtClean="0"/>
              <a:t>includes </a:t>
            </a:r>
            <a:r>
              <a:rPr lang="en-GB" sz="1400" dirty="0"/>
              <a:t>area (land, inland waters or coastal waters) for aquaculture facilities, including supporting facilities. </a:t>
            </a:r>
            <a:endParaRPr lang="en-GB" sz="1400" dirty="0" smtClean="0"/>
          </a:p>
          <a:p>
            <a:pPr lvl="1"/>
            <a:r>
              <a:rPr lang="en-GB" sz="1400" dirty="0" smtClean="0"/>
              <a:t>It </a:t>
            </a:r>
            <a:r>
              <a:rPr lang="en-GB" sz="1400" dirty="0"/>
              <a:t>should be noted that where the same land is used for aquaculture in one season and for growing crops (rice) in another season should be recorded only once in only one land use category. In such cases, land use should be determined on the basis of its main use. Main use is normally defined on the basis of the value of production from each activity</a:t>
            </a:r>
            <a:r>
              <a:rPr lang="en-GB" sz="1400" dirty="0" smtClean="0"/>
              <a:t>.</a:t>
            </a:r>
            <a:endParaRPr lang="en-GB" sz="1400" dirty="0"/>
          </a:p>
        </p:txBody>
      </p:sp>
    </p:spTree>
    <p:extLst>
      <p:ext uri="{BB962C8B-B14F-4D97-AF65-F5344CB8AC3E}">
        <p14:creationId xmlns:p14="http://schemas.microsoft.com/office/powerpoint/2010/main" val="115467562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lvl="0"/>
            <a:endParaRPr lang="en-GB" sz="1600" dirty="0" smtClean="0"/>
          </a:p>
          <a:p>
            <a:pPr marL="0" indent="0">
              <a:buNone/>
            </a:pPr>
            <a:r>
              <a:rPr lang="en-GB" sz="1600" dirty="0" smtClean="0"/>
              <a:t>Q16f. Other </a:t>
            </a:r>
            <a:r>
              <a:rPr lang="en-GB" sz="1600" dirty="0"/>
              <a:t>land </a:t>
            </a:r>
            <a:r>
              <a:rPr lang="en-GB" sz="1600" dirty="0" smtClean="0"/>
              <a:t>: </a:t>
            </a:r>
          </a:p>
          <a:p>
            <a:pPr lvl="1"/>
            <a:r>
              <a:rPr lang="en-GB" sz="1600" dirty="0" smtClean="0"/>
              <a:t>includes </a:t>
            </a:r>
            <a:r>
              <a:rPr lang="en-GB" sz="1600" dirty="0"/>
              <a:t>all other areas on the holding that are not elsewhere classified. </a:t>
            </a:r>
            <a:endParaRPr lang="en-GB" sz="1600" dirty="0" smtClean="0"/>
          </a:p>
          <a:p>
            <a:pPr lvl="1"/>
            <a:r>
              <a:rPr lang="en-GB" sz="1600" dirty="0" smtClean="0"/>
              <a:t>It </a:t>
            </a:r>
            <a:r>
              <a:rPr lang="en-GB" sz="1600" dirty="0"/>
              <a:t>includes uncultivated land producing some kind of utilizable vegetable product, such as reeds or rushes for matting and bedding for livestock, </a:t>
            </a:r>
            <a:endParaRPr lang="en-GB" sz="1600" dirty="0" smtClean="0"/>
          </a:p>
          <a:p>
            <a:pPr lvl="1"/>
            <a:r>
              <a:rPr lang="en-GB" sz="1600" dirty="0" smtClean="0"/>
              <a:t>wild </a:t>
            </a:r>
            <a:r>
              <a:rPr lang="en-GB" sz="1600" dirty="0"/>
              <a:t>berries, or plants and fruit. </a:t>
            </a:r>
            <a:endParaRPr lang="en-GB" sz="1600" dirty="0" smtClean="0"/>
          </a:p>
          <a:p>
            <a:pPr lvl="1"/>
            <a:r>
              <a:rPr lang="en-GB" sz="1600" dirty="0" smtClean="0"/>
              <a:t>It </a:t>
            </a:r>
            <a:r>
              <a:rPr lang="en-GB" sz="1600" dirty="0"/>
              <a:t>also includes unutilized agricultural land which could be brought into crop production with a little more effort than that required for common cultivation practices. </a:t>
            </a:r>
            <a:endParaRPr lang="en-GB" sz="1600" dirty="0" smtClean="0"/>
          </a:p>
          <a:p>
            <a:pPr lvl="1"/>
            <a:r>
              <a:rPr lang="en-GB" sz="1600" dirty="0" smtClean="0"/>
              <a:t>Also </a:t>
            </a:r>
            <a:r>
              <a:rPr lang="en-GB" sz="1600" dirty="0"/>
              <a:t>included </a:t>
            </a:r>
            <a:r>
              <a:rPr lang="en-GB" sz="1600" dirty="0" smtClean="0"/>
              <a:t>land </a:t>
            </a:r>
            <a:r>
              <a:rPr lang="en-GB" sz="1600" dirty="0"/>
              <a:t>occupied by non-farm buildings; parks and ornamental gardens; roads or lanes (except forest roads, which are included in forest); open spaces needed for storing equipment and products; wasteland; land under water not used for aquaculture; and any other area not reported under previous classes (such as marshlands, wetlands, rocks etc.). </a:t>
            </a:r>
          </a:p>
        </p:txBody>
      </p:sp>
    </p:spTree>
    <p:extLst>
      <p:ext uri="{BB962C8B-B14F-4D97-AF65-F5344CB8AC3E}">
        <p14:creationId xmlns:p14="http://schemas.microsoft.com/office/powerpoint/2010/main" val="227446869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a:t>
            </a:r>
            <a:r>
              <a:rPr lang="fr-FR" sz="2000" b="1" dirty="0"/>
              <a:t>part </a:t>
            </a:r>
            <a:r>
              <a:rPr lang="fr-FR" sz="2000" b="1" dirty="0" smtClean="0"/>
              <a:t>3.3: </a:t>
            </a:r>
            <a:r>
              <a:rPr lang="fr-FR" sz="2000" b="1" dirty="0" err="1" smtClean="0"/>
              <a:t>Crop</a:t>
            </a:r>
            <a:r>
              <a:rPr lang="fr-FR" sz="2000" b="1" dirty="0" smtClean="0"/>
              <a:t> </a:t>
            </a:r>
            <a:r>
              <a:rPr lang="fr-FR" sz="2000" b="1" dirty="0"/>
              <a:t>production </a:t>
            </a:r>
            <a:r>
              <a:rPr lang="fr-FR" sz="2000" b="1" dirty="0" smtClean="0"/>
              <a:t>modes</a:t>
            </a:r>
            <a:endParaRPr lang="en-GB" sz="2000" b="1" dirty="0"/>
          </a:p>
          <a:p>
            <a:pPr marL="0" indent="0">
              <a:buNone/>
            </a:pPr>
            <a:endParaRPr lang="en-GB" sz="1600" dirty="0" smtClean="0"/>
          </a:p>
          <a:p>
            <a:pPr marL="0" indent="0">
              <a:buNone/>
            </a:pPr>
            <a:r>
              <a:rPr lang="en-GB" sz="1600" u="sng" dirty="0" smtClean="0"/>
              <a:t>Q15</a:t>
            </a:r>
            <a:r>
              <a:rPr lang="en-GB" sz="1600" dirty="0" smtClean="0"/>
              <a:t>, contracts  (both for crops and livestock): </a:t>
            </a:r>
          </a:p>
          <a:p>
            <a:endParaRPr lang="en-GB" sz="1600" dirty="0" smtClean="0"/>
          </a:p>
          <a:p>
            <a:r>
              <a:rPr lang="en-GB" sz="1600" dirty="0" smtClean="0"/>
              <a:t>A </a:t>
            </a:r>
            <a:r>
              <a:rPr lang="en-GB" sz="1600" dirty="0"/>
              <a:t>production contract is considered as exclusive when the producer cannot produce the same product out of the contract, including for self-consumption.</a:t>
            </a:r>
          </a:p>
          <a:p>
            <a:endParaRPr lang="en-GB" sz="1600" dirty="0" smtClean="0"/>
          </a:p>
          <a:p>
            <a:r>
              <a:rPr lang="en-GB" sz="1600" dirty="0" smtClean="0"/>
              <a:t>A </a:t>
            </a:r>
            <a:r>
              <a:rPr lang="en-GB" sz="1600" dirty="0"/>
              <a:t>marketing contract is considered as exclusive when the producer cannot sell the same product to another person than the contractor (not on a market...). </a:t>
            </a:r>
          </a:p>
        </p:txBody>
      </p:sp>
    </p:spTree>
    <p:extLst>
      <p:ext uri="{BB962C8B-B14F-4D97-AF65-F5344CB8AC3E}">
        <p14:creationId xmlns:p14="http://schemas.microsoft.com/office/powerpoint/2010/main" val="12239401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28799"/>
            <a:ext cx="9144000" cy="4680521"/>
          </a:xfrm>
        </p:spPr>
        <p:txBody>
          <a:bodyPr>
            <a:normAutofit/>
          </a:bodyPr>
          <a:lstStyle/>
          <a:p>
            <a:pPr marL="0" lvl="0" indent="0">
              <a:spcBef>
                <a:spcPts val="0"/>
              </a:spcBef>
              <a:spcAft>
                <a:spcPts val="1800"/>
              </a:spcAft>
              <a:buNone/>
            </a:pPr>
            <a:endParaRPr lang="en-GB" sz="2400" dirty="0">
              <a:latin typeface="Helvetica Neue"/>
            </a:endParaRPr>
          </a:p>
          <a:p>
            <a:pPr marL="0" lvl="0" indent="0">
              <a:spcBef>
                <a:spcPts val="0"/>
              </a:spcBef>
              <a:spcAft>
                <a:spcPts val="1800"/>
              </a:spcAft>
              <a:buNone/>
            </a:pPr>
            <a:endParaRPr lang="en-GB" sz="2400" dirty="0">
              <a:latin typeface="Helvetica Neue"/>
            </a:endParaRPr>
          </a:p>
          <a:p>
            <a:pPr marL="0" lvl="0" indent="0">
              <a:spcBef>
                <a:spcPts val="0"/>
              </a:spcBef>
              <a:spcAft>
                <a:spcPts val="1800"/>
              </a:spcAft>
              <a:buNone/>
            </a:pPr>
            <a:endParaRPr lang="en-GB" sz="2400" dirty="0">
              <a:latin typeface="Helvetica Neue"/>
            </a:endParaRPr>
          </a:p>
        </p:txBody>
      </p:sp>
      <p:sp>
        <p:nvSpPr>
          <p:cNvPr id="6" name="Title 1"/>
          <p:cNvSpPr>
            <a:spLocks noGrp="1"/>
          </p:cNvSpPr>
          <p:nvPr>
            <p:ph type="title"/>
          </p:nvPr>
        </p:nvSpPr>
        <p:spPr>
          <a:xfrm>
            <a:off x="251520" y="202630"/>
            <a:ext cx="8229600" cy="850106"/>
          </a:xfrm>
        </p:spPr>
        <p:txBody>
          <a:bodyPr/>
          <a:lstStyle/>
          <a:p>
            <a:r>
              <a:rPr lang="en-US" b="1" dirty="0" smtClean="0">
                <a:effectLst>
                  <a:outerShdw blurRad="38100" dist="38100" dir="2700000" algn="tl">
                    <a:srgbClr val="000000">
                      <a:alpha val="43137"/>
                    </a:srgbClr>
                  </a:outerShdw>
                </a:effectLst>
              </a:rPr>
              <a:t>Methodology</a:t>
            </a:r>
            <a:endParaRPr lang="en-US" b="1" dirty="0">
              <a:effectLst>
                <a:outerShdw blurRad="38100" dist="38100" dir="2700000" algn="tl">
                  <a:srgbClr val="000000">
                    <a:alpha val="43137"/>
                  </a:srgbClr>
                </a:outerShdw>
              </a:effectLst>
            </a:endParaRPr>
          </a:p>
        </p:txBody>
      </p:sp>
      <p:sp>
        <p:nvSpPr>
          <p:cNvPr id="7" name="TextBox 6"/>
          <p:cNvSpPr txBox="1"/>
          <p:nvPr/>
        </p:nvSpPr>
        <p:spPr>
          <a:xfrm>
            <a:off x="2483768" y="1052736"/>
            <a:ext cx="5328592" cy="523220"/>
          </a:xfrm>
          <a:prstGeom prst="rect">
            <a:avLst/>
          </a:prstGeom>
          <a:noFill/>
        </p:spPr>
        <p:txBody>
          <a:bodyPr wrap="square" rtlCol="0">
            <a:spAutoFit/>
          </a:bodyPr>
          <a:lstStyle/>
          <a:p>
            <a:r>
              <a:rPr lang="en-US" sz="2800" b="1" dirty="0" smtClean="0"/>
              <a:t>Recommended flow of modules</a:t>
            </a:r>
            <a:endParaRPr lang="en-GB" sz="2800" b="1" dirty="0"/>
          </a:p>
        </p:txBody>
      </p:sp>
      <p:graphicFrame>
        <p:nvGraphicFramePr>
          <p:cNvPr id="5" name="Table 4"/>
          <p:cNvGraphicFramePr>
            <a:graphicFrameLocks noGrp="1"/>
          </p:cNvGraphicFramePr>
          <p:nvPr>
            <p:extLst>
              <p:ext uri="{D42A27DB-BD31-4B8C-83A1-F6EECF244321}">
                <p14:modId xmlns:p14="http://schemas.microsoft.com/office/powerpoint/2010/main" val="2930055204"/>
              </p:ext>
            </p:extLst>
          </p:nvPr>
        </p:nvGraphicFramePr>
        <p:xfrm>
          <a:off x="467542" y="2152021"/>
          <a:ext cx="8352932" cy="3509226"/>
        </p:xfrm>
        <a:graphic>
          <a:graphicData uri="http://schemas.openxmlformats.org/drawingml/2006/table">
            <a:tbl>
              <a:tblPr firstRow="1" firstCol="1" bandRow="1"/>
              <a:tblGrid>
                <a:gridCol w="2663221">
                  <a:extLst>
                    <a:ext uri="{9D8B030D-6E8A-4147-A177-3AD203B41FA5}">
                      <a16:colId xmlns:a16="http://schemas.microsoft.com/office/drawing/2014/main" val="20000"/>
                    </a:ext>
                  </a:extLst>
                </a:gridCol>
                <a:gridCol w="2663221">
                  <a:extLst>
                    <a:ext uri="{9D8B030D-6E8A-4147-A177-3AD203B41FA5}">
                      <a16:colId xmlns:a16="http://schemas.microsoft.com/office/drawing/2014/main" val="20001"/>
                    </a:ext>
                  </a:extLst>
                </a:gridCol>
                <a:gridCol w="300583">
                  <a:extLst>
                    <a:ext uri="{9D8B030D-6E8A-4147-A177-3AD203B41FA5}">
                      <a16:colId xmlns:a16="http://schemas.microsoft.com/office/drawing/2014/main" val="20002"/>
                    </a:ext>
                  </a:extLst>
                </a:gridCol>
                <a:gridCol w="299871">
                  <a:extLst>
                    <a:ext uri="{9D8B030D-6E8A-4147-A177-3AD203B41FA5}">
                      <a16:colId xmlns:a16="http://schemas.microsoft.com/office/drawing/2014/main" val="20003"/>
                    </a:ext>
                  </a:extLst>
                </a:gridCol>
                <a:gridCol w="299871">
                  <a:extLst>
                    <a:ext uri="{9D8B030D-6E8A-4147-A177-3AD203B41FA5}">
                      <a16:colId xmlns:a16="http://schemas.microsoft.com/office/drawing/2014/main" val="20004"/>
                    </a:ext>
                  </a:extLst>
                </a:gridCol>
                <a:gridCol w="299871">
                  <a:extLst>
                    <a:ext uri="{9D8B030D-6E8A-4147-A177-3AD203B41FA5}">
                      <a16:colId xmlns:a16="http://schemas.microsoft.com/office/drawing/2014/main" val="20005"/>
                    </a:ext>
                  </a:extLst>
                </a:gridCol>
                <a:gridCol w="299871">
                  <a:extLst>
                    <a:ext uri="{9D8B030D-6E8A-4147-A177-3AD203B41FA5}">
                      <a16:colId xmlns:a16="http://schemas.microsoft.com/office/drawing/2014/main" val="20006"/>
                    </a:ext>
                  </a:extLst>
                </a:gridCol>
                <a:gridCol w="299871">
                  <a:extLst>
                    <a:ext uri="{9D8B030D-6E8A-4147-A177-3AD203B41FA5}">
                      <a16:colId xmlns:a16="http://schemas.microsoft.com/office/drawing/2014/main" val="20007"/>
                    </a:ext>
                  </a:extLst>
                </a:gridCol>
                <a:gridCol w="299871">
                  <a:extLst>
                    <a:ext uri="{9D8B030D-6E8A-4147-A177-3AD203B41FA5}">
                      <a16:colId xmlns:a16="http://schemas.microsoft.com/office/drawing/2014/main" val="20008"/>
                    </a:ext>
                  </a:extLst>
                </a:gridCol>
                <a:gridCol w="299871">
                  <a:extLst>
                    <a:ext uri="{9D8B030D-6E8A-4147-A177-3AD203B41FA5}">
                      <a16:colId xmlns:a16="http://schemas.microsoft.com/office/drawing/2014/main" val="20009"/>
                    </a:ext>
                  </a:extLst>
                </a:gridCol>
                <a:gridCol w="313405">
                  <a:extLst>
                    <a:ext uri="{9D8B030D-6E8A-4147-A177-3AD203B41FA5}">
                      <a16:colId xmlns:a16="http://schemas.microsoft.com/office/drawing/2014/main" val="20010"/>
                    </a:ext>
                  </a:extLst>
                </a:gridCol>
                <a:gridCol w="313405">
                  <a:extLst>
                    <a:ext uri="{9D8B030D-6E8A-4147-A177-3AD203B41FA5}">
                      <a16:colId xmlns:a16="http://schemas.microsoft.com/office/drawing/2014/main" val="20011"/>
                    </a:ext>
                  </a:extLst>
                </a:gridCol>
              </a:tblGrid>
              <a:tr h="389914">
                <a:tc>
                  <a:txBody>
                    <a:bodyPr/>
                    <a:lstStyle/>
                    <a:p>
                      <a:pPr algn="just">
                        <a:spcAft>
                          <a:spcPts val="0"/>
                        </a:spcAft>
                      </a:pPr>
                      <a:r>
                        <a:rPr lang="en-GB" sz="10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Years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1</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3</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4</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5</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6</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7</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8</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9</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10</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914">
                <a:tc rowSpan="3">
                  <a:txBody>
                    <a:bodyPr/>
                    <a:lstStyle/>
                    <a:p>
                      <a:pPr algn="just">
                        <a:spcAft>
                          <a:spcPts val="0"/>
                        </a:spcAft>
                      </a:pPr>
                      <a:r>
                        <a:rPr lang="en-GB" sz="10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en-GB" sz="1000" dirty="0">
                          <a:effectLst/>
                          <a:latin typeface="Calibri" panose="020F0502020204030204" pitchFamily="34" charset="0"/>
                          <a:ea typeface="Calibri" panose="020F0502020204030204" pitchFamily="34" charset="0"/>
                          <a:cs typeface="Times New Roman" panose="02020603050405020304" pitchFamily="18" charset="0"/>
                        </a:rPr>
                        <a:t>Core Module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AH Roster</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89914">
                <a:tc vMerge="1">
                  <a:txBody>
                    <a:bodyPr/>
                    <a:lstStyle/>
                    <a:p>
                      <a:endParaRPr lang="en-GB"/>
                    </a:p>
                  </a:txBody>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Crop + livestock production</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89914">
                <a:tc vMerge="1">
                  <a:txBody>
                    <a:bodyPr/>
                    <a:lstStyle/>
                    <a:p>
                      <a:endParaRPr lang="en-GB"/>
                    </a:p>
                  </a:txBody>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Other key variables</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89914">
                <a:tc>
                  <a:txBody>
                    <a:bodyPr/>
                    <a:lstStyle/>
                    <a:p>
                      <a:pPr algn="just">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Rot. Module 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Economy</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89914">
                <a:tc>
                  <a:txBody>
                    <a:bodyPr/>
                    <a:lstStyle/>
                    <a:p>
                      <a:pPr algn="just">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Rot. Module 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Labour</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89914">
                <a:tc>
                  <a:txBody>
                    <a:bodyPr/>
                    <a:lstStyle/>
                    <a:p>
                      <a:pPr algn="just">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Rot. Module 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Machinery, Equipment and Assets</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779828">
                <a:tc>
                  <a:txBody>
                    <a:bodyPr/>
                    <a:lstStyle/>
                    <a:p>
                      <a:pPr algn="just">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Rot. Module 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Production Methods and Environment</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11482802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smtClean="0"/>
              <a:t>Section </a:t>
            </a:r>
            <a:r>
              <a:rPr lang="en-GB" sz="2400" b="1" dirty="0"/>
              <a:t>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a:t>
            </a:r>
            <a:r>
              <a:rPr lang="fr-FR" sz="2000" b="1" dirty="0"/>
              <a:t>part </a:t>
            </a:r>
            <a:r>
              <a:rPr lang="fr-FR" sz="2000" b="1" dirty="0" smtClean="0"/>
              <a:t>3.4: </a:t>
            </a:r>
            <a:r>
              <a:rPr lang="en-GB" sz="2000" b="1" dirty="0"/>
              <a:t>Intentions for crop productions for the 12 months after the reporting period</a:t>
            </a:r>
          </a:p>
          <a:p>
            <a:pPr marL="114300" lvl="1" indent="0">
              <a:buNone/>
            </a:pPr>
            <a:endParaRPr lang="en-GB" sz="2400" dirty="0"/>
          </a:p>
          <a:p>
            <a:pPr marL="0" indent="0">
              <a:buNone/>
            </a:pPr>
            <a:r>
              <a:rPr lang="en-GB" sz="1600" u="sng" dirty="0" smtClean="0"/>
              <a:t>Q13</a:t>
            </a:r>
            <a:r>
              <a:rPr lang="en-GB" sz="1600" dirty="0" smtClean="0"/>
              <a:t>, </a:t>
            </a:r>
            <a:r>
              <a:rPr lang="en-GB" sz="1600" dirty="0"/>
              <a:t>for crops cultivated during the reference period (the list is initiated in CAPI from previous questions</a:t>
            </a:r>
            <a:r>
              <a:rPr lang="en-GB" sz="1600" dirty="0" smtClean="0"/>
              <a:t>)</a:t>
            </a:r>
          </a:p>
          <a:p>
            <a:endParaRPr lang="en-GB" sz="1600" dirty="0" smtClean="0"/>
          </a:p>
          <a:p>
            <a:r>
              <a:rPr lang="en-GB" sz="1600" dirty="0" smtClean="0"/>
              <a:t>intentions </a:t>
            </a:r>
            <a:r>
              <a:rPr lang="en-GB" sz="1600" dirty="0"/>
              <a:t>are asked in terms of increase, decrease or cease of production. </a:t>
            </a:r>
            <a:endParaRPr lang="en-GB" sz="1600" dirty="0" smtClean="0"/>
          </a:p>
          <a:p>
            <a:r>
              <a:rPr lang="en-GB" sz="1600" dirty="0" smtClean="0"/>
              <a:t>In </a:t>
            </a:r>
            <a:r>
              <a:rPr lang="en-GB" sz="1600" dirty="0"/>
              <a:t>CAPI, the question about the reason for change appears only if the intended area is increasing or decreasing or if the crop is abandoned. </a:t>
            </a:r>
            <a:endParaRPr lang="en-GB" sz="1600" dirty="0" smtClean="0"/>
          </a:p>
          <a:p>
            <a:r>
              <a:rPr lang="en-GB" sz="1600" dirty="0" smtClean="0"/>
              <a:t>Reasons </a:t>
            </a:r>
            <a:r>
              <a:rPr lang="en-GB" sz="1600" dirty="0"/>
              <a:t>for change in cultivated crops or introduction of new crops can be agronomic (crop rotations, pests and diseases, etc.), technical (problems with equipment or labour force, etc.), economic (level of prices, etc.). </a:t>
            </a:r>
            <a:endParaRPr lang="en-GB" sz="1600" dirty="0" smtClean="0"/>
          </a:p>
          <a:p>
            <a:pPr marL="0" indent="0">
              <a:buNone/>
            </a:pPr>
            <a:endParaRPr lang="en-GB" sz="1600" dirty="0" smtClean="0"/>
          </a:p>
          <a:p>
            <a:pPr marL="0" indent="0">
              <a:buNone/>
            </a:pPr>
            <a:r>
              <a:rPr lang="en-GB" sz="1600" dirty="0" smtClean="0"/>
              <a:t>The </a:t>
            </a:r>
            <a:r>
              <a:rPr lang="en-GB" sz="1600" dirty="0"/>
              <a:t>same applies for </a:t>
            </a:r>
            <a:r>
              <a:rPr lang="en-GB" sz="1600" u="sng" dirty="0" smtClean="0"/>
              <a:t>Q14 </a:t>
            </a:r>
            <a:r>
              <a:rPr lang="en-GB" sz="1600" dirty="0" smtClean="0"/>
              <a:t>with </a:t>
            </a:r>
            <a:r>
              <a:rPr lang="en-GB" sz="1600" dirty="0"/>
              <a:t>intentions for introducing new crops. </a:t>
            </a:r>
          </a:p>
        </p:txBody>
      </p:sp>
    </p:spTree>
    <p:extLst>
      <p:ext uri="{BB962C8B-B14F-4D97-AF65-F5344CB8AC3E}">
        <p14:creationId xmlns:p14="http://schemas.microsoft.com/office/powerpoint/2010/main" val="409786579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4: </a:t>
            </a:r>
            <a:r>
              <a:rPr lang="en-US" sz="2400" b="1" dirty="0" smtClean="0"/>
              <a:t>Crop Production Methods</a:t>
            </a:r>
            <a:endParaRPr lang="en-GB" sz="2400" b="1" dirty="0"/>
          </a:p>
          <a:p>
            <a:pPr lvl="1"/>
            <a:endParaRPr lang="en-GB" dirty="0"/>
          </a:p>
        </p:txBody>
      </p:sp>
      <p:sp>
        <p:nvSpPr>
          <p:cNvPr id="5" name="Content Placeholder 4"/>
          <p:cNvSpPr>
            <a:spLocks noGrp="1"/>
          </p:cNvSpPr>
          <p:nvPr>
            <p:ph idx="1"/>
          </p:nvPr>
        </p:nvSpPr>
        <p:spPr>
          <a:xfrm>
            <a:off x="683568" y="1571438"/>
            <a:ext cx="7886700" cy="4351338"/>
          </a:xfrm>
        </p:spPr>
        <p:txBody>
          <a:bodyPr/>
          <a:lstStyle/>
          <a:p>
            <a:pPr marL="114300" indent="0">
              <a:buNone/>
            </a:pPr>
            <a:r>
              <a:rPr lang="en-GB" sz="2000" b="1" dirty="0" smtClean="0"/>
              <a:t>Section 4, </a:t>
            </a:r>
            <a:r>
              <a:rPr lang="en-GB" sz="2000" b="1" dirty="0"/>
              <a:t>part </a:t>
            </a:r>
            <a:r>
              <a:rPr lang="en-GB" sz="2000" b="1" dirty="0" smtClean="0"/>
              <a:t>4.1: Irrigation and Drainage</a:t>
            </a:r>
          </a:p>
          <a:p>
            <a:pPr marL="0" indent="0">
              <a:buNone/>
            </a:pPr>
            <a:endParaRPr lang="en-US" sz="1600" dirty="0" smtClean="0"/>
          </a:p>
          <a:p>
            <a:pPr marL="0" indent="0">
              <a:buNone/>
            </a:pPr>
            <a:r>
              <a:rPr lang="en-GB" sz="1600" dirty="0"/>
              <a:t>The objective is to estimate irrigation use, consequences on environment and practises. </a:t>
            </a:r>
            <a:endParaRPr lang="en-GB" sz="1600" dirty="0" smtClean="0"/>
          </a:p>
          <a:p>
            <a:pPr marL="400050" lvl="1" indent="0">
              <a:buNone/>
            </a:pPr>
            <a:r>
              <a:rPr lang="en-GB" sz="1600" b="1" i="1" dirty="0" smtClean="0"/>
              <a:t>Irrigation </a:t>
            </a:r>
            <a:r>
              <a:rPr lang="en-GB" sz="1600" b="1" i="1" dirty="0"/>
              <a:t>means “</a:t>
            </a:r>
            <a:r>
              <a:rPr lang="en-US" sz="1600" b="1" i="1" dirty="0"/>
              <a:t>any process through which water is moved from a water source to apply to an agricultural crop”(FAO, 2015, para 8.3.2). Water for irrigation may come from various sources, including rivers, dams or wells, water reservoirs, etc.</a:t>
            </a:r>
            <a:endParaRPr lang="en-GB" sz="1600" b="1" i="1" dirty="0"/>
          </a:p>
          <a:p>
            <a:pPr marL="0" indent="0">
              <a:buNone/>
            </a:pPr>
            <a:endParaRPr lang="en-GB" sz="1600" dirty="0" smtClean="0"/>
          </a:p>
          <a:p>
            <a:pPr marL="0" indent="0">
              <a:buNone/>
            </a:pPr>
            <a:r>
              <a:rPr lang="en-GB" sz="1600" dirty="0" smtClean="0"/>
              <a:t>The  </a:t>
            </a:r>
            <a:r>
              <a:rPr lang="en-GB" sz="1600" dirty="0"/>
              <a:t>irrigation is used on the holding when water is applied to crops   , at least once, during the whole reference </a:t>
            </a:r>
            <a:r>
              <a:rPr lang="en-GB" sz="1600" dirty="0" smtClean="0"/>
              <a:t>period.</a:t>
            </a:r>
          </a:p>
          <a:p>
            <a:pPr marL="0" indent="0">
              <a:buNone/>
            </a:pPr>
            <a:endParaRPr lang="en-US" sz="1600" dirty="0"/>
          </a:p>
          <a:p>
            <a:pPr marL="0" indent="0">
              <a:buNone/>
            </a:pPr>
            <a:r>
              <a:rPr lang="en-GB" sz="1600" b="1" dirty="0"/>
              <a:t>Irrigation may also be</a:t>
            </a:r>
            <a:r>
              <a:rPr lang="en-GB" sz="1600" dirty="0"/>
              <a:t> the application of controlled amounts of water to plants at needed intervals (the artificial application of water to land to assist in the production of crops). Irrigation helps grow </a:t>
            </a:r>
            <a:r>
              <a:rPr lang="en-GB" sz="1600" dirty="0">
                <a:hlinkClick r:id="rId3" tooltip="Agriculture"/>
              </a:rPr>
              <a:t>agricultural crops</a:t>
            </a:r>
            <a:r>
              <a:rPr lang="en-GB" sz="1600" dirty="0"/>
              <a:t>, maintain </a:t>
            </a:r>
            <a:r>
              <a:rPr lang="en-GB" sz="1600" dirty="0">
                <a:hlinkClick r:id="rId4" tooltip="Landscape"/>
              </a:rPr>
              <a:t>landscapes</a:t>
            </a:r>
            <a:r>
              <a:rPr lang="en-GB" sz="1600" dirty="0"/>
              <a:t>, and </a:t>
            </a:r>
            <a:r>
              <a:rPr lang="en-GB" sz="1600" dirty="0">
                <a:hlinkClick r:id="rId5" tooltip="Revegetation"/>
              </a:rPr>
              <a:t>revegetate</a:t>
            </a:r>
            <a:r>
              <a:rPr lang="en-GB" sz="1600" dirty="0"/>
              <a:t> disturbed soils in dry areas and during periods of inadequate rainfall.  In contrast, </a:t>
            </a:r>
            <a:r>
              <a:rPr lang="en-GB" sz="1600" dirty="0">
                <a:hlinkClick r:id="rId3" tooltip="Agriculture"/>
              </a:rPr>
              <a:t>agriculture</a:t>
            </a:r>
            <a:r>
              <a:rPr lang="en-GB" sz="1600" dirty="0"/>
              <a:t> that relies only on direct rainfall is referred to as rain-fed or dry land farming</a:t>
            </a:r>
          </a:p>
          <a:p>
            <a:pPr marL="0" indent="0">
              <a:buNone/>
            </a:pPr>
            <a:endParaRPr lang="en-US" sz="1600" dirty="0"/>
          </a:p>
          <a:p>
            <a:endParaRPr lang="en-GB" sz="1600" dirty="0"/>
          </a:p>
        </p:txBody>
      </p:sp>
    </p:spTree>
    <p:extLst>
      <p:ext uri="{BB962C8B-B14F-4D97-AF65-F5344CB8AC3E}">
        <p14:creationId xmlns:p14="http://schemas.microsoft.com/office/powerpoint/2010/main" val="219940595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969732"/>
            <a:ext cx="8640960" cy="738664"/>
          </a:xfrm>
          <a:prstGeom prst="rect">
            <a:avLst/>
          </a:prstGeom>
        </p:spPr>
        <p:txBody>
          <a:bodyPr wrap="square">
            <a:spAutoFit/>
          </a:bodyPr>
          <a:lstStyle/>
          <a:p>
            <a:pPr lvl="1" algn="ctr"/>
            <a:r>
              <a:rPr lang="en-GB" sz="2400" b="1" dirty="0"/>
              <a:t>Section 4: </a:t>
            </a:r>
            <a:r>
              <a:rPr lang="en-US" sz="2400" b="1" dirty="0"/>
              <a:t>Crop Production Methods</a:t>
            </a:r>
            <a:endParaRPr lang="en-GB" sz="2400" b="1" dirty="0"/>
          </a:p>
          <a:p>
            <a:pPr lvl="1"/>
            <a:endParaRPr lang="en-GB" dirty="0"/>
          </a:p>
        </p:txBody>
      </p:sp>
      <p:sp>
        <p:nvSpPr>
          <p:cNvPr id="5" name="Content Placeholder 4"/>
          <p:cNvSpPr>
            <a:spLocks noGrp="1"/>
          </p:cNvSpPr>
          <p:nvPr>
            <p:ph idx="1"/>
          </p:nvPr>
        </p:nvSpPr>
        <p:spPr>
          <a:xfrm>
            <a:off x="683568" y="1686818"/>
            <a:ext cx="7886700" cy="4351338"/>
          </a:xfrm>
        </p:spPr>
        <p:txBody>
          <a:bodyPr/>
          <a:lstStyle/>
          <a:p>
            <a:pPr marL="114300" indent="0">
              <a:buNone/>
            </a:pPr>
            <a:r>
              <a:rPr lang="en-GB" sz="2000" b="1" dirty="0"/>
              <a:t>Section 4, part 4.1 : </a:t>
            </a:r>
            <a:r>
              <a:rPr lang="en-GB" sz="2000" b="1" dirty="0" smtClean="0"/>
              <a:t>Irrigation and Drainage</a:t>
            </a:r>
          </a:p>
          <a:p>
            <a:pPr marL="0" indent="0">
              <a:buNone/>
            </a:pPr>
            <a:endParaRPr lang="en-US" sz="1600" dirty="0" smtClean="0"/>
          </a:p>
          <a:p>
            <a:pPr marL="0" indent="0">
              <a:buNone/>
            </a:pPr>
            <a:r>
              <a:rPr lang="en-GB" sz="1600" dirty="0" smtClean="0"/>
              <a:t>Q 01 – Q43: Irrigation </a:t>
            </a:r>
            <a:r>
              <a:rPr lang="en-GB" sz="1600" dirty="0"/>
              <a:t>methods</a:t>
            </a:r>
            <a:r>
              <a:rPr lang="en-GB" sz="1600" dirty="0" smtClean="0"/>
              <a:t>:</a:t>
            </a:r>
            <a:endParaRPr lang="en-GB" sz="1600" dirty="0"/>
          </a:p>
          <a:p>
            <a:pPr marL="0" lvl="0" indent="0">
              <a:buNone/>
            </a:pPr>
            <a:r>
              <a:rPr lang="en-GB" sz="1600" b="1" dirty="0" smtClean="0"/>
              <a:t>1. Fully </a:t>
            </a:r>
            <a:r>
              <a:rPr lang="en-GB" sz="1600" b="1" dirty="0"/>
              <a:t>controlled irrigation refers to </a:t>
            </a:r>
            <a:r>
              <a:rPr lang="en-US" sz="1600" b="1" dirty="0"/>
              <a:t>the following methods:</a:t>
            </a:r>
            <a:endParaRPr lang="en-GB" sz="1600" b="1" dirty="0"/>
          </a:p>
          <a:p>
            <a:pPr lvl="1"/>
            <a:r>
              <a:rPr lang="en-GB" sz="1600" dirty="0"/>
              <a:t>Surface water (flooding, furrows): one of the oldest methods of irrigating, where farmers flow water down small trenches running through their crops. </a:t>
            </a:r>
          </a:p>
        </p:txBody>
      </p:sp>
      <p:pic>
        <p:nvPicPr>
          <p:cNvPr id="6" name="Picture 5" descr="https://upload.wikimedia.org/wikipedia/commons/thumb/a/ae/LevelBasinFloodIrrigation.JPG/220px-LevelBasinFloodIrrigation.JP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1907704" y="3573016"/>
            <a:ext cx="4824536" cy="2143497"/>
          </a:xfrm>
          <a:prstGeom prst="rect">
            <a:avLst/>
          </a:prstGeom>
          <a:noFill/>
          <a:ln>
            <a:noFill/>
          </a:ln>
        </p:spPr>
      </p:pic>
    </p:spTree>
    <p:extLst>
      <p:ext uri="{BB962C8B-B14F-4D97-AF65-F5344CB8AC3E}">
        <p14:creationId xmlns:p14="http://schemas.microsoft.com/office/powerpoint/2010/main" val="256440341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969732"/>
            <a:ext cx="8640960" cy="738664"/>
          </a:xfrm>
          <a:prstGeom prst="rect">
            <a:avLst/>
          </a:prstGeom>
        </p:spPr>
        <p:txBody>
          <a:bodyPr wrap="square">
            <a:spAutoFit/>
          </a:bodyPr>
          <a:lstStyle/>
          <a:p>
            <a:pPr lvl="1" algn="ctr"/>
            <a:r>
              <a:rPr lang="en-GB" sz="2400" b="1" dirty="0"/>
              <a:t>Section 4: </a:t>
            </a:r>
            <a:r>
              <a:rPr lang="en-US" sz="2400" b="1" dirty="0"/>
              <a:t>Crop Production Methods</a:t>
            </a:r>
            <a:endParaRPr lang="en-GB" sz="2400" b="1" dirty="0"/>
          </a:p>
          <a:p>
            <a:pPr lvl="1"/>
            <a:endParaRPr lang="en-GB" dirty="0"/>
          </a:p>
        </p:txBody>
      </p:sp>
      <p:sp>
        <p:nvSpPr>
          <p:cNvPr id="5" name="Content Placeholder 4"/>
          <p:cNvSpPr>
            <a:spLocks noGrp="1"/>
          </p:cNvSpPr>
          <p:nvPr>
            <p:ph idx="1"/>
          </p:nvPr>
        </p:nvSpPr>
        <p:spPr>
          <a:xfrm>
            <a:off x="683568" y="1686818"/>
            <a:ext cx="7886700" cy="4351338"/>
          </a:xfrm>
        </p:spPr>
        <p:txBody>
          <a:bodyPr/>
          <a:lstStyle/>
          <a:p>
            <a:pPr marL="114300" indent="0">
              <a:buNone/>
            </a:pPr>
            <a:r>
              <a:rPr lang="en-GB" sz="2000" b="1" dirty="0"/>
              <a:t>Section 4, part 4.1 : </a:t>
            </a:r>
            <a:r>
              <a:rPr lang="en-GB" sz="2000" b="1" dirty="0" smtClean="0"/>
              <a:t>Irrigation and Drainage</a:t>
            </a:r>
          </a:p>
          <a:p>
            <a:pPr marL="0" indent="0">
              <a:buNone/>
            </a:pPr>
            <a:endParaRPr lang="en-US" sz="1600" dirty="0" smtClean="0"/>
          </a:p>
          <a:p>
            <a:pPr marL="0" indent="0">
              <a:buNone/>
            </a:pPr>
            <a:r>
              <a:rPr lang="en-GB" sz="1600" dirty="0" smtClean="0"/>
              <a:t>Q 01 – Q43: Irrigation </a:t>
            </a:r>
            <a:r>
              <a:rPr lang="en-GB" sz="1600" dirty="0"/>
              <a:t>methods</a:t>
            </a:r>
            <a:r>
              <a:rPr lang="en-GB" sz="1600" dirty="0" smtClean="0"/>
              <a:t>:</a:t>
            </a:r>
            <a:endParaRPr lang="en-GB" sz="1600" dirty="0"/>
          </a:p>
          <a:p>
            <a:pPr marL="0" lvl="0" indent="0">
              <a:buNone/>
            </a:pPr>
            <a:r>
              <a:rPr lang="en-GB" sz="1600" b="1" dirty="0" smtClean="0"/>
              <a:t>1. Fully </a:t>
            </a:r>
            <a:r>
              <a:rPr lang="en-GB" sz="1600" b="1" dirty="0"/>
              <a:t>controlled irrigation refers to </a:t>
            </a:r>
            <a:r>
              <a:rPr lang="en-US" sz="1600" b="1" dirty="0"/>
              <a:t>the following methods:</a:t>
            </a:r>
            <a:endParaRPr lang="en-GB" sz="1600" b="1" dirty="0"/>
          </a:p>
          <a:p>
            <a:pPr lvl="1"/>
            <a:r>
              <a:rPr lang="en-GB" sz="1600" dirty="0" smtClean="0"/>
              <a:t>Sprinkler</a:t>
            </a:r>
            <a:r>
              <a:rPr lang="en-GB" sz="1600" dirty="0"/>
              <a:t>: method of applying irrigation water which is similar to rainfall. Water is distributed through a system of pipes usually by pumping. It is then sprayed into the air and irrigated entire soil surface through spray heads so that it breaks up into small water drops which fall to the ground</a:t>
            </a:r>
            <a:r>
              <a:rPr lang="en-GB" sz="1600" dirty="0" smtClean="0"/>
              <a:t>.</a:t>
            </a:r>
            <a:endParaRPr lang="en-GB" sz="1600" dirty="0"/>
          </a:p>
        </p:txBody>
      </p:sp>
      <p:pic>
        <p:nvPicPr>
          <p:cNvPr id="7" name="Picture 6" descr="https://upload.wikimedia.org/wikipedia/commons/thumb/2/2a/TravellingSprinkler.JPG/220px-TravellingSprinkler.JP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539552" y="4149081"/>
            <a:ext cx="2664296" cy="1889076"/>
          </a:xfrm>
          <a:prstGeom prst="rect">
            <a:avLst/>
          </a:prstGeom>
          <a:noFill/>
          <a:ln>
            <a:noFill/>
          </a:ln>
        </p:spPr>
      </p:pic>
      <p:pic>
        <p:nvPicPr>
          <p:cNvPr id="8" name="Picture 7" descr="https://upload.wikimedia.org/wikipedia/commons/thumb/2/27/Center_Pivot.jpg/220px-Center_Pivot.jpg">
            <a:hlinkClick r:id="rId5"/>
          </p:cNvPr>
          <p:cNvPicPr/>
          <p:nvPr/>
        </p:nvPicPr>
        <p:blipFill>
          <a:blip r:embed="rId6">
            <a:extLst>
              <a:ext uri="{28A0092B-C50C-407E-A947-70E740481C1C}">
                <a14:useLocalDpi xmlns:a14="http://schemas.microsoft.com/office/drawing/2010/main" val="0"/>
              </a:ext>
            </a:extLst>
          </a:blip>
          <a:srcRect/>
          <a:stretch>
            <a:fillRect/>
          </a:stretch>
        </p:blipFill>
        <p:spPr bwMode="auto">
          <a:xfrm>
            <a:off x="4500228" y="4259661"/>
            <a:ext cx="3240360" cy="1778495"/>
          </a:xfrm>
          <a:prstGeom prst="rect">
            <a:avLst/>
          </a:prstGeom>
          <a:noFill/>
          <a:ln>
            <a:noFill/>
          </a:ln>
        </p:spPr>
      </p:pic>
    </p:spTree>
    <p:extLst>
      <p:ext uri="{BB962C8B-B14F-4D97-AF65-F5344CB8AC3E}">
        <p14:creationId xmlns:p14="http://schemas.microsoft.com/office/powerpoint/2010/main" val="99537213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969732"/>
            <a:ext cx="8640960" cy="738664"/>
          </a:xfrm>
          <a:prstGeom prst="rect">
            <a:avLst/>
          </a:prstGeom>
        </p:spPr>
        <p:txBody>
          <a:bodyPr wrap="square">
            <a:spAutoFit/>
          </a:bodyPr>
          <a:lstStyle/>
          <a:p>
            <a:pPr lvl="1" algn="ctr"/>
            <a:r>
              <a:rPr lang="en-GB" sz="2400" b="1" dirty="0"/>
              <a:t>Section 4: </a:t>
            </a:r>
            <a:r>
              <a:rPr lang="en-US" sz="2400" b="1" dirty="0"/>
              <a:t>Crop Production Methods</a:t>
            </a:r>
            <a:endParaRPr lang="en-GB" sz="2400" b="1" dirty="0"/>
          </a:p>
          <a:p>
            <a:pPr lvl="1"/>
            <a:endParaRPr lang="en-GB" dirty="0"/>
          </a:p>
        </p:txBody>
      </p:sp>
      <p:sp>
        <p:nvSpPr>
          <p:cNvPr id="5" name="Content Placeholder 4"/>
          <p:cNvSpPr>
            <a:spLocks noGrp="1"/>
          </p:cNvSpPr>
          <p:nvPr>
            <p:ph idx="1"/>
          </p:nvPr>
        </p:nvSpPr>
        <p:spPr>
          <a:xfrm>
            <a:off x="683568" y="1686818"/>
            <a:ext cx="7886700" cy="4351338"/>
          </a:xfrm>
        </p:spPr>
        <p:txBody>
          <a:bodyPr/>
          <a:lstStyle/>
          <a:p>
            <a:pPr marL="114300" indent="0">
              <a:buNone/>
            </a:pPr>
            <a:r>
              <a:rPr lang="en-GB" sz="2000" b="1" dirty="0"/>
              <a:t>Section 4, part 4.1 : </a:t>
            </a:r>
            <a:r>
              <a:rPr lang="en-GB" sz="2000" b="1" dirty="0" smtClean="0"/>
              <a:t>Irrigation and Drainage</a:t>
            </a:r>
          </a:p>
          <a:p>
            <a:pPr marL="0" indent="0">
              <a:buNone/>
            </a:pPr>
            <a:endParaRPr lang="en-US" sz="1600" dirty="0" smtClean="0"/>
          </a:p>
          <a:p>
            <a:pPr marL="0" indent="0">
              <a:buNone/>
            </a:pPr>
            <a:r>
              <a:rPr lang="en-GB" sz="1600" dirty="0" smtClean="0"/>
              <a:t>Q 01 – Q43: Irrigation </a:t>
            </a:r>
            <a:r>
              <a:rPr lang="en-GB" sz="1600" dirty="0"/>
              <a:t>methods</a:t>
            </a:r>
            <a:r>
              <a:rPr lang="en-GB" sz="1600" dirty="0" smtClean="0"/>
              <a:t>:</a:t>
            </a:r>
            <a:endParaRPr lang="en-GB" sz="1600" dirty="0"/>
          </a:p>
          <a:p>
            <a:pPr marL="0" lvl="0" indent="0">
              <a:buNone/>
            </a:pPr>
            <a:r>
              <a:rPr lang="en-GB" sz="1600" b="1" dirty="0" smtClean="0"/>
              <a:t>1. Fully </a:t>
            </a:r>
            <a:r>
              <a:rPr lang="en-GB" sz="1600" b="1" dirty="0"/>
              <a:t>controlled irrigation refers to </a:t>
            </a:r>
            <a:r>
              <a:rPr lang="en-US" sz="1600" b="1" dirty="0"/>
              <a:t>the following methods:</a:t>
            </a:r>
            <a:endParaRPr lang="en-GB" sz="1600" b="1" dirty="0"/>
          </a:p>
          <a:p>
            <a:pPr lvl="1"/>
            <a:r>
              <a:rPr lang="en-GB" sz="1600" dirty="0" smtClean="0"/>
              <a:t>Drip </a:t>
            </a:r>
            <a:r>
              <a:rPr lang="en-GB" sz="1600" dirty="0"/>
              <a:t>irrigation: form of irrigation that saves water and fertilizer by allowing water to drip slowly to the roots of many different plants, either onto the soil surface or directly onto the root zone, through a network of valves, pipes, tubing, and </a:t>
            </a:r>
            <a:r>
              <a:rPr lang="en-GB" sz="1600" dirty="0" smtClean="0"/>
              <a:t>emitters</a:t>
            </a:r>
            <a:endParaRPr lang="en-GB" sz="1600" dirty="0"/>
          </a:p>
        </p:txBody>
      </p:sp>
      <p:pic>
        <p:nvPicPr>
          <p:cNvPr id="6" name="Picture 5" descr="https://upload.wikimedia.org/wikipedia/commons/thumb/4/4e/Dripirrigation.png/220px-Dripirrigation.pn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2123728" y="3861048"/>
            <a:ext cx="4248472" cy="2016224"/>
          </a:xfrm>
          <a:prstGeom prst="rect">
            <a:avLst/>
          </a:prstGeom>
          <a:noFill/>
          <a:ln>
            <a:noFill/>
          </a:ln>
        </p:spPr>
      </p:pic>
    </p:spTree>
    <p:extLst>
      <p:ext uri="{BB962C8B-B14F-4D97-AF65-F5344CB8AC3E}">
        <p14:creationId xmlns:p14="http://schemas.microsoft.com/office/powerpoint/2010/main" val="348196071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978697"/>
            <a:ext cx="8640960" cy="738664"/>
          </a:xfrm>
          <a:prstGeom prst="rect">
            <a:avLst/>
          </a:prstGeom>
        </p:spPr>
        <p:txBody>
          <a:bodyPr wrap="square">
            <a:spAutoFit/>
          </a:bodyPr>
          <a:lstStyle/>
          <a:p>
            <a:pPr lvl="1" algn="ctr"/>
            <a:r>
              <a:rPr lang="en-GB" sz="2400" b="1" dirty="0"/>
              <a:t>Section 4: </a:t>
            </a:r>
            <a:r>
              <a:rPr lang="en-US" sz="2400" b="1" dirty="0"/>
              <a:t>Crop Production Methods</a:t>
            </a:r>
            <a:endParaRPr lang="en-GB" sz="2400" b="1" dirty="0"/>
          </a:p>
          <a:p>
            <a:pPr lvl="1"/>
            <a:endParaRPr lang="en-GB" dirty="0"/>
          </a:p>
        </p:txBody>
      </p:sp>
      <p:sp>
        <p:nvSpPr>
          <p:cNvPr id="5" name="Content Placeholder 4"/>
          <p:cNvSpPr>
            <a:spLocks noGrp="1"/>
          </p:cNvSpPr>
          <p:nvPr>
            <p:ph idx="1"/>
          </p:nvPr>
        </p:nvSpPr>
        <p:spPr>
          <a:xfrm>
            <a:off x="683568" y="1686818"/>
            <a:ext cx="7886700" cy="4351338"/>
          </a:xfrm>
        </p:spPr>
        <p:txBody>
          <a:bodyPr/>
          <a:lstStyle/>
          <a:p>
            <a:pPr marL="114300" indent="0">
              <a:buNone/>
            </a:pPr>
            <a:r>
              <a:rPr lang="en-GB" sz="2000" b="1" dirty="0"/>
              <a:t>Section 4, part 4.1 : </a:t>
            </a:r>
            <a:r>
              <a:rPr lang="en-GB" sz="2000" b="1" dirty="0" smtClean="0"/>
              <a:t>Irrigation and Drainage</a:t>
            </a:r>
          </a:p>
          <a:p>
            <a:pPr marL="0" indent="0">
              <a:buNone/>
            </a:pPr>
            <a:endParaRPr lang="en-US" sz="1600" dirty="0" smtClean="0"/>
          </a:p>
          <a:p>
            <a:pPr marL="0" indent="0">
              <a:buNone/>
            </a:pPr>
            <a:r>
              <a:rPr lang="en-GB" sz="1600" dirty="0" smtClean="0"/>
              <a:t>Q01:</a:t>
            </a:r>
            <a:endParaRPr lang="en-GB" sz="1600" dirty="0"/>
          </a:p>
          <a:p>
            <a:pPr marL="0" lvl="0" indent="0">
              <a:buNone/>
            </a:pPr>
            <a:r>
              <a:rPr lang="en-GB" sz="1600" dirty="0" smtClean="0"/>
              <a:t>1. </a:t>
            </a:r>
            <a:r>
              <a:rPr lang="en-GB" sz="1600" b="1" dirty="0" smtClean="0"/>
              <a:t>Fully </a:t>
            </a:r>
            <a:r>
              <a:rPr lang="en-GB" sz="1600" b="1" dirty="0"/>
              <a:t>controlled irrigation refers to </a:t>
            </a:r>
            <a:r>
              <a:rPr lang="en-US" sz="1600" b="1" dirty="0"/>
              <a:t>the following methods:</a:t>
            </a:r>
            <a:endParaRPr lang="en-GB" sz="1600" b="1" dirty="0"/>
          </a:p>
          <a:p>
            <a:pPr lvl="1"/>
            <a:r>
              <a:rPr lang="en-GB" sz="1600" dirty="0" smtClean="0"/>
              <a:t>Spray </a:t>
            </a:r>
            <a:r>
              <a:rPr lang="en-GB" sz="1600" dirty="0"/>
              <a:t>or micro-sprinkler: micro sprinklers and sprayers operate at low pressure and are designed for areas where drip irrigation is not advisable, for keeping plant foliage constantly moist or when overhead watering is required. The micro sprinklers and micro sprayers are rated by flow rate, wetting diameter and the spray method (moving parts for micro sprinklers, versus non-moving parts for sprayers)</a:t>
            </a:r>
          </a:p>
          <a:p>
            <a:pPr marL="0" indent="0">
              <a:buNone/>
            </a:pPr>
            <a:endParaRPr lang="en-GB" sz="1600" dirty="0" smtClean="0"/>
          </a:p>
          <a:p>
            <a:endParaRPr lang="en-GB" sz="1600" dirty="0"/>
          </a:p>
        </p:txBody>
      </p:sp>
      <p:pic>
        <p:nvPicPr>
          <p:cNvPr id="6" name="Picture 5" descr="https://upload.wikimedia.org/wikipedia/commons/thumb/8/8b/Sprinkler_Irrigation_-_Sprinkler_head.JPG/220px-Sprinkler_Irrigation_-_Sprinkler_head.JP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2987824" y="4293097"/>
            <a:ext cx="3024336" cy="1745060"/>
          </a:xfrm>
          <a:prstGeom prst="rect">
            <a:avLst/>
          </a:prstGeom>
          <a:noFill/>
          <a:ln>
            <a:noFill/>
          </a:ln>
        </p:spPr>
      </p:pic>
    </p:spTree>
    <p:extLst>
      <p:ext uri="{BB962C8B-B14F-4D97-AF65-F5344CB8AC3E}">
        <p14:creationId xmlns:p14="http://schemas.microsoft.com/office/powerpoint/2010/main" val="214277361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a:t>Section 4: </a:t>
            </a:r>
            <a:r>
              <a:rPr lang="en-US" sz="2400" b="1" dirty="0"/>
              <a:t>Crop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a:t>Section 4, part 4.1 : </a:t>
            </a:r>
            <a:r>
              <a:rPr lang="en-GB" sz="2000" b="1" dirty="0" smtClean="0"/>
              <a:t>Irrigation and Drainage</a:t>
            </a:r>
          </a:p>
          <a:p>
            <a:pPr marL="0" indent="0">
              <a:buNone/>
            </a:pPr>
            <a:endParaRPr lang="en-US" sz="1600" dirty="0" smtClean="0"/>
          </a:p>
          <a:p>
            <a:pPr marL="0" indent="0">
              <a:buNone/>
            </a:pPr>
            <a:endParaRPr lang="en-GB" sz="1600" dirty="0"/>
          </a:p>
          <a:p>
            <a:pPr marL="0" indent="0">
              <a:buNone/>
            </a:pPr>
            <a:r>
              <a:rPr lang="en-GB" sz="1600" dirty="0" smtClean="0"/>
              <a:t>Please note that while Q11 asks for </a:t>
            </a:r>
            <a:r>
              <a:rPr lang="en-GB" sz="1600" b="1" dirty="0" smtClean="0"/>
              <a:t>irrigated</a:t>
            </a:r>
            <a:r>
              <a:rPr lang="en-GB" sz="1600" dirty="0" smtClean="0"/>
              <a:t> land the Q14 refers to </a:t>
            </a:r>
            <a:r>
              <a:rPr lang="en-GB" sz="1600" b="1" dirty="0" smtClean="0"/>
              <a:t>irrigable</a:t>
            </a:r>
            <a:r>
              <a:rPr lang="en-GB" sz="1600" dirty="0" smtClean="0"/>
              <a:t> land.</a:t>
            </a:r>
            <a:endParaRPr lang="en-GB" sz="1600" dirty="0"/>
          </a:p>
          <a:p>
            <a:endParaRPr lang="en-GB" sz="1600" b="1" dirty="0" smtClean="0"/>
          </a:p>
          <a:p>
            <a:r>
              <a:rPr lang="en-GB" sz="1600" b="1" dirty="0" smtClean="0"/>
              <a:t>Irrigable </a:t>
            </a:r>
            <a:r>
              <a:rPr lang="en-GB" sz="1600" b="1" dirty="0"/>
              <a:t>agricultural area </a:t>
            </a:r>
            <a:r>
              <a:rPr lang="en-GB" sz="1600" dirty="0"/>
              <a:t>refers to all agricultural area potentially irrigable (equipment in function), even if it was not irrigated during the reference period.</a:t>
            </a:r>
          </a:p>
          <a:p>
            <a:endParaRPr lang="en-GB" sz="1600" dirty="0"/>
          </a:p>
          <a:p>
            <a:r>
              <a:rPr lang="en-GB" sz="1600" b="1" dirty="0"/>
              <a:t>Irrigated agricultural area</a:t>
            </a:r>
            <a:r>
              <a:rPr lang="en-GB" sz="1600" dirty="0"/>
              <a:t> refers to all agricultural area irrigated at least once during the reference period.</a:t>
            </a:r>
          </a:p>
          <a:p>
            <a:endParaRPr lang="en-GB" sz="1600" dirty="0"/>
          </a:p>
        </p:txBody>
      </p:sp>
    </p:spTree>
    <p:extLst>
      <p:ext uri="{BB962C8B-B14F-4D97-AF65-F5344CB8AC3E}">
        <p14:creationId xmlns:p14="http://schemas.microsoft.com/office/powerpoint/2010/main" val="367780442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4: </a:t>
            </a:r>
            <a:r>
              <a:rPr lang="en-US" sz="2400" b="1" dirty="0" smtClean="0"/>
              <a:t>Crop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1600" dirty="0"/>
              <a:t>This section collects, at farm level, on the use of fertilisers, plant protection products (PPP) and seeds varieties, the structure of permanent crops, pollination methods and rice cultivation methods. </a:t>
            </a:r>
          </a:p>
          <a:p>
            <a:pPr marL="114300" indent="0">
              <a:buNone/>
            </a:pPr>
            <a:r>
              <a:rPr lang="en-GB" sz="2000" b="1" dirty="0" smtClean="0"/>
              <a:t>Section 4, </a:t>
            </a:r>
            <a:r>
              <a:rPr lang="en-GB" sz="2000" b="1" dirty="0"/>
              <a:t>part </a:t>
            </a:r>
            <a:r>
              <a:rPr lang="en-GB" sz="2000" b="1" dirty="0" smtClean="0"/>
              <a:t>4.2: Fertilizers</a:t>
            </a:r>
          </a:p>
          <a:p>
            <a:pPr marL="0" indent="0">
              <a:buNone/>
            </a:pPr>
            <a:r>
              <a:rPr lang="en-US" sz="1600" dirty="0" smtClean="0"/>
              <a:t>Q16-Q22: </a:t>
            </a:r>
          </a:p>
          <a:p>
            <a:r>
              <a:rPr lang="en-GB" sz="1600" dirty="0"/>
              <a:t>If the holding did not use any fertilizer during the reference period, the reason must be selected:  too expensive, not available, or any other reason. </a:t>
            </a:r>
          </a:p>
          <a:p>
            <a:r>
              <a:rPr lang="en-GB" sz="1600" dirty="0"/>
              <a:t>If fertilisers were used, quantity and area per type of crop (temporary crops, permanent crops, temporary meadows and pastures and fallow) is registered:</a:t>
            </a:r>
          </a:p>
          <a:p>
            <a:pPr lvl="1"/>
            <a:r>
              <a:rPr lang="en-GB" sz="1600" b="1" dirty="0"/>
              <a:t>Mineral fertilisers</a:t>
            </a:r>
            <a:r>
              <a:rPr lang="en-GB" sz="1600" dirty="0"/>
              <a:t>: inorganic substances, primarily salts, containing nutrients required by plants nitrogen (N) or phosphorus (P) or potassium (K) or any combination of those 3 products.</a:t>
            </a:r>
          </a:p>
          <a:p>
            <a:pPr lvl="1"/>
            <a:r>
              <a:rPr lang="en-GB" sz="1600" b="1" dirty="0" err="1"/>
              <a:t>Organo</a:t>
            </a:r>
            <a:r>
              <a:rPr lang="en-GB" sz="1600" b="1" dirty="0"/>
              <a:t>-mineral fertilisers</a:t>
            </a:r>
            <a:r>
              <a:rPr lang="en-GB" sz="1600" dirty="0"/>
              <a:t>: obtained by chemical reaction or by dry mixing of one or several organic fertilisers and/or one or several organic matrixes with one or several inorganic fertilisers</a:t>
            </a:r>
          </a:p>
          <a:p>
            <a:pPr lvl="1"/>
            <a:r>
              <a:rPr lang="en-GB" sz="1600" b="1" dirty="0"/>
              <a:t>Compost</a:t>
            </a:r>
            <a:r>
              <a:rPr lang="en-GB" sz="1600" dirty="0"/>
              <a:t>: aerobics biologic process that transform organic products (livestock sub-products, biomass, organic waste...) in a fertiliser that the plants can use.</a:t>
            </a:r>
          </a:p>
          <a:p>
            <a:pPr lvl="1"/>
            <a:r>
              <a:rPr lang="en-GB" sz="1600" b="1" dirty="0"/>
              <a:t>Mulch</a:t>
            </a:r>
            <a:r>
              <a:rPr lang="en-GB" sz="1600" dirty="0"/>
              <a:t>: agricultural technique consisting of covering the soil to keep it loose, limit evaporation and </a:t>
            </a:r>
            <a:r>
              <a:rPr lang="en-GB" sz="1600" dirty="0" smtClean="0"/>
              <a:t>erosion</a:t>
            </a:r>
            <a:endParaRPr lang="en-GB" sz="1600" dirty="0"/>
          </a:p>
        </p:txBody>
      </p:sp>
    </p:spTree>
    <p:extLst>
      <p:ext uri="{BB962C8B-B14F-4D97-AF65-F5344CB8AC3E}">
        <p14:creationId xmlns:p14="http://schemas.microsoft.com/office/powerpoint/2010/main" val="290933243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4: </a:t>
            </a:r>
            <a:r>
              <a:rPr lang="en-US" sz="2400" b="1" dirty="0" smtClean="0"/>
              <a:t>Crop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4, </a:t>
            </a:r>
            <a:r>
              <a:rPr lang="en-GB" sz="2000" b="1" dirty="0"/>
              <a:t>part </a:t>
            </a:r>
            <a:r>
              <a:rPr lang="en-GB" sz="2000" b="1" dirty="0" smtClean="0"/>
              <a:t>4.2: Fertilizers</a:t>
            </a:r>
          </a:p>
          <a:p>
            <a:pPr marL="0" indent="0">
              <a:buNone/>
            </a:pPr>
            <a:r>
              <a:rPr lang="en-US" sz="1600" dirty="0" smtClean="0"/>
              <a:t>Q01-Q05: </a:t>
            </a:r>
          </a:p>
          <a:p>
            <a:pPr lvl="1"/>
            <a:r>
              <a:rPr lang="en-GB" sz="1600" b="1" dirty="0" smtClean="0"/>
              <a:t>Bio-fertiliser</a:t>
            </a:r>
            <a:r>
              <a:rPr lang="en-GB" sz="1600" dirty="0"/>
              <a:t>: substance which contains living microorganisms which, when applied to seeds, plant surfaces, or soil, colonize the rhizosphere or the interior of the plant and promotes growth by increasing the supply or availability of primary nutrients to the host </a:t>
            </a:r>
            <a:r>
              <a:rPr lang="en-GB" sz="1600" dirty="0" smtClean="0"/>
              <a:t>plant</a:t>
            </a:r>
          </a:p>
          <a:p>
            <a:pPr lvl="1"/>
            <a:r>
              <a:rPr lang="en-GB" sz="1600" b="1" dirty="0" smtClean="0"/>
              <a:t>Solid </a:t>
            </a:r>
            <a:r>
              <a:rPr lang="en-GB" sz="1600" b="1" dirty="0"/>
              <a:t>dung incorporated more than X hours after spread</a:t>
            </a:r>
            <a:r>
              <a:rPr lang="en-GB" sz="1600" dirty="0"/>
              <a:t>: solid livestock effluents. The area concerned by the 4 hours for incorporation to the soil is important in the GHG and ammonia emission calculation. </a:t>
            </a:r>
          </a:p>
          <a:p>
            <a:pPr lvl="1"/>
            <a:r>
              <a:rPr lang="en-GB" sz="1600" b="1" dirty="0"/>
              <a:t>Solid dung, not incorporated</a:t>
            </a:r>
            <a:r>
              <a:rPr lang="en-GB" sz="1600" dirty="0"/>
              <a:t>: solid livestock effluents spread but not incorporated</a:t>
            </a:r>
            <a:r>
              <a:rPr lang="en-GB" sz="1600" dirty="0" smtClean="0"/>
              <a:t>.</a:t>
            </a:r>
            <a:endParaRPr lang="en-GB" sz="1600" dirty="0"/>
          </a:p>
        </p:txBody>
      </p:sp>
    </p:spTree>
    <p:extLst>
      <p:ext uri="{BB962C8B-B14F-4D97-AF65-F5344CB8AC3E}">
        <p14:creationId xmlns:p14="http://schemas.microsoft.com/office/powerpoint/2010/main" val="49457948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4: </a:t>
            </a:r>
            <a:r>
              <a:rPr lang="en-US" sz="2400" b="1" dirty="0" smtClean="0"/>
              <a:t>Crop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4, </a:t>
            </a:r>
            <a:r>
              <a:rPr lang="en-GB" sz="2000" b="1" dirty="0"/>
              <a:t>part </a:t>
            </a:r>
            <a:r>
              <a:rPr lang="en-GB" sz="2000" b="1" dirty="0" smtClean="0"/>
              <a:t>4.2: Fertilizers</a:t>
            </a:r>
          </a:p>
          <a:p>
            <a:pPr marL="0" indent="0">
              <a:buNone/>
            </a:pPr>
            <a:r>
              <a:rPr lang="en-US" sz="1600" dirty="0" smtClean="0"/>
              <a:t>Q01-Q05: </a:t>
            </a:r>
          </a:p>
          <a:p>
            <a:pPr lvl="1"/>
            <a:r>
              <a:rPr lang="en-GB" sz="1600" b="1" dirty="0" smtClean="0"/>
              <a:t>Slurry </a:t>
            </a:r>
            <a:r>
              <a:rPr lang="en-GB" sz="1600" b="1" dirty="0"/>
              <a:t>incorporated in the X hours after spread</a:t>
            </a:r>
            <a:r>
              <a:rPr lang="en-GB" sz="1600" dirty="0"/>
              <a:t>: liquid livestock effluents. The area concerned here is important in the GHG and ammonia emission calculation. </a:t>
            </a:r>
            <a:endParaRPr lang="en-GB" sz="1600" dirty="0" smtClean="0"/>
          </a:p>
          <a:p>
            <a:pPr lvl="1"/>
            <a:r>
              <a:rPr lang="en-GB" sz="1600" b="1" dirty="0" smtClean="0"/>
              <a:t>Slurry </a:t>
            </a:r>
            <a:r>
              <a:rPr lang="en-GB" sz="1600" b="1" dirty="0"/>
              <a:t>not incorporated in the X hours after spread</a:t>
            </a:r>
            <a:r>
              <a:rPr lang="en-GB" sz="1600" dirty="0"/>
              <a:t>: liquid livestock effluents. The area concerned by the 4 hours for incorporation to the soil is important in the GHG and ammonia emission calculation. </a:t>
            </a:r>
          </a:p>
          <a:p>
            <a:pPr lvl="1"/>
            <a:r>
              <a:rPr lang="en-GB" sz="1600" b="1" dirty="0"/>
              <a:t>Slurry not incorporated after spread</a:t>
            </a:r>
            <a:r>
              <a:rPr lang="en-GB" sz="1600" dirty="0"/>
              <a:t>: slurry effluents spread but not incorporated.</a:t>
            </a:r>
          </a:p>
          <a:p>
            <a:pPr lvl="1"/>
            <a:r>
              <a:rPr lang="en-GB" sz="1600" b="1" dirty="0"/>
              <a:t>Other organic fertilisers</a:t>
            </a:r>
            <a:r>
              <a:rPr lang="en-GB" sz="1600" dirty="0"/>
              <a:t>: to be précised by the surveyor in order to classify it</a:t>
            </a:r>
            <a:r>
              <a:rPr lang="en-GB" sz="1600" dirty="0" smtClean="0"/>
              <a:t>.</a:t>
            </a:r>
          </a:p>
          <a:p>
            <a:pPr lvl="1"/>
            <a:endParaRPr lang="en-US" sz="1600" dirty="0"/>
          </a:p>
          <a:p>
            <a:pPr marL="457200" lvl="1" indent="0">
              <a:buNone/>
            </a:pPr>
            <a:r>
              <a:rPr lang="en-US" sz="1600" dirty="0" smtClean="0"/>
              <a:t>Note: </a:t>
            </a:r>
            <a:r>
              <a:rPr lang="en-GB" sz="1600" b="1" i="1" dirty="0"/>
              <a:t>From the scientific point of view, the best value of X would be 4 hours. </a:t>
            </a:r>
          </a:p>
          <a:p>
            <a:pPr marL="457200" lvl="1" indent="0">
              <a:buNone/>
            </a:pPr>
            <a:endParaRPr lang="en-GB" sz="1600" dirty="0"/>
          </a:p>
        </p:txBody>
      </p:sp>
    </p:spTree>
    <p:extLst>
      <p:ext uri="{BB962C8B-B14F-4D97-AF65-F5344CB8AC3E}">
        <p14:creationId xmlns:p14="http://schemas.microsoft.com/office/powerpoint/2010/main" val="18815938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Methodology</a:t>
            </a:r>
            <a:endParaRPr lang="en-GB" dirty="0"/>
          </a:p>
        </p:txBody>
      </p:sp>
      <p:sp>
        <p:nvSpPr>
          <p:cNvPr id="3" name="Content Placeholder 2"/>
          <p:cNvSpPr>
            <a:spLocks noGrp="1"/>
          </p:cNvSpPr>
          <p:nvPr>
            <p:ph idx="1"/>
          </p:nvPr>
        </p:nvSpPr>
        <p:spPr>
          <a:xfrm>
            <a:off x="628650" y="1484784"/>
            <a:ext cx="7886700" cy="4351338"/>
          </a:xfrm>
        </p:spPr>
        <p:txBody>
          <a:bodyPr/>
          <a:lstStyle/>
          <a:p>
            <a:pPr marL="0" indent="0">
              <a:buNone/>
            </a:pPr>
            <a:r>
              <a:rPr lang="en-GB" sz="2800" b="1" dirty="0" smtClean="0"/>
              <a:t>Topics </a:t>
            </a:r>
            <a:r>
              <a:rPr lang="en-GB" sz="2800" b="1" dirty="0"/>
              <a:t>covered and data items</a:t>
            </a:r>
            <a:endParaRPr lang="en-GB" sz="2800" dirty="0"/>
          </a:p>
          <a:p>
            <a:endParaRPr lang="en-GB" sz="1800" dirty="0" smtClean="0"/>
          </a:p>
          <a:p>
            <a:r>
              <a:rPr lang="en-GB" sz="1800" dirty="0" smtClean="0"/>
              <a:t>AGRIS </a:t>
            </a:r>
            <a:r>
              <a:rPr lang="en-GB" sz="1800" dirty="0"/>
              <a:t>complements the census of agriculture</a:t>
            </a:r>
          </a:p>
          <a:p>
            <a:r>
              <a:rPr lang="en-US" sz="1800" dirty="0"/>
              <a:t>AGRIS covers technical, economic, environmental and social dimensions of agricultural holdings</a:t>
            </a:r>
            <a:endParaRPr lang="en-GB" sz="1800" dirty="0"/>
          </a:p>
          <a:p>
            <a:r>
              <a:rPr lang="en-GB" sz="1800" dirty="0"/>
              <a:t>AGRIS collects sex-disaggregated data on key topics:</a:t>
            </a:r>
          </a:p>
          <a:p>
            <a:pPr lvl="1"/>
            <a:r>
              <a:rPr lang="en-GB" sz="1800" dirty="0"/>
              <a:t>to identify male / female headed holdings</a:t>
            </a:r>
          </a:p>
          <a:p>
            <a:pPr lvl="1"/>
            <a:r>
              <a:rPr lang="en-GB" sz="1800" dirty="0"/>
              <a:t>to assess women's contribution to agriculture:</a:t>
            </a:r>
          </a:p>
          <a:p>
            <a:pPr lvl="2"/>
            <a:r>
              <a:rPr lang="en-GB" sz="1800" dirty="0"/>
              <a:t>labour </a:t>
            </a:r>
          </a:p>
          <a:p>
            <a:pPr lvl="2"/>
            <a:r>
              <a:rPr lang="en-GB" sz="1800" dirty="0"/>
              <a:t>access to and control of productive assets, resources and services</a:t>
            </a:r>
          </a:p>
          <a:p>
            <a:pPr lvl="2"/>
            <a:r>
              <a:rPr lang="en-US" sz="1800" dirty="0"/>
              <a:t>decision making</a:t>
            </a:r>
            <a:endParaRPr lang="en-GB" sz="1800" dirty="0"/>
          </a:p>
          <a:p>
            <a:endParaRPr lang="en-GB" sz="2400" dirty="0"/>
          </a:p>
        </p:txBody>
      </p:sp>
    </p:spTree>
    <p:extLst>
      <p:ext uri="{BB962C8B-B14F-4D97-AF65-F5344CB8AC3E}">
        <p14:creationId xmlns:p14="http://schemas.microsoft.com/office/powerpoint/2010/main" val="194001050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966738"/>
            <a:ext cx="8640960" cy="738664"/>
          </a:xfrm>
          <a:prstGeom prst="rect">
            <a:avLst/>
          </a:prstGeom>
        </p:spPr>
        <p:txBody>
          <a:bodyPr wrap="square">
            <a:spAutoFit/>
          </a:bodyPr>
          <a:lstStyle/>
          <a:p>
            <a:pPr lvl="1" algn="ctr"/>
            <a:r>
              <a:rPr lang="en-GB" sz="2400" b="1" dirty="0" smtClean="0"/>
              <a:t>Section 4: </a:t>
            </a:r>
            <a:r>
              <a:rPr lang="en-US" sz="2400" b="1" dirty="0" smtClean="0"/>
              <a:t>Crop Production Methods</a:t>
            </a:r>
            <a:endParaRPr lang="en-GB" sz="2400" b="1" dirty="0"/>
          </a:p>
          <a:p>
            <a:pPr lvl="1"/>
            <a:endParaRPr lang="en-GB" dirty="0"/>
          </a:p>
        </p:txBody>
      </p:sp>
      <p:sp>
        <p:nvSpPr>
          <p:cNvPr id="5" name="Content Placeholder 4"/>
          <p:cNvSpPr>
            <a:spLocks noGrp="1"/>
          </p:cNvSpPr>
          <p:nvPr>
            <p:ph idx="1"/>
          </p:nvPr>
        </p:nvSpPr>
        <p:spPr>
          <a:xfrm>
            <a:off x="683568" y="1589368"/>
            <a:ext cx="7886700" cy="4351338"/>
          </a:xfrm>
        </p:spPr>
        <p:txBody>
          <a:bodyPr/>
          <a:lstStyle/>
          <a:p>
            <a:pPr marL="114300" indent="0">
              <a:buNone/>
            </a:pPr>
            <a:r>
              <a:rPr lang="en-GB" sz="2000" b="1" dirty="0" smtClean="0"/>
              <a:t>Section 4, </a:t>
            </a:r>
            <a:r>
              <a:rPr lang="en-GB" sz="2000" b="1" dirty="0"/>
              <a:t>part </a:t>
            </a:r>
            <a:r>
              <a:rPr lang="en-GB" sz="2000" b="1" dirty="0" smtClean="0"/>
              <a:t>4.2: Fertilizers</a:t>
            </a:r>
          </a:p>
          <a:p>
            <a:pPr marL="0" indent="0">
              <a:buNone/>
            </a:pPr>
            <a:endParaRPr lang="en-US" sz="1600" dirty="0" smtClean="0"/>
          </a:p>
          <a:p>
            <a:pPr marL="0" indent="0">
              <a:buNone/>
            </a:pPr>
            <a:r>
              <a:rPr lang="en-US" sz="1600" dirty="0" smtClean="0"/>
              <a:t>Q20-Q22: </a:t>
            </a:r>
          </a:p>
          <a:p>
            <a:pPr marL="0" indent="0">
              <a:buNone/>
            </a:pPr>
            <a:endParaRPr lang="en-GB" sz="1600" dirty="0" smtClean="0"/>
          </a:p>
          <a:p>
            <a:pPr marL="0" indent="0">
              <a:buNone/>
            </a:pPr>
            <a:r>
              <a:rPr lang="en-GB" sz="1600" dirty="0" smtClean="0"/>
              <a:t>Quantity of manure purchased or received from other  holdings: it is normally well known by the farmer together with  the payment terms .  </a:t>
            </a:r>
          </a:p>
          <a:p>
            <a:pPr lvl="1"/>
            <a:endParaRPr lang="en-GB" sz="1600" dirty="0"/>
          </a:p>
        </p:txBody>
      </p:sp>
    </p:spTree>
    <p:extLst>
      <p:ext uri="{BB962C8B-B14F-4D97-AF65-F5344CB8AC3E}">
        <p14:creationId xmlns:p14="http://schemas.microsoft.com/office/powerpoint/2010/main" val="142159748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4: </a:t>
            </a:r>
            <a:r>
              <a:rPr lang="en-US" sz="2400" b="1" dirty="0" smtClean="0"/>
              <a:t>Crop Production M</a:t>
            </a:r>
            <a:r>
              <a:rPr lang="en-US" sz="2000" b="1" dirty="0" smtClean="0"/>
              <a:t>ethods</a:t>
            </a:r>
            <a:endParaRPr lang="en-GB" sz="20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4, </a:t>
            </a:r>
            <a:r>
              <a:rPr lang="en-GB" sz="2000" b="1" dirty="0"/>
              <a:t>part </a:t>
            </a:r>
            <a:r>
              <a:rPr lang="en-GB" sz="2000" b="1" dirty="0" smtClean="0"/>
              <a:t>4.3: </a:t>
            </a:r>
            <a:r>
              <a:rPr lang="en-GB" sz="2000" b="1" dirty="0"/>
              <a:t>Use of plant protection products (PPP</a:t>
            </a:r>
            <a:r>
              <a:rPr lang="en-GB" sz="2000" b="1" dirty="0" smtClean="0"/>
              <a:t>)</a:t>
            </a:r>
            <a:r>
              <a:rPr lang="en-US" sz="2000" b="1" dirty="0" smtClean="0"/>
              <a:t> : </a:t>
            </a:r>
            <a:endParaRPr lang="en-US" sz="2000" b="1" dirty="0"/>
          </a:p>
          <a:p>
            <a:pPr marL="0" indent="0">
              <a:buNone/>
            </a:pPr>
            <a:endParaRPr lang="en-US" sz="1600" b="1" dirty="0" smtClean="0"/>
          </a:p>
          <a:p>
            <a:pPr marL="0" indent="0">
              <a:buNone/>
            </a:pPr>
            <a:r>
              <a:rPr lang="en-US" sz="1600" b="1" dirty="0" smtClean="0"/>
              <a:t>Plant </a:t>
            </a:r>
            <a:r>
              <a:rPr lang="en-US" sz="1600" b="1" dirty="0"/>
              <a:t>protection products (PPP) </a:t>
            </a:r>
            <a:r>
              <a:rPr lang="en-US" sz="1600" dirty="0"/>
              <a:t>are 'pesticides' (prevents, destroys, or controls a harmful organism ('pest') or disease, or protects plants or plant products during production, storage and transport)  that protect crops or desirable or useful plants. </a:t>
            </a:r>
            <a:endParaRPr lang="en-US" sz="1600" dirty="0" smtClean="0"/>
          </a:p>
          <a:p>
            <a:pPr marL="0" indent="0">
              <a:buNone/>
            </a:pPr>
            <a:endParaRPr lang="en-GB" sz="1600" dirty="0"/>
          </a:p>
          <a:p>
            <a:pPr marL="0" indent="0">
              <a:buNone/>
            </a:pPr>
            <a:r>
              <a:rPr lang="it-IT" sz="1600" dirty="0"/>
              <a:t> </a:t>
            </a:r>
            <a:endParaRPr lang="en-GB" sz="1600" dirty="0"/>
          </a:p>
          <a:p>
            <a:pPr marL="0" indent="0">
              <a:buNone/>
            </a:pPr>
            <a:r>
              <a:rPr lang="en-US" sz="1600" b="1" dirty="0"/>
              <a:t>Insecticides </a:t>
            </a:r>
            <a:r>
              <a:rPr lang="en-US" sz="1600" dirty="0"/>
              <a:t>are substances used to kill or repel insects. </a:t>
            </a:r>
            <a:endParaRPr lang="en-GB" sz="1600" dirty="0"/>
          </a:p>
          <a:p>
            <a:pPr marL="0" indent="0">
              <a:buNone/>
            </a:pPr>
            <a:r>
              <a:rPr lang="en-US" sz="1600" b="1" dirty="0"/>
              <a:t>Herbicides</a:t>
            </a:r>
            <a:r>
              <a:rPr lang="en-US" sz="1600" dirty="0"/>
              <a:t> are substances used to destroy or inhibit the growth of plants, such as weeds. </a:t>
            </a:r>
            <a:endParaRPr lang="en-GB" sz="1600" dirty="0"/>
          </a:p>
          <a:p>
            <a:pPr marL="0" indent="0">
              <a:buNone/>
            </a:pPr>
            <a:r>
              <a:rPr lang="en-US" sz="1600" b="1" dirty="0"/>
              <a:t>Fungicides</a:t>
            </a:r>
            <a:r>
              <a:rPr lang="en-US" sz="1600" dirty="0"/>
              <a:t> are substances that destroy or inhibit the growth of fungi. </a:t>
            </a:r>
            <a:endParaRPr lang="en-GB" sz="1600" dirty="0"/>
          </a:p>
          <a:p>
            <a:pPr marL="0" indent="0">
              <a:buNone/>
            </a:pPr>
            <a:r>
              <a:rPr lang="en-US" sz="1600" b="1" dirty="0"/>
              <a:t>Rodenticides</a:t>
            </a:r>
            <a:r>
              <a:rPr lang="en-US" sz="1600" dirty="0"/>
              <a:t> are substances that kill, repel or control rodents (FAO, 2015, para 8.6.3)</a:t>
            </a:r>
            <a:endParaRPr lang="en-GB" sz="1600" dirty="0"/>
          </a:p>
          <a:p>
            <a:pPr marL="0" indent="0">
              <a:buNone/>
            </a:pPr>
            <a:endParaRPr lang="en-GB" sz="1600" dirty="0" smtClean="0"/>
          </a:p>
          <a:p>
            <a:pPr marL="0" indent="0">
              <a:buNone/>
            </a:pPr>
            <a:r>
              <a:rPr lang="en-GB" sz="1600" dirty="0" smtClean="0"/>
              <a:t>There </a:t>
            </a:r>
            <a:r>
              <a:rPr lang="en-GB" sz="1600" dirty="0"/>
              <a:t>are other types of PPP, such as </a:t>
            </a:r>
            <a:r>
              <a:rPr lang="en-US" sz="1600" dirty="0" err="1"/>
              <a:t>acaricides</a:t>
            </a:r>
            <a:r>
              <a:rPr lang="en-US" sz="1600" dirty="0"/>
              <a:t>, </a:t>
            </a:r>
            <a:r>
              <a:rPr lang="en-US" sz="1600" dirty="0" err="1"/>
              <a:t>nematicides</a:t>
            </a:r>
            <a:r>
              <a:rPr lang="en-US" sz="1600" dirty="0"/>
              <a:t>, </a:t>
            </a:r>
            <a:r>
              <a:rPr lang="en-US" sz="1600" dirty="0" err="1"/>
              <a:t>molluscicides</a:t>
            </a:r>
            <a:r>
              <a:rPr lang="en-US" sz="1600" dirty="0"/>
              <a:t>, growth regulators, repellents, and biocides. </a:t>
            </a:r>
            <a:endParaRPr lang="en-GB" sz="1600" dirty="0"/>
          </a:p>
        </p:txBody>
      </p:sp>
    </p:spTree>
    <p:extLst>
      <p:ext uri="{BB962C8B-B14F-4D97-AF65-F5344CB8AC3E}">
        <p14:creationId xmlns:p14="http://schemas.microsoft.com/office/powerpoint/2010/main" val="157747992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4: </a:t>
            </a:r>
            <a:r>
              <a:rPr lang="en-US" sz="2400" b="1" dirty="0" smtClean="0"/>
              <a:t>Crop Production Methods</a:t>
            </a:r>
            <a:endParaRPr lang="en-GB" sz="2400" b="1" dirty="0"/>
          </a:p>
          <a:p>
            <a:pPr lvl="1"/>
            <a:endParaRPr lang="en-GB" dirty="0"/>
          </a:p>
        </p:txBody>
      </p:sp>
      <p:sp>
        <p:nvSpPr>
          <p:cNvPr id="5" name="Content Placeholder 4"/>
          <p:cNvSpPr>
            <a:spLocks noGrp="1"/>
          </p:cNvSpPr>
          <p:nvPr>
            <p:ph idx="1"/>
          </p:nvPr>
        </p:nvSpPr>
        <p:spPr>
          <a:xfrm>
            <a:off x="726613" y="1709774"/>
            <a:ext cx="7886700" cy="4351338"/>
          </a:xfrm>
        </p:spPr>
        <p:txBody>
          <a:bodyPr/>
          <a:lstStyle/>
          <a:p>
            <a:pPr marL="114300" indent="0">
              <a:buNone/>
            </a:pPr>
            <a:r>
              <a:rPr lang="en-GB" sz="2000" b="1" dirty="0" smtClean="0"/>
              <a:t>Section 4, </a:t>
            </a:r>
            <a:r>
              <a:rPr lang="en-GB" sz="2000" b="1" dirty="0"/>
              <a:t>part </a:t>
            </a:r>
            <a:r>
              <a:rPr lang="en-GB" sz="2000" b="1" dirty="0" smtClean="0"/>
              <a:t>4.3: </a:t>
            </a:r>
            <a:r>
              <a:rPr lang="en-GB" sz="2000" b="1" dirty="0"/>
              <a:t>Use of plant protection products (PPP</a:t>
            </a:r>
            <a:r>
              <a:rPr lang="en-GB" sz="2000" b="1" dirty="0" smtClean="0"/>
              <a:t>)</a:t>
            </a:r>
            <a:r>
              <a:rPr lang="en-US" sz="2000" b="1" dirty="0" smtClean="0"/>
              <a:t> : </a:t>
            </a:r>
            <a:endParaRPr lang="en-US" sz="2000" b="1" dirty="0"/>
          </a:p>
          <a:p>
            <a:pPr marL="0" indent="0">
              <a:buNone/>
            </a:pPr>
            <a:r>
              <a:rPr lang="en-GB" sz="1600" dirty="0"/>
              <a:t>If PPP are used, two kinds of data are collected:</a:t>
            </a:r>
          </a:p>
          <a:p>
            <a:pPr marL="0" lvl="0" indent="0">
              <a:buNone/>
            </a:pPr>
            <a:r>
              <a:rPr lang="en-GB" sz="1600" dirty="0" smtClean="0"/>
              <a:t>Q 23: </a:t>
            </a:r>
            <a:r>
              <a:rPr lang="en-GB" sz="1600" b="1" dirty="0" smtClean="0"/>
              <a:t>Area </a:t>
            </a:r>
            <a:r>
              <a:rPr lang="en-GB" sz="1600" b="1" dirty="0"/>
              <a:t>per crop and per type of PPP </a:t>
            </a:r>
            <a:r>
              <a:rPr lang="en-GB" sz="1600" dirty="0"/>
              <a:t>(insecticide, herbicides, fungicides, rodenticides and others)</a:t>
            </a:r>
          </a:p>
          <a:p>
            <a:pPr marL="0" lvl="0" indent="0">
              <a:buNone/>
            </a:pPr>
            <a:endParaRPr lang="en-GB" sz="1600" dirty="0" smtClean="0"/>
          </a:p>
          <a:p>
            <a:pPr marL="0" lvl="0" indent="0">
              <a:buNone/>
            </a:pPr>
            <a:r>
              <a:rPr lang="en-GB" sz="1600" dirty="0" smtClean="0"/>
              <a:t>Q24: </a:t>
            </a:r>
            <a:r>
              <a:rPr lang="en-GB" sz="1600" b="1" dirty="0" smtClean="0"/>
              <a:t>Quantities </a:t>
            </a:r>
            <a:r>
              <a:rPr lang="en-GB" sz="1600" b="1" dirty="0"/>
              <a:t>of PPP used </a:t>
            </a:r>
            <a:r>
              <a:rPr lang="en-GB" sz="1600" dirty="0"/>
              <a:t>during the reference period. </a:t>
            </a:r>
            <a:endParaRPr lang="en-GB" sz="1600" dirty="0" smtClean="0"/>
          </a:p>
          <a:p>
            <a:pPr marL="0" lvl="0" indent="0">
              <a:buNone/>
            </a:pPr>
            <a:r>
              <a:rPr lang="en-GB" sz="1600" dirty="0"/>
              <a:t> </a:t>
            </a:r>
          </a:p>
          <a:p>
            <a:pPr marL="0" indent="0">
              <a:buNone/>
            </a:pPr>
            <a:r>
              <a:rPr lang="en-GB" sz="1600" b="1" dirty="0" smtClean="0"/>
              <a:t>Q25: Use </a:t>
            </a:r>
            <a:r>
              <a:rPr lang="en-GB" sz="1600" b="1" dirty="0"/>
              <a:t>of natural means against pests and diseases</a:t>
            </a:r>
            <a:r>
              <a:rPr lang="en-GB" sz="1600" dirty="0"/>
              <a:t>: </a:t>
            </a:r>
            <a:endParaRPr lang="en-GB" sz="1600" dirty="0" smtClean="0"/>
          </a:p>
          <a:p>
            <a:endParaRPr lang="en-GB" sz="1600" dirty="0" smtClean="0"/>
          </a:p>
          <a:p>
            <a:r>
              <a:rPr lang="en-GB" sz="1600" dirty="0" smtClean="0"/>
              <a:t>The </a:t>
            </a:r>
            <a:r>
              <a:rPr lang="en-GB" sz="1600" dirty="0"/>
              <a:t>aim of natural control is to restore a balance between pest and predator and to keep pests and diseases down to an acceptable level. </a:t>
            </a:r>
            <a:endParaRPr lang="en-GB" sz="1600" dirty="0" smtClean="0"/>
          </a:p>
          <a:p>
            <a:endParaRPr lang="en-GB" sz="1600" dirty="0" smtClean="0"/>
          </a:p>
          <a:p>
            <a:r>
              <a:rPr lang="en-GB" sz="1600" dirty="0" smtClean="0"/>
              <a:t>The </a:t>
            </a:r>
            <a:r>
              <a:rPr lang="en-GB" sz="1600" dirty="0"/>
              <a:t>aim is not to eradicate them altogether, as they also have a role to play in the natural system.</a:t>
            </a:r>
          </a:p>
          <a:p>
            <a:pPr marL="0" indent="0">
              <a:buNone/>
            </a:pPr>
            <a:r>
              <a:rPr lang="en-GB" sz="1600" dirty="0" smtClean="0"/>
              <a:t>  </a:t>
            </a:r>
            <a:endParaRPr lang="en-GB" sz="1600" dirty="0"/>
          </a:p>
          <a:p>
            <a:pPr lvl="1"/>
            <a:endParaRPr lang="en-GB" sz="1600" dirty="0"/>
          </a:p>
        </p:txBody>
      </p:sp>
    </p:spTree>
    <p:extLst>
      <p:ext uri="{BB962C8B-B14F-4D97-AF65-F5344CB8AC3E}">
        <p14:creationId xmlns:p14="http://schemas.microsoft.com/office/powerpoint/2010/main" val="258511197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4: </a:t>
            </a:r>
            <a:r>
              <a:rPr lang="en-US" sz="2400" b="1" dirty="0" smtClean="0"/>
              <a:t>Crop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4, </a:t>
            </a:r>
            <a:r>
              <a:rPr lang="en-GB" sz="2000" b="1" dirty="0"/>
              <a:t>part </a:t>
            </a:r>
            <a:r>
              <a:rPr lang="en-GB" sz="2000" b="1" dirty="0" smtClean="0"/>
              <a:t>4.4: </a:t>
            </a:r>
            <a:r>
              <a:rPr lang="en-US" sz="2000" b="1" dirty="0" smtClean="0"/>
              <a:t>Crop and Seed Varieties: </a:t>
            </a:r>
            <a:endParaRPr lang="en-US" sz="2000" b="1" dirty="0"/>
          </a:p>
          <a:p>
            <a:pPr marL="0" indent="0">
              <a:buNone/>
            </a:pPr>
            <a:r>
              <a:rPr lang="en-GB" sz="1600" dirty="0"/>
              <a:t>This section examines the types of seeds used for each temporary crops cultivated by the holding during the reference </a:t>
            </a:r>
            <a:r>
              <a:rPr lang="en-GB" sz="1600" dirty="0" smtClean="0"/>
              <a:t>period</a:t>
            </a:r>
            <a:r>
              <a:rPr lang="en-GB" sz="1600" dirty="0"/>
              <a:t> </a:t>
            </a:r>
          </a:p>
          <a:p>
            <a:pPr marL="0" indent="0">
              <a:buNone/>
            </a:pPr>
            <a:r>
              <a:rPr lang="en-GB" sz="1600" b="1" dirty="0" smtClean="0"/>
              <a:t>Q13-Q14: Types </a:t>
            </a:r>
            <a:r>
              <a:rPr lang="en-GB" sz="1600" b="1" dirty="0"/>
              <a:t>of seeds used for temporary crops</a:t>
            </a:r>
            <a:r>
              <a:rPr lang="en-GB" sz="1600" dirty="0"/>
              <a:t> during the reference period</a:t>
            </a:r>
          </a:p>
          <a:p>
            <a:pPr marL="0" indent="0">
              <a:buNone/>
            </a:pPr>
            <a:r>
              <a:rPr lang="en-GB" sz="1600" dirty="0"/>
              <a:t>For each temporary crop </a:t>
            </a:r>
            <a:r>
              <a:rPr lang="en-GB" sz="1600" dirty="0" smtClean="0"/>
              <a:t>the percentage </a:t>
            </a:r>
            <a:r>
              <a:rPr lang="en-GB" sz="1600" dirty="0"/>
              <a:t>(share)  of each seed type used is also asked for the following types</a:t>
            </a:r>
            <a:r>
              <a:rPr lang="en-GB" sz="1600" dirty="0" smtClean="0"/>
              <a:t>:</a:t>
            </a:r>
          </a:p>
          <a:p>
            <a:endParaRPr lang="en-GB" sz="1600" dirty="0" smtClean="0"/>
          </a:p>
          <a:p>
            <a:r>
              <a:rPr lang="en-GB" sz="1600" dirty="0" smtClean="0"/>
              <a:t>Modern </a:t>
            </a:r>
            <a:r>
              <a:rPr lang="en-GB" sz="1600" dirty="0"/>
              <a:t>varieties are the products of plant breeding in the formal system by professional plant breeders. These varieties are also called “high-yielding varieties” or “high-response varieties”.</a:t>
            </a:r>
          </a:p>
          <a:p>
            <a:pPr marL="0" indent="0">
              <a:buNone/>
            </a:pPr>
            <a:endParaRPr lang="en-GB" sz="1600" dirty="0"/>
          </a:p>
          <a:p>
            <a:pPr lvl="1"/>
            <a:r>
              <a:rPr lang="en-GB" sz="1400" dirty="0"/>
              <a:t>Certified seeds of modern varieties (genetically modified or not): certified seeds are those that can be certified as meeting certain national standards as regards their physical and genetic purity. Seed certification systems vary between countries. The national situation has to be explained to the surveyors.</a:t>
            </a:r>
          </a:p>
          <a:p>
            <a:pPr lvl="1"/>
            <a:r>
              <a:rPr lang="en-GB" sz="1400" dirty="0"/>
              <a:t>Modern uncertified varieties: uncertified seed refers to seeds that are not certified according to the national standards. These are often provided through the informal sector. Modern varieties are the products of plant breeding in the formal system by professional plant breeders. These varieties are also called “high-yielding varieties” or “high-response varieties</a:t>
            </a:r>
            <a:r>
              <a:rPr lang="en-GB" sz="1400" dirty="0" smtClean="0"/>
              <a:t>”.</a:t>
            </a:r>
            <a:endParaRPr lang="en-GB" sz="1400" dirty="0"/>
          </a:p>
        </p:txBody>
      </p:sp>
    </p:spTree>
    <p:extLst>
      <p:ext uri="{BB962C8B-B14F-4D97-AF65-F5344CB8AC3E}">
        <p14:creationId xmlns:p14="http://schemas.microsoft.com/office/powerpoint/2010/main" val="391269571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3: </a:t>
            </a:r>
            <a:r>
              <a:rPr lang="en-US" sz="2400" b="1" dirty="0" smtClean="0"/>
              <a:t>Crop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4, </a:t>
            </a:r>
            <a:r>
              <a:rPr lang="en-GB" sz="2000" b="1" dirty="0"/>
              <a:t>part </a:t>
            </a:r>
            <a:r>
              <a:rPr lang="en-GB" sz="2000" b="1" dirty="0" smtClean="0"/>
              <a:t>4.4: </a:t>
            </a:r>
            <a:r>
              <a:rPr lang="en-US" sz="2000" b="1" dirty="0" smtClean="0"/>
              <a:t>Crop and Seed Varieties: </a:t>
            </a:r>
            <a:endParaRPr lang="en-US" sz="2000" b="1" dirty="0"/>
          </a:p>
          <a:p>
            <a:pPr marL="0" indent="0">
              <a:buNone/>
            </a:pPr>
            <a:endParaRPr lang="en-GB" sz="1600" b="1" dirty="0" smtClean="0"/>
          </a:p>
          <a:p>
            <a:pPr marL="0" indent="0">
              <a:buNone/>
            </a:pPr>
            <a:r>
              <a:rPr lang="en-GB" sz="1600" b="1" dirty="0" smtClean="0"/>
              <a:t>Q26-Q27: Types </a:t>
            </a:r>
            <a:r>
              <a:rPr lang="en-GB" sz="1600" b="1" dirty="0"/>
              <a:t>of seeds used for temporary crops</a:t>
            </a:r>
            <a:r>
              <a:rPr lang="en-GB" sz="1600" dirty="0"/>
              <a:t> during the reference period</a:t>
            </a:r>
          </a:p>
          <a:p>
            <a:endParaRPr lang="en-GB" sz="1600" dirty="0" smtClean="0"/>
          </a:p>
          <a:p>
            <a:r>
              <a:rPr lang="en-GB" sz="1600" dirty="0" smtClean="0"/>
              <a:t>Traditional </a:t>
            </a:r>
            <a:r>
              <a:rPr lang="en-GB" sz="1600" dirty="0"/>
              <a:t>uncertified varieties: also called farmers’ varieties, landraces or traditional varieties, are the product of breeding or selection carried out by farmers, either deliberately or not, continuously over many generations. These traditional varieties are usually adaptive seed that is adapted for local conditions and stresses.</a:t>
            </a:r>
          </a:p>
          <a:p>
            <a:pPr marL="0" indent="0">
              <a:buNone/>
            </a:pPr>
            <a:r>
              <a:rPr lang="en-GB" sz="1600" dirty="0" smtClean="0"/>
              <a:t>  </a:t>
            </a:r>
            <a:endParaRPr lang="en-GB" sz="1600" dirty="0"/>
          </a:p>
          <a:p>
            <a:pPr lvl="1"/>
            <a:endParaRPr lang="en-GB" sz="1600" dirty="0"/>
          </a:p>
        </p:txBody>
      </p:sp>
    </p:spTree>
    <p:extLst>
      <p:ext uri="{BB962C8B-B14F-4D97-AF65-F5344CB8AC3E}">
        <p14:creationId xmlns:p14="http://schemas.microsoft.com/office/powerpoint/2010/main" val="139196496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3: </a:t>
            </a:r>
            <a:r>
              <a:rPr lang="en-US" sz="2400" b="1" dirty="0" smtClean="0"/>
              <a:t>Crop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4, </a:t>
            </a:r>
            <a:r>
              <a:rPr lang="en-GB" sz="2000" b="1" dirty="0"/>
              <a:t>part </a:t>
            </a:r>
            <a:r>
              <a:rPr lang="en-GB" sz="2000" b="1" dirty="0" smtClean="0"/>
              <a:t>4.4: </a:t>
            </a:r>
            <a:r>
              <a:rPr lang="en-US" sz="2000" b="1" dirty="0" smtClean="0"/>
              <a:t>Crop and Seed Varieties: </a:t>
            </a:r>
            <a:endParaRPr lang="en-US" sz="2000" b="1" dirty="0"/>
          </a:p>
          <a:p>
            <a:pPr marL="0" indent="0">
              <a:buNone/>
            </a:pPr>
            <a:endParaRPr lang="en-GB" sz="1600" b="1" dirty="0" smtClean="0"/>
          </a:p>
          <a:p>
            <a:pPr marL="0" indent="0">
              <a:buNone/>
            </a:pPr>
            <a:endParaRPr lang="en-GB" sz="1600" b="1" dirty="0"/>
          </a:p>
          <a:p>
            <a:pPr marL="0" indent="0">
              <a:buNone/>
            </a:pPr>
            <a:r>
              <a:rPr lang="en-GB" sz="1600" b="1" dirty="0" smtClean="0"/>
              <a:t> Q28-Q29 </a:t>
            </a:r>
            <a:r>
              <a:rPr lang="en-GB" sz="1600" b="1" dirty="0"/>
              <a:t>ask for the share of each source of seed, as follows: </a:t>
            </a:r>
          </a:p>
          <a:p>
            <a:pPr marL="742950" lvl="2" indent="-342900"/>
            <a:r>
              <a:rPr lang="en-GB" sz="1600" dirty="0"/>
              <a:t>Produced on the holding </a:t>
            </a:r>
          </a:p>
          <a:p>
            <a:pPr marL="742950" lvl="2" indent="-342900"/>
            <a:r>
              <a:rPr lang="en-GB" sz="1600" dirty="0"/>
              <a:t>Obtained at exchanges within the community: exchanges in a local network of farms</a:t>
            </a:r>
          </a:p>
          <a:p>
            <a:pPr marL="742950" lvl="2" indent="-342900"/>
            <a:r>
              <a:rPr lang="en-GB" sz="1600" dirty="0"/>
              <a:t>Purchased from local market</a:t>
            </a:r>
          </a:p>
          <a:p>
            <a:pPr marL="742950" lvl="2" indent="-342900"/>
            <a:r>
              <a:rPr lang="en-GB" sz="1600" dirty="0"/>
              <a:t>Purchased from seed company</a:t>
            </a:r>
          </a:p>
          <a:p>
            <a:pPr marL="742950" lvl="2" indent="-342900"/>
            <a:r>
              <a:rPr lang="en-GB" sz="1600" dirty="0"/>
              <a:t>Received as a donation: given by another holding, NGO, Government, etc.,  for free</a:t>
            </a:r>
          </a:p>
          <a:p>
            <a:pPr marL="0" indent="0">
              <a:buNone/>
            </a:pPr>
            <a:r>
              <a:rPr lang="en-GB" sz="1600" dirty="0" smtClean="0"/>
              <a:t>  </a:t>
            </a:r>
            <a:endParaRPr lang="en-GB" sz="1600" dirty="0"/>
          </a:p>
          <a:p>
            <a:pPr lvl="1"/>
            <a:endParaRPr lang="en-GB" sz="1600" dirty="0"/>
          </a:p>
        </p:txBody>
      </p:sp>
    </p:spTree>
    <p:extLst>
      <p:ext uri="{BB962C8B-B14F-4D97-AF65-F5344CB8AC3E}">
        <p14:creationId xmlns:p14="http://schemas.microsoft.com/office/powerpoint/2010/main" val="217183488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4: </a:t>
            </a:r>
            <a:r>
              <a:rPr lang="en-US" sz="2400" b="1" dirty="0" smtClean="0"/>
              <a:t>Crop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4, </a:t>
            </a:r>
            <a:r>
              <a:rPr lang="en-GB" sz="2000" b="1" dirty="0"/>
              <a:t>part </a:t>
            </a:r>
            <a:r>
              <a:rPr lang="en-GB" sz="2000" b="1" dirty="0" smtClean="0"/>
              <a:t>4.5: </a:t>
            </a:r>
            <a:r>
              <a:rPr lang="en-US" sz="2000" b="1" dirty="0" smtClean="0"/>
              <a:t>Permanent Crops during the Reference Period: </a:t>
            </a:r>
            <a:endParaRPr lang="en-US" sz="2000" b="1" dirty="0"/>
          </a:p>
          <a:p>
            <a:pPr marL="0" indent="0">
              <a:buNone/>
            </a:pPr>
            <a:endParaRPr lang="en-GB" sz="2000" b="1" dirty="0" smtClean="0"/>
          </a:p>
          <a:p>
            <a:pPr marL="0" indent="0">
              <a:buNone/>
            </a:pPr>
            <a:r>
              <a:rPr lang="en-GB" sz="1600" b="1" dirty="0" smtClean="0"/>
              <a:t> Q30-Q33 </a:t>
            </a:r>
            <a:r>
              <a:rPr lang="en-GB" sz="1600" b="1" dirty="0"/>
              <a:t>Structure of permanent crop </a:t>
            </a:r>
            <a:r>
              <a:rPr lang="en-GB" sz="1600" b="1" dirty="0" smtClean="0"/>
              <a:t>plantations in compact plantation</a:t>
            </a:r>
          </a:p>
          <a:p>
            <a:pPr marL="0" indent="0">
              <a:buNone/>
            </a:pPr>
            <a:r>
              <a:rPr lang="en-GB" sz="1600" b="1" i="1" dirty="0"/>
              <a:t>This refers to permanent crops </a:t>
            </a:r>
            <a:r>
              <a:rPr lang="en-US" sz="1600" b="1" i="1" dirty="0"/>
              <a:t>planted in a regular and systematic manner, such as in an orchard. Plants, trees or shrubs forming an irregular pattern, but densely enough to be considered an orchard, are also considered a compact plantation. (FAO, 2015, para </a:t>
            </a:r>
            <a:r>
              <a:rPr lang="en-US" sz="1600" b="1" i="1" dirty="0" smtClean="0"/>
              <a:t>8.4.24)</a:t>
            </a:r>
            <a:endParaRPr lang="en-GB" sz="1600" b="1" i="1" dirty="0"/>
          </a:p>
          <a:p>
            <a:pPr marL="0" indent="0">
              <a:buNone/>
            </a:pPr>
            <a:endParaRPr lang="en-GB" sz="1600" b="1" dirty="0" smtClean="0"/>
          </a:p>
          <a:p>
            <a:pPr marL="742950" lvl="2" indent="-342900"/>
            <a:r>
              <a:rPr lang="en-GB" sz="1600" dirty="0"/>
              <a:t>for each permanent crop identified, the information is collected by plot. For the purpose of this data collection, the  most important is to determine homogeneous plot,  defined by same location, age of plantation, distance between rows and between the trees on the rows (same density). </a:t>
            </a:r>
          </a:p>
          <a:p>
            <a:pPr marL="742950" lvl="2" indent="-342900"/>
            <a:r>
              <a:rPr lang="en-GB" sz="1600" dirty="0"/>
              <a:t>The data collected on area of the plantation, distance between rows and distance between the trees in a row </a:t>
            </a:r>
            <a:endParaRPr lang="en-GB" sz="1600" dirty="0" smtClean="0"/>
          </a:p>
          <a:p>
            <a:pPr marL="742950" lvl="2" indent="-342900"/>
            <a:r>
              <a:rPr lang="en-GB" sz="1600" dirty="0"/>
              <a:t>The question on whether the trees are in production refers to whether there are fruits on the trees/plants during the reference year even if these fruits were not collected.</a:t>
            </a:r>
          </a:p>
          <a:p>
            <a:pPr marL="400050" lvl="2" indent="0">
              <a:buNone/>
            </a:pPr>
            <a:r>
              <a:rPr lang="en-GB" sz="1600" dirty="0" smtClean="0"/>
              <a:t>  </a:t>
            </a:r>
            <a:endParaRPr lang="en-GB" sz="1600" dirty="0"/>
          </a:p>
          <a:p>
            <a:pPr lvl="1"/>
            <a:endParaRPr lang="en-GB" sz="1600" dirty="0"/>
          </a:p>
        </p:txBody>
      </p:sp>
    </p:spTree>
    <p:extLst>
      <p:ext uri="{BB962C8B-B14F-4D97-AF65-F5344CB8AC3E}">
        <p14:creationId xmlns:p14="http://schemas.microsoft.com/office/powerpoint/2010/main" val="221722926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4: </a:t>
            </a:r>
            <a:r>
              <a:rPr lang="en-US" sz="2400" b="1" dirty="0" smtClean="0"/>
              <a:t>Crop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4, </a:t>
            </a:r>
            <a:r>
              <a:rPr lang="en-GB" sz="2000" b="1" dirty="0"/>
              <a:t>part </a:t>
            </a:r>
            <a:r>
              <a:rPr lang="en-GB" sz="2000" b="1" dirty="0" smtClean="0"/>
              <a:t>4.5: </a:t>
            </a:r>
            <a:r>
              <a:rPr lang="en-US" sz="2000" b="1" dirty="0" smtClean="0"/>
              <a:t>Permanent Crops during the Reference Period: </a:t>
            </a:r>
            <a:endParaRPr lang="en-US" sz="2000" b="1" dirty="0"/>
          </a:p>
          <a:p>
            <a:pPr marL="0" indent="0">
              <a:buNone/>
            </a:pPr>
            <a:endParaRPr lang="en-GB" sz="1600" b="1" dirty="0" smtClean="0"/>
          </a:p>
          <a:p>
            <a:pPr marL="0" indent="0">
              <a:buNone/>
            </a:pPr>
            <a:endParaRPr lang="en-GB" sz="1600" b="1" dirty="0"/>
          </a:p>
          <a:p>
            <a:pPr marL="0" indent="0">
              <a:buNone/>
            </a:pPr>
            <a:r>
              <a:rPr lang="en-GB" sz="1600" b="1" dirty="0" smtClean="0"/>
              <a:t> Q34-Q36 Permanent crops with scattered plantations</a:t>
            </a:r>
          </a:p>
          <a:p>
            <a:pPr marL="400050" lvl="2" indent="0">
              <a:buNone/>
            </a:pPr>
            <a:r>
              <a:rPr lang="en-GB" sz="1600" b="1" i="1" dirty="0"/>
              <a:t>Scattered trees refer to </a:t>
            </a:r>
            <a:r>
              <a:rPr lang="en-US" sz="1600" b="1" i="1" dirty="0"/>
              <a:t>those planted in such a manner that it is not possible to estimate the area. Often, they are scattered around the holding (FAO, 2015, para 8.4.32). </a:t>
            </a:r>
            <a:endParaRPr lang="en-US" sz="1600" b="1" i="1" dirty="0" smtClean="0"/>
          </a:p>
          <a:p>
            <a:pPr marL="742950" lvl="2" indent="-342900"/>
            <a:r>
              <a:rPr lang="en-GB" sz="1600" dirty="0" smtClean="0"/>
              <a:t>The </a:t>
            </a:r>
            <a:r>
              <a:rPr lang="en-GB" sz="1600" dirty="0"/>
              <a:t>number of scattered trees is registered for the same crops and varieties than for the parcels. </a:t>
            </a:r>
            <a:endParaRPr lang="en-GB" sz="1600" dirty="0" smtClean="0"/>
          </a:p>
          <a:p>
            <a:pPr marL="742950" lvl="2" indent="-342900"/>
            <a:r>
              <a:rPr lang="en-GB" sz="1600" dirty="0" smtClean="0"/>
              <a:t>The </a:t>
            </a:r>
            <a:r>
              <a:rPr lang="en-GB" sz="1600" dirty="0"/>
              <a:t>number could be split into 2 for each crop scattered trees in production and without production. </a:t>
            </a:r>
          </a:p>
          <a:p>
            <a:pPr marL="742950" lvl="2" indent="-342900"/>
            <a:endParaRPr lang="en-GB" sz="1600" dirty="0"/>
          </a:p>
          <a:p>
            <a:pPr marL="400050" lvl="2" indent="0">
              <a:buNone/>
            </a:pPr>
            <a:r>
              <a:rPr lang="en-GB" sz="1600" dirty="0" smtClean="0"/>
              <a:t>  </a:t>
            </a:r>
            <a:endParaRPr lang="en-GB" sz="1600" dirty="0"/>
          </a:p>
          <a:p>
            <a:pPr lvl="1"/>
            <a:endParaRPr lang="en-GB" sz="1600" dirty="0"/>
          </a:p>
        </p:txBody>
      </p:sp>
    </p:spTree>
    <p:extLst>
      <p:ext uri="{BB962C8B-B14F-4D97-AF65-F5344CB8AC3E}">
        <p14:creationId xmlns:p14="http://schemas.microsoft.com/office/powerpoint/2010/main" val="139736352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957446"/>
            <a:ext cx="8640960" cy="738664"/>
          </a:xfrm>
          <a:prstGeom prst="rect">
            <a:avLst/>
          </a:prstGeom>
        </p:spPr>
        <p:txBody>
          <a:bodyPr wrap="square">
            <a:spAutoFit/>
          </a:bodyPr>
          <a:lstStyle/>
          <a:p>
            <a:pPr lvl="1" algn="ctr"/>
            <a:r>
              <a:rPr lang="en-GB" sz="2400" b="1" dirty="0" smtClean="0"/>
              <a:t>Section 4: </a:t>
            </a:r>
            <a:r>
              <a:rPr lang="en-US" sz="2400" b="1" dirty="0" smtClean="0"/>
              <a:t>Crop Production Methods</a:t>
            </a:r>
            <a:endParaRPr lang="en-GB" sz="2400" b="1" dirty="0"/>
          </a:p>
          <a:p>
            <a:pPr lvl="1"/>
            <a:endParaRPr lang="en-GB" dirty="0"/>
          </a:p>
        </p:txBody>
      </p:sp>
      <p:sp>
        <p:nvSpPr>
          <p:cNvPr id="5" name="Content Placeholder 4"/>
          <p:cNvSpPr>
            <a:spLocks noGrp="1"/>
          </p:cNvSpPr>
          <p:nvPr>
            <p:ph idx="1"/>
          </p:nvPr>
        </p:nvSpPr>
        <p:spPr>
          <a:xfrm>
            <a:off x="755576" y="1686818"/>
            <a:ext cx="7886700" cy="4351338"/>
          </a:xfrm>
        </p:spPr>
        <p:txBody>
          <a:bodyPr/>
          <a:lstStyle/>
          <a:p>
            <a:pPr marL="114300" indent="0">
              <a:buNone/>
            </a:pPr>
            <a:r>
              <a:rPr lang="en-GB" sz="2000" b="1" dirty="0" smtClean="0"/>
              <a:t>Section 4, </a:t>
            </a:r>
            <a:r>
              <a:rPr lang="en-GB" sz="2000" b="1" dirty="0"/>
              <a:t>part </a:t>
            </a:r>
            <a:r>
              <a:rPr lang="en-GB" sz="2000" b="1" dirty="0" smtClean="0"/>
              <a:t>4.6: Rice Cultivation</a:t>
            </a:r>
            <a:r>
              <a:rPr lang="en-US" sz="2000" b="1" dirty="0" smtClean="0"/>
              <a:t>: </a:t>
            </a:r>
            <a:endParaRPr lang="en-US" sz="2000" b="1" dirty="0"/>
          </a:p>
          <a:p>
            <a:endParaRPr lang="en-GB" sz="1600" dirty="0" smtClean="0"/>
          </a:p>
          <a:p>
            <a:r>
              <a:rPr lang="en-GB" sz="1600" dirty="0" smtClean="0"/>
              <a:t>The </a:t>
            </a:r>
            <a:r>
              <a:rPr lang="en-GB" sz="1600" dirty="0"/>
              <a:t>rice cultivation is an important element in the economy for many developing countries and at the same time it accounts for 10 percent of global GHG emissions in </a:t>
            </a:r>
            <a:r>
              <a:rPr lang="en-GB" sz="1600" dirty="0" smtClean="0"/>
              <a:t>agriculture</a:t>
            </a:r>
            <a:r>
              <a:rPr lang="en-GB" sz="1600" b="1" dirty="0" smtClean="0"/>
              <a:t> </a:t>
            </a:r>
          </a:p>
          <a:p>
            <a:endParaRPr lang="en-GB" sz="1600" dirty="0" smtClean="0"/>
          </a:p>
          <a:p>
            <a:r>
              <a:rPr lang="en-GB" sz="1600" dirty="0" smtClean="0"/>
              <a:t>This </a:t>
            </a:r>
            <a:r>
              <a:rPr lang="en-GB" sz="1600" dirty="0"/>
              <a:t>section aims to collect essential information on the rice production methods, such </a:t>
            </a:r>
            <a:r>
              <a:rPr lang="en-GB" sz="1600" dirty="0" smtClean="0"/>
              <a:t>as:</a:t>
            </a:r>
          </a:p>
          <a:p>
            <a:pPr lvl="1"/>
            <a:r>
              <a:rPr lang="en-GB" sz="1600" dirty="0" smtClean="0"/>
              <a:t>The </a:t>
            </a:r>
            <a:r>
              <a:rPr lang="en-GB" sz="1600" dirty="0"/>
              <a:t>number of rice cultivating cycles during the reference period, </a:t>
            </a:r>
            <a:endParaRPr lang="en-GB" sz="1600" dirty="0" smtClean="0"/>
          </a:p>
          <a:p>
            <a:pPr lvl="1"/>
            <a:r>
              <a:rPr lang="en-GB" sz="1600" dirty="0" smtClean="0"/>
              <a:t>The </a:t>
            </a:r>
            <a:r>
              <a:rPr lang="en-GB" sz="1600" dirty="0"/>
              <a:t>average interval between two cultivating cycles </a:t>
            </a:r>
            <a:endParaRPr lang="en-GB" sz="1600" dirty="0" smtClean="0"/>
          </a:p>
          <a:p>
            <a:pPr lvl="1"/>
            <a:r>
              <a:rPr lang="en-GB" sz="1600" dirty="0" smtClean="0"/>
              <a:t>The </a:t>
            </a:r>
            <a:r>
              <a:rPr lang="en-GB" sz="1600" dirty="0"/>
              <a:t>length of the growing period for rice cultivation following types of rice.</a:t>
            </a:r>
          </a:p>
          <a:p>
            <a:pPr marL="400050" lvl="2" indent="0">
              <a:buNone/>
            </a:pPr>
            <a:r>
              <a:rPr lang="en-GB" sz="1600" dirty="0" smtClean="0"/>
              <a:t>  </a:t>
            </a:r>
            <a:endParaRPr lang="en-GB" sz="1600" dirty="0"/>
          </a:p>
          <a:p>
            <a:pPr lvl="1"/>
            <a:endParaRPr lang="en-GB" sz="1600" dirty="0"/>
          </a:p>
        </p:txBody>
      </p:sp>
    </p:spTree>
    <p:extLst>
      <p:ext uri="{BB962C8B-B14F-4D97-AF65-F5344CB8AC3E}">
        <p14:creationId xmlns:p14="http://schemas.microsoft.com/office/powerpoint/2010/main" val="200755626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4: </a:t>
            </a:r>
            <a:r>
              <a:rPr lang="en-US" sz="2400" b="1" dirty="0" smtClean="0"/>
              <a:t>Crop Production Method</a:t>
            </a:r>
            <a:r>
              <a:rPr lang="en-US" sz="2000" b="1" dirty="0" smtClean="0"/>
              <a:t>s</a:t>
            </a:r>
            <a:endParaRPr lang="en-GB" sz="20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4, </a:t>
            </a:r>
            <a:r>
              <a:rPr lang="en-GB" sz="2000" b="1" dirty="0"/>
              <a:t>part </a:t>
            </a:r>
            <a:r>
              <a:rPr lang="en-GB" sz="2000" b="1" dirty="0" smtClean="0"/>
              <a:t>4.6: Rice Cultivation</a:t>
            </a:r>
            <a:r>
              <a:rPr lang="en-US" sz="2000" b="1" dirty="0" smtClean="0"/>
              <a:t>:</a:t>
            </a:r>
            <a:r>
              <a:rPr lang="en-US" sz="2400" dirty="0" smtClean="0"/>
              <a:t> </a:t>
            </a:r>
            <a:endParaRPr lang="en-US" sz="2400" dirty="0"/>
          </a:p>
          <a:p>
            <a:pPr marL="0" indent="0">
              <a:buNone/>
            </a:pPr>
            <a:r>
              <a:rPr lang="en-GB" sz="1600" b="1" dirty="0" smtClean="0"/>
              <a:t>Q39:</a:t>
            </a:r>
            <a:r>
              <a:rPr lang="en-GB" sz="1600" dirty="0" smtClean="0"/>
              <a:t> The </a:t>
            </a:r>
            <a:r>
              <a:rPr lang="en-GB" sz="1600" dirty="0"/>
              <a:t>following definitions are recommended for this part</a:t>
            </a:r>
            <a:r>
              <a:rPr lang="fr-FR" sz="1600" dirty="0"/>
              <a:t> </a:t>
            </a:r>
            <a:r>
              <a:rPr lang="en-GB" sz="1600" dirty="0"/>
              <a:t>: </a:t>
            </a:r>
          </a:p>
          <a:p>
            <a:endParaRPr lang="en-GB" sz="1600" dirty="0" smtClean="0"/>
          </a:p>
          <a:p>
            <a:r>
              <a:rPr lang="en-US" sz="1600" dirty="0" smtClean="0"/>
              <a:t>Perfumed rice</a:t>
            </a:r>
          </a:p>
          <a:p>
            <a:r>
              <a:rPr lang="en-US" sz="1600" dirty="0" smtClean="0"/>
              <a:t>Non-perfumed rice</a:t>
            </a:r>
          </a:p>
          <a:p>
            <a:r>
              <a:rPr lang="en-US" sz="1600" dirty="0" smtClean="0"/>
              <a:t>Brown rice</a:t>
            </a:r>
            <a:r>
              <a:rPr lang="fr-FR" sz="1600" dirty="0"/>
              <a:t> </a:t>
            </a:r>
            <a:endParaRPr lang="en-GB" sz="1600" dirty="0"/>
          </a:p>
          <a:p>
            <a:pPr marL="400050" lvl="2" indent="0">
              <a:buNone/>
            </a:pPr>
            <a:r>
              <a:rPr lang="en-GB" sz="1600" dirty="0" smtClean="0"/>
              <a:t>  </a:t>
            </a:r>
            <a:endParaRPr lang="en-GB" sz="1600" dirty="0"/>
          </a:p>
          <a:p>
            <a:pPr lvl="1"/>
            <a:endParaRPr lang="en-GB" sz="1600" dirty="0"/>
          </a:p>
        </p:txBody>
      </p:sp>
    </p:spTree>
    <p:extLst>
      <p:ext uri="{BB962C8B-B14F-4D97-AF65-F5344CB8AC3E}">
        <p14:creationId xmlns:p14="http://schemas.microsoft.com/office/powerpoint/2010/main" val="13502428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340768"/>
            <a:ext cx="8748464" cy="5256584"/>
          </a:xfrm>
        </p:spPr>
        <p:txBody>
          <a:bodyPr>
            <a:normAutofit/>
          </a:bodyPr>
          <a:lstStyle/>
          <a:p>
            <a:pPr marL="0" indent="0">
              <a:buNone/>
            </a:pPr>
            <a:r>
              <a:rPr lang="en-GB" sz="2400" b="1" dirty="0" smtClean="0">
                <a:effectLst>
                  <a:outerShdw blurRad="38100" dist="38100" dir="2700000" algn="tl">
                    <a:srgbClr val="000000">
                      <a:alpha val="43137"/>
                    </a:srgbClr>
                  </a:outerShdw>
                </a:effectLst>
              </a:rPr>
              <a:t>Objectives</a:t>
            </a:r>
            <a:endParaRPr lang="en-GB" sz="2400" b="1" dirty="0">
              <a:effectLst>
                <a:outerShdw blurRad="38100" dist="38100" dir="2700000" algn="tl">
                  <a:srgbClr val="000000">
                    <a:alpha val="43137"/>
                  </a:srgbClr>
                </a:outerShdw>
              </a:effectLst>
            </a:endParaRPr>
          </a:p>
          <a:p>
            <a:r>
              <a:rPr lang="en-GB" sz="2200" dirty="0"/>
              <a:t>Assess the overall efficiency of </a:t>
            </a:r>
            <a:r>
              <a:rPr lang="en-GB" sz="2200" dirty="0" smtClean="0"/>
              <a:t>the </a:t>
            </a:r>
            <a:r>
              <a:rPr lang="en-GB" sz="2200" dirty="0" err="1" smtClean="0"/>
              <a:t>custumized</a:t>
            </a:r>
            <a:r>
              <a:rPr lang="en-GB" sz="2200" dirty="0" smtClean="0"/>
              <a:t> and integrated questionnaires </a:t>
            </a:r>
            <a:r>
              <a:rPr lang="en-GB" sz="2200" dirty="0"/>
              <a:t>and their feasibility: </a:t>
            </a:r>
          </a:p>
          <a:p>
            <a:pPr lvl="1"/>
            <a:r>
              <a:rPr lang="en-GB" sz="1800" dirty="0"/>
              <a:t>Length and flow</a:t>
            </a:r>
          </a:p>
          <a:p>
            <a:pPr lvl="1"/>
            <a:r>
              <a:rPr lang="en-GB" sz="1800" dirty="0"/>
              <a:t>CAPI </a:t>
            </a:r>
          </a:p>
          <a:p>
            <a:pPr lvl="1"/>
            <a:r>
              <a:rPr lang="en-GB" sz="1800" dirty="0"/>
              <a:t>Integration of core and rotating modules</a:t>
            </a:r>
            <a:endParaRPr lang="en-GB" sz="1800" dirty="0">
              <a:latin typeface="Helvetica Neue"/>
            </a:endParaRPr>
          </a:p>
          <a:p>
            <a:pPr marL="0" lvl="0" indent="0">
              <a:spcBef>
                <a:spcPts val="0"/>
              </a:spcBef>
              <a:buNone/>
            </a:pPr>
            <a:endParaRPr lang="en-GB" sz="1000" dirty="0">
              <a:latin typeface="Helvetica Neue"/>
            </a:endParaRPr>
          </a:p>
          <a:p>
            <a:pPr marL="0" lvl="0" indent="0">
              <a:spcBef>
                <a:spcPts val="0"/>
              </a:spcBef>
              <a:buNone/>
            </a:pPr>
            <a:r>
              <a:rPr lang="en-GB" sz="2400" b="1" dirty="0">
                <a:effectLst>
                  <a:outerShdw blurRad="38100" dist="38100" dir="2700000" algn="tl">
                    <a:srgbClr val="000000">
                      <a:alpha val="43137"/>
                    </a:srgbClr>
                  </a:outerShdw>
                </a:effectLst>
              </a:rPr>
              <a:t>Approach</a:t>
            </a:r>
          </a:p>
          <a:p>
            <a:pPr lvl="0"/>
            <a:r>
              <a:rPr lang="en-GB" sz="2200" dirty="0" smtClean="0"/>
              <a:t>One set of Integrated Questionnaire will be administered in each of the four selected districts (Asante </a:t>
            </a:r>
            <a:r>
              <a:rPr lang="en-GB" sz="2200" dirty="0" err="1" smtClean="0"/>
              <a:t>Akim</a:t>
            </a:r>
            <a:r>
              <a:rPr lang="en-GB" sz="2200" dirty="0" smtClean="0"/>
              <a:t>, </a:t>
            </a:r>
            <a:r>
              <a:rPr lang="en-GB" sz="2200" dirty="0" err="1" smtClean="0"/>
              <a:t>Afram</a:t>
            </a:r>
            <a:r>
              <a:rPr lang="en-GB" sz="2200" dirty="0" smtClean="0"/>
              <a:t> Plains, </a:t>
            </a:r>
            <a:r>
              <a:rPr lang="en-GB" sz="2200" dirty="0" err="1" smtClean="0"/>
              <a:t>Ahafo</a:t>
            </a:r>
            <a:r>
              <a:rPr lang="en-GB" sz="2200" dirty="0" smtClean="0"/>
              <a:t>, </a:t>
            </a:r>
            <a:r>
              <a:rPr lang="en-GB" sz="2200" dirty="0" err="1" smtClean="0"/>
              <a:t>Ejura</a:t>
            </a:r>
            <a:r>
              <a:rPr lang="en-GB" sz="2200" dirty="0" smtClean="0"/>
              <a:t> </a:t>
            </a:r>
            <a:r>
              <a:rPr lang="en-GB" sz="2200" dirty="0" err="1" smtClean="0"/>
              <a:t>Aekye</a:t>
            </a:r>
            <a:r>
              <a:rPr lang="en-GB" sz="2200" dirty="0" smtClean="0"/>
              <a:t> </a:t>
            </a:r>
            <a:r>
              <a:rPr lang="en-GB" sz="2200" dirty="0" err="1" smtClean="0"/>
              <a:t>Dumasi</a:t>
            </a:r>
            <a:r>
              <a:rPr lang="en-GB" sz="2200" dirty="0" smtClean="0"/>
              <a:t>)</a:t>
            </a:r>
            <a:endParaRPr lang="en-GB" sz="2200" dirty="0"/>
          </a:p>
          <a:p>
            <a:pPr lvl="0"/>
            <a:r>
              <a:rPr lang="en-GB" sz="2200" dirty="0"/>
              <a:t>T</a:t>
            </a:r>
            <a:r>
              <a:rPr lang="en-GB" sz="2200" dirty="0" smtClean="0"/>
              <a:t>otal </a:t>
            </a:r>
            <a:r>
              <a:rPr lang="en-GB" sz="2200" dirty="0"/>
              <a:t>of </a:t>
            </a:r>
            <a:r>
              <a:rPr lang="en-GB" sz="1800" dirty="0" smtClean="0"/>
              <a:t>451</a:t>
            </a:r>
            <a:r>
              <a:rPr lang="en-GB" sz="2200" dirty="0" smtClean="0"/>
              <a:t> </a:t>
            </a:r>
            <a:r>
              <a:rPr lang="en-GB" sz="2200" dirty="0"/>
              <a:t>holdings </a:t>
            </a:r>
            <a:r>
              <a:rPr lang="en-GB" sz="2200" dirty="0" smtClean="0"/>
              <a:t>will be interviewed (371 household sector and 80 non-household sector)</a:t>
            </a:r>
            <a:endParaRPr lang="en-GB" sz="2200" dirty="0"/>
          </a:p>
          <a:p>
            <a:pPr marL="0" lvl="0" indent="0">
              <a:spcBef>
                <a:spcPts val="0"/>
              </a:spcBef>
              <a:buNone/>
            </a:pPr>
            <a:endParaRPr lang="en-GB" sz="2200" dirty="0">
              <a:latin typeface="Helvetica Neue"/>
            </a:endParaRPr>
          </a:p>
        </p:txBody>
      </p:sp>
      <p:sp>
        <p:nvSpPr>
          <p:cNvPr id="5" name="Title 1"/>
          <p:cNvSpPr txBox="1">
            <a:spLocks/>
          </p:cNvSpPr>
          <p:nvPr/>
        </p:nvSpPr>
        <p:spPr>
          <a:xfrm>
            <a:off x="628650" y="365126"/>
            <a:ext cx="7886700" cy="1325563"/>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effectLst>
                  <a:outerShdw blurRad="38100" dist="38100" dir="2700000" algn="tl">
                    <a:srgbClr val="000000">
                      <a:alpha val="43137"/>
                    </a:srgbClr>
                  </a:outerShdw>
                </a:effectLst>
              </a:rPr>
              <a:t>Methodology: Pilot Survey</a:t>
            </a:r>
            <a:endParaRPr lang="en-GB" dirty="0"/>
          </a:p>
        </p:txBody>
      </p:sp>
    </p:spTree>
    <p:extLst>
      <p:ext uri="{BB962C8B-B14F-4D97-AF65-F5344CB8AC3E}">
        <p14:creationId xmlns:p14="http://schemas.microsoft.com/office/powerpoint/2010/main" val="309270485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17503"/>
            <a:ext cx="8640960" cy="738664"/>
          </a:xfrm>
          <a:prstGeom prst="rect">
            <a:avLst/>
          </a:prstGeom>
        </p:spPr>
        <p:txBody>
          <a:bodyPr wrap="square">
            <a:spAutoFit/>
          </a:bodyPr>
          <a:lstStyle/>
          <a:p>
            <a:pPr lvl="1" algn="ctr"/>
            <a:r>
              <a:rPr lang="en-GB" sz="2400" b="1" dirty="0" smtClean="0"/>
              <a:t>Section 4: </a:t>
            </a:r>
            <a:r>
              <a:rPr lang="en-US" sz="2400" b="1" dirty="0" smtClean="0"/>
              <a:t>Crop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4, </a:t>
            </a:r>
            <a:r>
              <a:rPr lang="en-GB" sz="2000" b="1" dirty="0"/>
              <a:t>part </a:t>
            </a:r>
            <a:r>
              <a:rPr lang="en-GB" sz="2000" b="1" dirty="0" smtClean="0"/>
              <a:t>4.6: Rice Cultivation</a:t>
            </a:r>
            <a:r>
              <a:rPr lang="en-US" sz="2000" b="1" dirty="0" smtClean="0"/>
              <a:t>: </a:t>
            </a:r>
            <a:endParaRPr lang="en-US" sz="2000" b="1" dirty="0"/>
          </a:p>
          <a:p>
            <a:pPr marL="0" indent="0">
              <a:buNone/>
            </a:pPr>
            <a:endParaRPr lang="en-GB" sz="1600" b="1" dirty="0" smtClean="0"/>
          </a:p>
          <a:p>
            <a:pPr marL="0" indent="0">
              <a:buNone/>
            </a:pPr>
            <a:r>
              <a:rPr lang="en-GB" sz="1600" b="1" dirty="0" smtClean="0"/>
              <a:t>Q41: Irrigation method and water regimes used for Rice- before the growing period</a:t>
            </a:r>
          </a:p>
          <a:p>
            <a:pPr marL="0" indent="0">
              <a:buNone/>
            </a:pPr>
            <a:endParaRPr lang="en-US" sz="1600" dirty="0" smtClean="0"/>
          </a:p>
          <a:p>
            <a:r>
              <a:rPr lang="en-US" sz="1600" dirty="0" smtClean="0"/>
              <a:t>Flooded </a:t>
            </a:r>
            <a:r>
              <a:rPr lang="en-US" sz="1600" dirty="0"/>
              <a:t>pre-season means that the land has been flooded for a number of consecutive days just prior to planting. Two options are given: </a:t>
            </a:r>
            <a:endParaRPr lang="en-GB" sz="1600" dirty="0"/>
          </a:p>
          <a:p>
            <a:pPr lvl="1"/>
            <a:r>
              <a:rPr lang="en-US" sz="1600" dirty="0"/>
              <a:t>For less than 30 days </a:t>
            </a:r>
            <a:endParaRPr lang="en-GB" sz="1600" dirty="0"/>
          </a:p>
          <a:p>
            <a:pPr lvl="1"/>
            <a:r>
              <a:rPr lang="en-US" sz="1600" dirty="0"/>
              <a:t>For 30 days and more)  </a:t>
            </a:r>
            <a:endParaRPr lang="en-GB" sz="1600" dirty="0"/>
          </a:p>
          <a:p>
            <a:r>
              <a:rPr lang="en-US" sz="1600" dirty="0"/>
              <a:t>Non-flooded pre-season means that the land has not been flooded prior to planting. Two options are given: </a:t>
            </a:r>
            <a:endParaRPr lang="en-GB" sz="1600" dirty="0"/>
          </a:p>
          <a:p>
            <a:pPr lvl="1"/>
            <a:r>
              <a:rPr lang="en-US" sz="1600" dirty="0"/>
              <a:t>For less than 180 consecutive days </a:t>
            </a:r>
            <a:endParaRPr lang="en-GB" sz="1600" dirty="0"/>
          </a:p>
          <a:p>
            <a:pPr lvl="1"/>
            <a:r>
              <a:rPr lang="en-US" sz="1600" dirty="0"/>
              <a:t>For 180 consecutive days or more</a:t>
            </a:r>
            <a:endParaRPr lang="en-GB" sz="1600" dirty="0"/>
          </a:p>
          <a:p>
            <a:pPr marL="400050" lvl="2" indent="0">
              <a:buNone/>
            </a:pPr>
            <a:r>
              <a:rPr lang="en-GB" sz="1600" dirty="0" smtClean="0"/>
              <a:t>  </a:t>
            </a:r>
            <a:endParaRPr lang="en-GB" sz="1600" dirty="0"/>
          </a:p>
          <a:p>
            <a:pPr lvl="1"/>
            <a:endParaRPr lang="en-GB" sz="1600" dirty="0"/>
          </a:p>
        </p:txBody>
      </p:sp>
    </p:spTree>
    <p:extLst>
      <p:ext uri="{BB962C8B-B14F-4D97-AF65-F5344CB8AC3E}">
        <p14:creationId xmlns:p14="http://schemas.microsoft.com/office/powerpoint/2010/main" val="114420687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4: </a:t>
            </a:r>
            <a:r>
              <a:rPr lang="en-US" sz="2400" b="1" dirty="0" smtClean="0"/>
              <a:t>Crop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4, </a:t>
            </a:r>
            <a:r>
              <a:rPr lang="en-GB" sz="2000" b="1" dirty="0"/>
              <a:t>part </a:t>
            </a:r>
            <a:r>
              <a:rPr lang="en-GB" sz="2000" b="1" dirty="0" smtClean="0"/>
              <a:t>4.6: Rice Cultivation</a:t>
            </a:r>
            <a:r>
              <a:rPr lang="en-US" sz="2400" dirty="0" smtClean="0"/>
              <a:t>: </a:t>
            </a:r>
            <a:endParaRPr lang="en-US" sz="2400" dirty="0"/>
          </a:p>
          <a:p>
            <a:pPr marL="0" indent="0">
              <a:buNone/>
            </a:pPr>
            <a:endParaRPr lang="en-GB" sz="1600" b="1" dirty="0" smtClean="0"/>
          </a:p>
          <a:p>
            <a:pPr marL="0" indent="0">
              <a:buNone/>
            </a:pPr>
            <a:r>
              <a:rPr lang="en-GB" sz="1600" b="1" dirty="0" smtClean="0"/>
              <a:t>Q42: </a:t>
            </a:r>
            <a:r>
              <a:rPr lang="en-GB" sz="1600" b="1" dirty="0"/>
              <a:t>Irrigation method and water regimes used for Rice- </a:t>
            </a:r>
            <a:r>
              <a:rPr lang="en-GB" sz="1600" b="1" dirty="0" smtClean="0"/>
              <a:t>during </a:t>
            </a:r>
            <a:r>
              <a:rPr lang="en-GB" sz="1600" b="1" dirty="0"/>
              <a:t>the growing period</a:t>
            </a:r>
          </a:p>
          <a:p>
            <a:pPr marL="0" indent="0">
              <a:buNone/>
            </a:pPr>
            <a:endParaRPr lang="en-GB" sz="1600" b="1" dirty="0" smtClean="0"/>
          </a:p>
          <a:p>
            <a:pPr marL="0" indent="0">
              <a:buNone/>
            </a:pPr>
            <a:r>
              <a:rPr lang="en-GB" sz="1600" dirty="0"/>
              <a:t>In terms of rice irrigation, the following  categories are included: </a:t>
            </a:r>
          </a:p>
          <a:p>
            <a:r>
              <a:rPr lang="en-US" sz="1600" dirty="0"/>
              <a:t>Irrigated – continuously flooded means a field that has standing water throughout the rice growing period and may only dry out for harvest (end-season drainage)</a:t>
            </a:r>
            <a:endParaRPr lang="en-GB" sz="1600" dirty="0"/>
          </a:p>
          <a:p>
            <a:r>
              <a:rPr lang="en-US" sz="1600" dirty="0" smtClean="0">
                <a:solidFill>
                  <a:srgbClr val="FF0000"/>
                </a:solidFill>
              </a:rPr>
              <a:t>Irrigated </a:t>
            </a:r>
            <a:r>
              <a:rPr lang="en-US" sz="1600" dirty="0">
                <a:solidFill>
                  <a:srgbClr val="FF0000"/>
                </a:solidFill>
              </a:rPr>
              <a:t>– intermittently flooded </a:t>
            </a:r>
            <a:r>
              <a:rPr lang="en-US" sz="1600" dirty="0" smtClean="0">
                <a:solidFill>
                  <a:srgbClr val="FF0000"/>
                </a:solidFill>
              </a:rPr>
              <a:t>with singe aeration means </a:t>
            </a:r>
            <a:r>
              <a:rPr lang="en-US" sz="1600" dirty="0">
                <a:solidFill>
                  <a:srgbClr val="FF0000"/>
                </a:solidFill>
              </a:rPr>
              <a:t>a field that has at least one aeration period of more than three days during the growing </a:t>
            </a:r>
            <a:r>
              <a:rPr lang="en-US" sz="1600" dirty="0" smtClean="0">
                <a:solidFill>
                  <a:srgbClr val="FF0000"/>
                </a:solidFill>
              </a:rPr>
              <a:t>period</a:t>
            </a:r>
          </a:p>
          <a:p>
            <a:r>
              <a:rPr lang="en-US" sz="1600" dirty="0">
                <a:solidFill>
                  <a:srgbClr val="FF0000"/>
                </a:solidFill>
              </a:rPr>
              <a:t>Irrigated – intermittently flooded with </a:t>
            </a:r>
            <a:r>
              <a:rPr lang="en-US" sz="1600" dirty="0" smtClean="0">
                <a:solidFill>
                  <a:srgbClr val="FF0000"/>
                </a:solidFill>
              </a:rPr>
              <a:t>multiple </a:t>
            </a:r>
            <a:r>
              <a:rPr lang="en-US" sz="1600" dirty="0">
                <a:solidFill>
                  <a:srgbClr val="FF0000"/>
                </a:solidFill>
              </a:rPr>
              <a:t>aeration means a field that has </a:t>
            </a:r>
            <a:r>
              <a:rPr lang="en-US" sz="1600" dirty="0" smtClean="0">
                <a:solidFill>
                  <a:srgbClr val="FF0000"/>
                </a:solidFill>
              </a:rPr>
              <a:t>multiple aeration </a:t>
            </a:r>
            <a:r>
              <a:rPr lang="en-US" sz="1600" dirty="0">
                <a:solidFill>
                  <a:srgbClr val="FF0000"/>
                </a:solidFill>
              </a:rPr>
              <a:t>period of more than three days during the growing </a:t>
            </a:r>
            <a:r>
              <a:rPr lang="en-US" sz="1600" dirty="0" smtClean="0">
                <a:solidFill>
                  <a:srgbClr val="FF0000"/>
                </a:solidFill>
              </a:rPr>
              <a:t>period</a:t>
            </a:r>
          </a:p>
          <a:p>
            <a:r>
              <a:rPr lang="en-US" sz="1600" dirty="0" smtClean="0">
                <a:solidFill>
                  <a:srgbClr val="FF0000"/>
                </a:solidFill>
              </a:rPr>
              <a:t>Regularly rain-fed</a:t>
            </a:r>
          </a:p>
          <a:p>
            <a:r>
              <a:rPr lang="en-US" sz="1600" dirty="0" smtClean="0">
                <a:solidFill>
                  <a:srgbClr val="FF0000"/>
                </a:solidFill>
              </a:rPr>
              <a:t>Deep </a:t>
            </a:r>
            <a:r>
              <a:rPr lang="en-US" sz="1600" dirty="0" err="1" smtClean="0">
                <a:solidFill>
                  <a:srgbClr val="FF0000"/>
                </a:solidFill>
              </a:rPr>
              <a:t>wated</a:t>
            </a:r>
            <a:endParaRPr lang="en-US" sz="1600" dirty="0" smtClean="0">
              <a:solidFill>
                <a:srgbClr val="FF0000"/>
              </a:solidFill>
            </a:endParaRPr>
          </a:p>
          <a:p>
            <a:r>
              <a:rPr lang="en-US" sz="1600" dirty="0" smtClean="0">
                <a:solidFill>
                  <a:srgbClr val="FF0000"/>
                </a:solidFill>
              </a:rPr>
              <a:t>Drought prone</a:t>
            </a:r>
            <a:endParaRPr lang="en-GB" sz="1600" dirty="0">
              <a:solidFill>
                <a:srgbClr val="FF0000"/>
              </a:solidFill>
            </a:endParaRPr>
          </a:p>
          <a:p>
            <a:r>
              <a:rPr lang="en-US" sz="1600" i="1" dirty="0" smtClean="0">
                <a:solidFill>
                  <a:schemeClr val="accent1">
                    <a:lumMod val="75000"/>
                  </a:schemeClr>
                </a:solidFill>
              </a:rPr>
              <a:t>Rice </a:t>
            </a:r>
            <a:r>
              <a:rPr lang="en-US" sz="1600" i="1" dirty="0">
                <a:solidFill>
                  <a:schemeClr val="accent1">
                    <a:lumMod val="75000"/>
                  </a:schemeClr>
                </a:solidFill>
              </a:rPr>
              <a:t>cultivation in </a:t>
            </a:r>
            <a:r>
              <a:rPr lang="en-US" sz="1600" i="1" dirty="0" err="1">
                <a:solidFill>
                  <a:schemeClr val="accent1">
                    <a:lumMod val="75000"/>
                  </a:schemeClr>
                </a:solidFill>
              </a:rPr>
              <a:t>rainfed</a:t>
            </a:r>
            <a:r>
              <a:rPr lang="en-US" sz="1600" i="1" dirty="0">
                <a:solidFill>
                  <a:schemeClr val="accent1">
                    <a:lumMod val="75000"/>
                  </a:schemeClr>
                </a:solidFill>
              </a:rPr>
              <a:t> and deep-water area means rice grown on levelled </a:t>
            </a:r>
            <a:r>
              <a:rPr lang="en-US" sz="1600" i="1" dirty="0" err="1">
                <a:solidFill>
                  <a:schemeClr val="accent1">
                    <a:lumMod val="75000"/>
                  </a:schemeClr>
                </a:solidFill>
              </a:rPr>
              <a:t>bunded</a:t>
            </a:r>
            <a:r>
              <a:rPr lang="en-US" sz="1600" i="1" dirty="0">
                <a:solidFill>
                  <a:schemeClr val="accent1">
                    <a:lumMod val="75000"/>
                  </a:schemeClr>
                </a:solidFill>
              </a:rPr>
              <a:t> fields to allow an accumulation of flood water on the surface during heavy rains, in areas that depend entirely on rain for water supply. </a:t>
            </a:r>
            <a:endParaRPr lang="en-US" sz="1600" i="1" dirty="0" smtClean="0">
              <a:solidFill>
                <a:schemeClr val="accent1">
                  <a:lumMod val="75000"/>
                </a:schemeClr>
              </a:solidFill>
            </a:endParaRPr>
          </a:p>
          <a:p>
            <a:pPr lvl="1"/>
            <a:r>
              <a:rPr lang="en-US" sz="1400" i="1" dirty="0" smtClean="0">
                <a:solidFill>
                  <a:schemeClr val="accent1">
                    <a:lumMod val="75000"/>
                  </a:schemeClr>
                </a:solidFill>
              </a:rPr>
              <a:t>Deep-water </a:t>
            </a:r>
            <a:r>
              <a:rPr lang="en-US" sz="1400" i="1" dirty="0">
                <a:solidFill>
                  <a:schemeClr val="accent1">
                    <a:lumMod val="75000"/>
                  </a:schemeClr>
                </a:solidFill>
              </a:rPr>
              <a:t>areas for rice cultivation are usually flooded deeper than 50 cm for one month or longer during the growing season</a:t>
            </a:r>
            <a:endParaRPr lang="en-GB" sz="1400" i="1" dirty="0">
              <a:solidFill>
                <a:schemeClr val="accent1">
                  <a:lumMod val="75000"/>
                </a:schemeClr>
              </a:solidFill>
            </a:endParaRPr>
          </a:p>
          <a:p>
            <a:pPr marL="400050" lvl="2" indent="0">
              <a:buNone/>
            </a:pPr>
            <a:r>
              <a:rPr lang="en-GB" sz="1600" i="1" dirty="0" smtClean="0">
                <a:solidFill>
                  <a:schemeClr val="accent1">
                    <a:lumMod val="75000"/>
                  </a:schemeClr>
                </a:solidFill>
              </a:rPr>
              <a:t>  </a:t>
            </a:r>
            <a:endParaRPr lang="en-GB" sz="1600" i="1" dirty="0">
              <a:solidFill>
                <a:schemeClr val="accent1">
                  <a:lumMod val="75000"/>
                </a:schemeClr>
              </a:solidFill>
            </a:endParaRPr>
          </a:p>
          <a:p>
            <a:pPr lvl="1"/>
            <a:endParaRPr lang="en-GB" sz="1600" dirty="0"/>
          </a:p>
        </p:txBody>
      </p:sp>
    </p:spTree>
    <p:extLst>
      <p:ext uri="{BB962C8B-B14F-4D97-AF65-F5344CB8AC3E}">
        <p14:creationId xmlns:p14="http://schemas.microsoft.com/office/powerpoint/2010/main" val="6627604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4: </a:t>
            </a:r>
            <a:r>
              <a:rPr lang="en-US" sz="2400" b="1" dirty="0" smtClean="0"/>
              <a:t>Crop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4, </a:t>
            </a:r>
            <a:r>
              <a:rPr lang="en-GB" sz="2000" b="1" dirty="0"/>
              <a:t>part </a:t>
            </a:r>
            <a:r>
              <a:rPr lang="en-GB" sz="2000" b="1" dirty="0" smtClean="0"/>
              <a:t>4.6: Rice Cultivation</a:t>
            </a:r>
            <a:r>
              <a:rPr lang="en-US" sz="2000" b="1" dirty="0" smtClean="0"/>
              <a:t>: </a:t>
            </a:r>
            <a:endParaRPr lang="en-US" sz="2000" b="1" dirty="0"/>
          </a:p>
          <a:p>
            <a:pPr marL="0" indent="0">
              <a:buNone/>
            </a:pPr>
            <a:endParaRPr lang="en-GB" sz="1600" b="1" dirty="0" smtClean="0"/>
          </a:p>
          <a:p>
            <a:pPr marL="0" indent="0">
              <a:buNone/>
            </a:pPr>
            <a:r>
              <a:rPr lang="en-GB" sz="1600" b="1" dirty="0" smtClean="0"/>
              <a:t>Q43: </a:t>
            </a:r>
            <a:r>
              <a:rPr lang="en-US" sz="1600" b="1" dirty="0" smtClean="0"/>
              <a:t>Organic </a:t>
            </a:r>
            <a:r>
              <a:rPr lang="en-US" sz="1600" b="1" dirty="0"/>
              <a:t>amendments to soils used for rice cultivation </a:t>
            </a:r>
            <a:r>
              <a:rPr lang="en-US" sz="1600" b="1" dirty="0" smtClean="0"/>
              <a:t>: </a:t>
            </a:r>
          </a:p>
          <a:p>
            <a:pPr lvl="1"/>
            <a:r>
              <a:rPr lang="en-US" sz="1600" dirty="0" smtClean="0"/>
              <a:t>Straw </a:t>
            </a:r>
            <a:r>
              <a:rPr lang="en-US" sz="1600" dirty="0"/>
              <a:t>incorporated shortly before cultivation (30 days or less) means that straw is incorporated to soil no more than 30 days before the cultivation of rice</a:t>
            </a:r>
            <a:endParaRPr lang="en-GB" sz="1600" dirty="0"/>
          </a:p>
          <a:p>
            <a:pPr lvl="1"/>
            <a:r>
              <a:rPr lang="en-US" sz="1600" dirty="0"/>
              <a:t>Straw incorporated long before cultivation (more than 30 days) means that straw is incorporated to soil for longer than 30 days before the cultivation of rice</a:t>
            </a:r>
            <a:endParaRPr lang="en-GB" sz="1600" dirty="0"/>
          </a:p>
          <a:p>
            <a:pPr lvl="1"/>
            <a:r>
              <a:rPr lang="en-US" sz="1600" dirty="0"/>
              <a:t>Compost - is a mixture of decaying organic substrates, such as from leaves and manure, used to improve soil structure and provide nutrients. Alternatively, it refers to organic substrates subjected to biological decomposition and stabilization and converted into a final product that is stable, free of pathogens and plant seeds, and can be beneficially applied to land (</a:t>
            </a:r>
            <a:r>
              <a:rPr lang="en-US" sz="1600" dirty="0" err="1"/>
              <a:t>Haug</a:t>
            </a:r>
            <a:r>
              <a:rPr lang="en-US" sz="1600" dirty="0"/>
              <a:t>, 1993) (</a:t>
            </a:r>
            <a:r>
              <a:rPr lang="en-US" sz="1600" dirty="0" err="1"/>
              <a:t>Haug</a:t>
            </a:r>
            <a:r>
              <a:rPr lang="en-US" sz="1600" dirty="0"/>
              <a:t>, R.T. 1993. The practical handbook of compost engineering. Florida)</a:t>
            </a:r>
            <a:endParaRPr lang="en-GB" sz="1600" dirty="0"/>
          </a:p>
          <a:p>
            <a:pPr lvl="1"/>
            <a:r>
              <a:rPr lang="en-US" sz="1600" dirty="0"/>
              <a:t>Green manure/cover crops (GMCCs) are plants that are grown in order to provide soil cover and to improve the physical, chemical and biological characteristics of soil. GMCCs may be sown independently or in association with crops (FAO 2011) (FAO 2011. Green manure/cover crops and crop rotation in Conservation Agriculture on small farms)</a:t>
            </a:r>
            <a:endParaRPr lang="en-GB" sz="1600" dirty="0"/>
          </a:p>
          <a:p>
            <a:pPr marL="400050" lvl="2" indent="0">
              <a:buNone/>
            </a:pPr>
            <a:r>
              <a:rPr lang="en-GB" sz="1600" dirty="0" smtClean="0"/>
              <a:t>  </a:t>
            </a:r>
            <a:endParaRPr lang="en-GB" sz="1600" dirty="0"/>
          </a:p>
          <a:p>
            <a:pPr lvl="1"/>
            <a:endParaRPr lang="en-GB" sz="1600" dirty="0"/>
          </a:p>
        </p:txBody>
      </p:sp>
    </p:spTree>
    <p:extLst>
      <p:ext uri="{BB962C8B-B14F-4D97-AF65-F5344CB8AC3E}">
        <p14:creationId xmlns:p14="http://schemas.microsoft.com/office/powerpoint/2010/main" val="133697958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4: </a:t>
            </a:r>
            <a:r>
              <a:rPr lang="en-US" sz="2400" b="1" dirty="0" smtClean="0"/>
              <a:t>Crop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4, </a:t>
            </a:r>
            <a:r>
              <a:rPr lang="en-GB" sz="2000" b="1" dirty="0"/>
              <a:t>part </a:t>
            </a:r>
            <a:r>
              <a:rPr lang="en-GB" sz="2000" b="1" dirty="0" smtClean="0"/>
              <a:t>4.6: Rice Cultivation</a:t>
            </a:r>
            <a:r>
              <a:rPr lang="en-US" sz="2000" b="1" dirty="0" smtClean="0"/>
              <a:t>: </a:t>
            </a:r>
            <a:endParaRPr lang="en-US" sz="2000" b="1" dirty="0"/>
          </a:p>
          <a:p>
            <a:pPr marL="0" indent="0">
              <a:buNone/>
            </a:pPr>
            <a:endParaRPr lang="en-GB" sz="1600" b="1" dirty="0" smtClean="0"/>
          </a:p>
          <a:p>
            <a:pPr marL="0" indent="0">
              <a:buNone/>
            </a:pPr>
            <a:r>
              <a:rPr lang="en-GB" sz="1600" b="1" dirty="0" smtClean="0"/>
              <a:t>Q44: </a:t>
            </a:r>
            <a:r>
              <a:rPr lang="en-US" sz="1600" b="1" dirty="0" smtClean="0"/>
              <a:t>Rice planting techniques: </a:t>
            </a:r>
          </a:p>
          <a:p>
            <a:pPr lvl="0"/>
            <a:endParaRPr lang="en-US" sz="1600" dirty="0" smtClean="0"/>
          </a:p>
          <a:p>
            <a:pPr lvl="0"/>
            <a:r>
              <a:rPr lang="en-US" sz="1600" dirty="0" smtClean="0"/>
              <a:t>Rice </a:t>
            </a:r>
            <a:r>
              <a:rPr lang="en-US" sz="1600" dirty="0"/>
              <a:t>transplanting: Prior to transplanting, seedlings need to be raised in a nursery and then young plants are transplanted. </a:t>
            </a:r>
            <a:endParaRPr lang="en-US" sz="1600" dirty="0" smtClean="0"/>
          </a:p>
          <a:p>
            <a:pPr lvl="1"/>
            <a:r>
              <a:rPr lang="en-US" sz="1600" dirty="0" smtClean="0"/>
              <a:t>Transplanted </a:t>
            </a:r>
            <a:r>
              <a:rPr lang="en-US" sz="1600" dirty="0"/>
              <a:t>crops take longer to mature due to transplanting shock - stress from being pulled from the soil and re-establishing fine rootlets. </a:t>
            </a:r>
            <a:endParaRPr lang="en-US" sz="1600" dirty="0" smtClean="0"/>
          </a:p>
          <a:p>
            <a:pPr lvl="1"/>
            <a:r>
              <a:rPr lang="en-US" sz="1600" dirty="0" smtClean="0"/>
              <a:t>Transplanting </a:t>
            </a:r>
            <a:r>
              <a:rPr lang="en-US" sz="1600" dirty="0"/>
              <a:t>is commonly practiced as a method of weed control for wet or puddled fields. It requires less seed but much more labor compared to direct seeding. </a:t>
            </a:r>
            <a:endParaRPr lang="en-GB" sz="1600" dirty="0"/>
          </a:p>
          <a:p>
            <a:pPr lvl="0"/>
            <a:endParaRPr lang="en-US" sz="1600" dirty="0" smtClean="0"/>
          </a:p>
          <a:p>
            <a:pPr lvl="0"/>
            <a:r>
              <a:rPr lang="en-US" sz="1600" dirty="0" smtClean="0"/>
              <a:t>Seed </a:t>
            </a:r>
            <a:r>
              <a:rPr lang="en-US" sz="1600" dirty="0"/>
              <a:t>broadcasting (Direct seeding)  - seeds are sown onto dry soil surface, then incorporated into the soil either by plowing or harrowing</a:t>
            </a:r>
            <a:endParaRPr lang="en-GB" sz="1600" dirty="0"/>
          </a:p>
          <a:p>
            <a:pPr marL="400050" lvl="2" indent="0">
              <a:buNone/>
            </a:pPr>
            <a:r>
              <a:rPr lang="en-GB" sz="1600" dirty="0" smtClean="0"/>
              <a:t>  </a:t>
            </a:r>
            <a:endParaRPr lang="en-GB" sz="1600" dirty="0"/>
          </a:p>
          <a:p>
            <a:pPr lvl="1"/>
            <a:endParaRPr lang="en-GB" sz="1600" dirty="0"/>
          </a:p>
        </p:txBody>
      </p:sp>
    </p:spTree>
    <p:extLst>
      <p:ext uri="{BB962C8B-B14F-4D97-AF65-F5344CB8AC3E}">
        <p14:creationId xmlns:p14="http://schemas.microsoft.com/office/powerpoint/2010/main" val="303456446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461665"/>
          </a:xfrm>
          <a:prstGeom prst="rect">
            <a:avLst/>
          </a:prstGeom>
        </p:spPr>
        <p:txBody>
          <a:bodyPr wrap="square">
            <a:spAutoFit/>
          </a:bodyPr>
          <a:lstStyle/>
          <a:p>
            <a:pPr lvl="1" algn="ctr"/>
            <a:r>
              <a:rPr lang="en-GB" sz="2400" b="1" dirty="0" smtClean="0"/>
              <a:t>Section 5: Land Use and Agricultural Practices</a:t>
            </a:r>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5, </a:t>
            </a:r>
            <a:r>
              <a:rPr lang="en-GB" sz="2000" b="1" dirty="0"/>
              <a:t>part </a:t>
            </a:r>
            <a:r>
              <a:rPr lang="en-GB" sz="2000" b="1" dirty="0" smtClean="0"/>
              <a:t>5.1: Soil Management</a:t>
            </a:r>
          </a:p>
          <a:p>
            <a:pPr marL="0" indent="0">
              <a:buNone/>
            </a:pPr>
            <a:endParaRPr lang="en-GB" sz="1600" dirty="0" smtClean="0"/>
          </a:p>
          <a:p>
            <a:pPr marL="0" indent="0">
              <a:buNone/>
            </a:pPr>
            <a:r>
              <a:rPr lang="en-GB" sz="1600" dirty="0" smtClean="0"/>
              <a:t>Q01: Tillage </a:t>
            </a:r>
            <a:r>
              <a:rPr lang="en-GB" sz="1600" dirty="0"/>
              <a:t>methods: total area of outdoor arable land is divided into the different tillage methods used:</a:t>
            </a:r>
          </a:p>
          <a:p>
            <a:r>
              <a:rPr lang="en-GB" sz="1600" dirty="0"/>
              <a:t>Conventional </a:t>
            </a:r>
            <a:r>
              <a:rPr lang="en-GB" sz="1600" dirty="0" smtClean="0"/>
              <a:t>tillage : involves </a:t>
            </a:r>
            <a:r>
              <a:rPr lang="en-GB" sz="1600" dirty="0"/>
              <a:t>inversion of the soil (turning over) over the whole area considered with tillage operations using tillage tools or equipment such as a mouldboard or disc plough or powered tillage equipment such as </a:t>
            </a:r>
            <a:r>
              <a:rPr lang="en-GB" sz="1600" dirty="0" err="1"/>
              <a:t>rotavator</a:t>
            </a:r>
            <a:r>
              <a:rPr lang="en-GB" sz="1600" dirty="0"/>
              <a:t>. </a:t>
            </a:r>
            <a:endParaRPr lang="en-GB" sz="1600" dirty="0" smtClean="0"/>
          </a:p>
          <a:p>
            <a:pPr lvl="1"/>
            <a:r>
              <a:rPr lang="en-GB" sz="1600" dirty="0" smtClean="0"/>
              <a:t>It </a:t>
            </a:r>
            <a:r>
              <a:rPr lang="en-GB" sz="1600" dirty="0"/>
              <a:t>also can be carried out with traditional ploughs of either wood or iron, drawn by animal power.</a:t>
            </a:r>
          </a:p>
          <a:p>
            <a:pPr marL="114300" indent="0">
              <a:buNone/>
            </a:pPr>
            <a:endParaRPr lang="en-GB" sz="2400" dirty="0"/>
          </a:p>
          <a:p>
            <a:pPr marL="0" indent="0">
              <a:buNone/>
            </a:pPr>
            <a:endParaRPr lang="en-US" sz="1600" dirty="0"/>
          </a:p>
          <a:p>
            <a:endParaRPr lang="en-GB" sz="1600" dirty="0"/>
          </a:p>
        </p:txBody>
      </p:sp>
    </p:spTree>
    <p:extLst>
      <p:ext uri="{BB962C8B-B14F-4D97-AF65-F5344CB8AC3E}">
        <p14:creationId xmlns:p14="http://schemas.microsoft.com/office/powerpoint/2010/main" val="287601858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a:t>Section 5: Land Use and Agricultural Practices</a:t>
            </a:r>
            <a:endParaRPr lang="en-GB" sz="2400"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a:t>Section 5, part 5.1: Soil Management</a:t>
            </a:r>
          </a:p>
          <a:p>
            <a:pPr marL="114300" indent="0">
              <a:buNone/>
            </a:pPr>
            <a:r>
              <a:rPr lang="en-US" sz="1600" dirty="0" smtClean="0"/>
              <a:t>Q02</a:t>
            </a:r>
            <a:endParaRPr lang="en-GB" sz="1600" dirty="0"/>
          </a:p>
          <a:p>
            <a:r>
              <a:rPr lang="en-GB" sz="1600" dirty="0" smtClean="0"/>
              <a:t>Conservation </a:t>
            </a:r>
            <a:r>
              <a:rPr lang="en-GB" sz="1600" dirty="0"/>
              <a:t>(low) tillage </a:t>
            </a:r>
            <a:r>
              <a:rPr lang="en-GB" sz="1600" dirty="0" smtClean="0"/>
              <a:t>: </a:t>
            </a:r>
            <a:r>
              <a:rPr lang="en-US" sz="1600" dirty="0" smtClean="0"/>
              <a:t>involves </a:t>
            </a:r>
            <a:r>
              <a:rPr lang="en-US" sz="1600" dirty="0"/>
              <a:t>tillage practice or practices that leave plant residues (at least 30-35 percent) on the soil surface for erosion control and moisture conservation. Soil should normally not be inverted but only ripped. This type of tillage can </a:t>
            </a:r>
            <a:r>
              <a:rPr lang="en-US" sz="1600" dirty="0" smtClean="0"/>
              <a:t>includes:</a:t>
            </a:r>
            <a:endParaRPr lang="en-GB" sz="1600" dirty="0"/>
          </a:p>
          <a:p>
            <a:pPr lvl="1"/>
            <a:r>
              <a:rPr lang="en-GB" sz="1400" dirty="0"/>
              <a:t>Reduced or minimum tillage is a practice used in soil conservation to limit erosion. The equipment, such as a ripper, does not invert the soil and causes little compaction but leaves some ripping lines. For this reason, the soil remains with a good cover of residues on the surface.</a:t>
            </a:r>
          </a:p>
          <a:p>
            <a:pPr lvl="1"/>
            <a:r>
              <a:rPr lang="en-GB" sz="1400" dirty="0"/>
              <a:t>Strip tillage. In this case strips are tilled to receive the seed, while the soil along the intervening bands is not disturbed and remains covered with residues such as mulch.</a:t>
            </a:r>
          </a:p>
          <a:p>
            <a:pPr lvl="1"/>
            <a:r>
              <a:rPr lang="en-GB" sz="1400" dirty="0"/>
              <a:t>Ridge tillage is a system of ridges and furrows. The ridges may be narrow or wide and the furrows can be parallel to the contour lines or constructed with a slight slope, depending on whether the objective is to conserve moisture or to drain excess moisture. </a:t>
            </a:r>
            <a:endParaRPr lang="en-GB" sz="1400" dirty="0" smtClean="0"/>
          </a:p>
          <a:p>
            <a:r>
              <a:rPr lang="en-GB" sz="1600" dirty="0" smtClean="0"/>
              <a:t>Zero </a:t>
            </a:r>
            <a:r>
              <a:rPr lang="en-GB" sz="1600" dirty="0"/>
              <a:t>tillage does not involve any tillage operations, the soil is always covered. Seeding operation is carried out with a direct </a:t>
            </a:r>
            <a:r>
              <a:rPr lang="en-GB" sz="1600" dirty="0" err="1"/>
              <a:t>seeders</a:t>
            </a:r>
            <a:r>
              <a:rPr lang="en-GB" sz="1600" dirty="0"/>
              <a:t> able to open a narrow slot of the soil through soil cover. </a:t>
            </a:r>
          </a:p>
          <a:p>
            <a:pPr marL="114300" indent="0">
              <a:buNone/>
            </a:pPr>
            <a:endParaRPr lang="en-GB" sz="2400" dirty="0"/>
          </a:p>
          <a:p>
            <a:pPr marL="0" indent="0">
              <a:buNone/>
            </a:pPr>
            <a:endParaRPr lang="en-US" sz="1600" dirty="0"/>
          </a:p>
          <a:p>
            <a:endParaRPr lang="en-GB" sz="1600" dirty="0"/>
          </a:p>
        </p:txBody>
      </p:sp>
    </p:spTree>
    <p:extLst>
      <p:ext uri="{BB962C8B-B14F-4D97-AF65-F5344CB8AC3E}">
        <p14:creationId xmlns:p14="http://schemas.microsoft.com/office/powerpoint/2010/main" val="399052251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a:t>Section 5: Land Use and Agricultural Practices</a:t>
            </a:r>
            <a:endParaRPr lang="en-GB" sz="2400"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a:t>Section 5, part 5.1: Soil Management</a:t>
            </a:r>
          </a:p>
          <a:p>
            <a:pPr marL="0" indent="0">
              <a:buNone/>
            </a:pPr>
            <a:r>
              <a:rPr lang="en-GB" sz="1600" dirty="0" smtClean="0"/>
              <a:t>Q04: </a:t>
            </a:r>
            <a:r>
              <a:rPr lang="en-GB" sz="1600" b="1" dirty="0"/>
              <a:t>Crop rotation on outdoor arable land</a:t>
            </a:r>
            <a:r>
              <a:rPr lang="en-GB" sz="1600" dirty="0"/>
              <a:t>. The objective is to estimate the part of the outdoor arable where crop is changing after each harvest in order to avoid impoverishment of the soils</a:t>
            </a:r>
            <a:r>
              <a:rPr lang="en-GB" sz="1600" dirty="0" smtClean="0"/>
              <a:t>.</a:t>
            </a:r>
          </a:p>
          <a:p>
            <a:pPr marL="0" indent="0">
              <a:buNone/>
            </a:pPr>
            <a:endParaRPr lang="en-US" sz="1600" dirty="0"/>
          </a:p>
          <a:p>
            <a:pPr marL="0" indent="0">
              <a:buNone/>
            </a:pPr>
            <a:r>
              <a:rPr lang="en-US" sz="1600" dirty="0" smtClean="0"/>
              <a:t>Q05: </a:t>
            </a:r>
            <a:r>
              <a:rPr lang="en-GB" sz="1600" b="1" dirty="0"/>
              <a:t>Other soil conservation practices</a:t>
            </a:r>
            <a:r>
              <a:rPr lang="en-GB" sz="1600" dirty="0"/>
              <a:t> implemented during the observation period to avoid soil erosion are asked.</a:t>
            </a:r>
          </a:p>
          <a:p>
            <a:pPr lvl="0"/>
            <a:r>
              <a:rPr lang="en-GB" sz="1600" b="1" dirty="0"/>
              <a:t>Fallowing or shifting cultivation</a:t>
            </a:r>
            <a:r>
              <a:rPr lang="en-GB" sz="1600" dirty="0"/>
              <a:t>: fallowing left uncultivated, not seeded, for a season or more from time to time. Shifting cultivation is an agricultural system in which plots of land are cultivated temporarily, then abandoned and allowed to revert to their natural vegetation while the cultivator moves on to another plot. The period of cultivation is usually terminated when the soil shows signs of exhaustion or, more commonly, when the field is overrun by weeds.</a:t>
            </a:r>
          </a:p>
          <a:p>
            <a:pPr lvl="0"/>
            <a:r>
              <a:rPr lang="en-GB" sz="1600" b="1" dirty="0"/>
              <a:t>Vegetative strips</a:t>
            </a:r>
            <a:r>
              <a:rPr lang="en-GB" sz="1600" dirty="0"/>
              <a:t>: narrow strips of naturally growing grasses and herbs intentionally left unploughed along the contours of slope land farms. These strips serve as buffers that prevent the soil from eroding during heavy rains and intensive cultivation. Over time, these strips form stable terraces along the contours. The strips filter pesticides, nitrates and soluble phosphorus, thus preventing runoff. They control soil erosion by more than 90%. They improve water infiltration during heavy rains.</a:t>
            </a:r>
          </a:p>
          <a:p>
            <a:pPr marL="0" indent="0">
              <a:buNone/>
            </a:pPr>
            <a:endParaRPr lang="en-GB" sz="1600" dirty="0"/>
          </a:p>
          <a:p>
            <a:pPr marL="0" indent="0">
              <a:buNone/>
            </a:pPr>
            <a:endParaRPr lang="en-US" sz="1600" dirty="0"/>
          </a:p>
          <a:p>
            <a:endParaRPr lang="en-GB" sz="1600" dirty="0"/>
          </a:p>
        </p:txBody>
      </p:sp>
    </p:spTree>
    <p:extLst>
      <p:ext uri="{BB962C8B-B14F-4D97-AF65-F5344CB8AC3E}">
        <p14:creationId xmlns:p14="http://schemas.microsoft.com/office/powerpoint/2010/main" val="406383826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a:t>Section 5: Land Use and Agricultural Practices</a:t>
            </a:r>
            <a:endParaRPr lang="en-GB" sz="2400" dirty="0"/>
          </a:p>
          <a:p>
            <a:pPr lvl="1"/>
            <a:endParaRPr lang="en-GB" dirty="0"/>
          </a:p>
        </p:txBody>
      </p:sp>
      <p:sp>
        <p:nvSpPr>
          <p:cNvPr id="5" name="Content Placeholder 4"/>
          <p:cNvSpPr>
            <a:spLocks noGrp="1"/>
          </p:cNvSpPr>
          <p:nvPr>
            <p:ph idx="1"/>
          </p:nvPr>
        </p:nvSpPr>
        <p:spPr>
          <a:xfrm>
            <a:off x="755576" y="1916832"/>
            <a:ext cx="7886700" cy="4351338"/>
          </a:xfrm>
        </p:spPr>
        <p:txBody>
          <a:bodyPr/>
          <a:lstStyle/>
          <a:p>
            <a:pPr marL="114300" indent="0">
              <a:buNone/>
            </a:pPr>
            <a:r>
              <a:rPr lang="en-GB" sz="2000" b="1" dirty="0"/>
              <a:t>Section 5, part 5.1: Soil Management</a:t>
            </a:r>
          </a:p>
          <a:p>
            <a:pPr marL="0" indent="0">
              <a:buNone/>
            </a:pPr>
            <a:endParaRPr lang="en-US" sz="1600" dirty="0" smtClean="0"/>
          </a:p>
          <a:p>
            <a:pPr marL="0" indent="0">
              <a:buNone/>
            </a:pPr>
            <a:r>
              <a:rPr lang="en-US" sz="1600" dirty="0" smtClean="0"/>
              <a:t>Q05: </a:t>
            </a:r>
            <a:r>
              <a:rPr lang="en-GB" sz="1600" b="1" dirty="0"/>
              <a:t>Other soil conservation practices</a:t>
            </a:r>
            <a:r>
              <a:rPr lang="en-GB" sz="1600" dirty="0"/>
              <a:t> implemented during the observation period to avoid soil erosion are asked.</a:t>
            </a:r>
          </a:p>
          <a:p>
            <a:pPr lvl="0"/>
            <a:r>
              <a:rPr lang="en-GB" sz="1600" b="1" dirty="0" smtClean="0"/>
              <a:t>Liming</a:t>
            </a:r>
            <a:r>
              <a:rPr lang="en-GB" sz="1600" b="1" dirty="0"/>
              <a:t>:</a:t>
            </a:r>
            <a:r>
              <a:rPr lang="en-GB" sz="1600" dirty="0"/>
              <a:t> Liming is the application of calcium- and </a:t>
            </a:r>
            <a:r>
              <a:rPr lang="en-GB" sz="1600" u="sng" dirty="0">
                <a:hlinkClick r:id="rId3" tooltip="Magnesium"/>
              </a:rPr>
              <a:t>magnesium</a:t>
            </a:r>
            <a:r>
              <a:rPr lang="en-GB" sz="1600" dirty="0"/>
              <a:t>-rich materials to </a:t>
            </a:r>
            <a:r>
              <a:rPr lang="en-GB" sz="1600" u="sng" dirty="0">
                <a:hlinkClick r:id="rId4" tooltip="Soil"/>
              </a:rPr>
              <a:t>soil</a:t>
            </a:r>
            <a:r>
              <a:rPr lang="en-GB" sz="1600" dirty="0"/>
              <a:t> in various forms, including </a:t>
            </a:r>
            <a:r>
              <a:rPr lang="en-GB" sz="1600" u="sng" dirty="0">
                <a:hlinkClick r:id="rId5" tooltip="Marl"/>
              </a:rPr>
              <a:t>marl</a:t>
            </a:r>
            <a:r>
              <a:rPr lang="en-GB" sz="1600" dirty="0"/>
              <a:t>, </a:t>
            </a:r>
            <a:r>
              <a:rPr lang="en-GB" sz="1600" u="sng" dirty="0">
                <a:hlinkClick r:id="rId6" tooltip="Chalk"/>
              </a:rPr>
              <a:t>chalk</a:t>
            </a:r>
            <a:r>
              <a:rPr lang="en-GB" sz="1600" dirty="0"/>
              <a:t>, </a:t>
            </a:r>
            <a:r>
              <a:rPr lang="en-GB" sz="1600" u="sng" dirty="0">
                <a:hlinkClick r:id="rId7" tooltip="Limestone"/>
              </a:rPr>
              <a:t>limestone</a:t>
            </a:r>
            <a:r>
              <a:rPr lang="en-GB" sz="1600" dirty="0"/>
              <a:t>, or </a:t>
            </a:r>
            <a:r>
              <a:rPr lang="en-GB" sz="1600" u="sng" dirty="0">
                <a:hlinkClick r:id="rId8" tooltip="Hydrated lime"/>
              </a:rPr>
              <a:t>hydrated lime</a:t>
            </a:r>
            <a:r>
              <a:rPr lang="en-GB" sz="1600" dirty="0"/>
              <a:t>. This neutralises </a:t>
            </a:r>
            <a:r>
              <a:rPr lang="en-GB" sz="1600" u="sng" dirty="0">
                <a:hlinkClick r:id="rId9" tooltip="Soil acidity"/>
              </a:rPr>
              <a:t>soil acidity</a:t>
            </a:r>
            <a:r>
              <a:rPr lang="en-GB" sz="1600" dirty="0"/>
              <a:t> and increases activity of soil </a:t>
            </a:r>
            <a:r>
              <a:rPr lang="en-GB" sz="1600" u="sng" dirty="0">
                <a:hlinkClick r:id="rId10" tooltip="Bacterium"/>
              </a:rPr>
              <a:t>bacteria</a:t>
            </a:r>
            <a:r>
              <a:rPr lang="en-GB" sz="1600" dirty="0"/>
              <a:t>. However, oversupply may result in harm to plant life. Lime is a basic chemical; the effect of it makes the soil more basic thus making </a:t>
            </a:r>
            <a:r>
              <a:rPr lang="en-GB" sz="1600" u="sng" dirty="0">
                <a:hlinkClick r:id="rId11" tooltip="Soil pH"/>
              </a:rPr>
              <a:t>acidic soils</a:t>
            </a:r>
            <a:r>
              <a:rPr lang="en-GB" sz="1600" dirty="0"/>
              <a:t> neutral.</a:t>
            </a:r>
          </a:p>
          <a:p>
            <a:pPr lvl="0"/>
            <a:r>
              <a:rPr lang="en-GB" sz="1600" b="1" dirty="0"/>
              <a:t>Terraces:</a:t>
            </a:r>
            <a:r>
              <a:rPr lang="en-GB" sz="1600" dirty="0"/>
              <a:t> used for growing crops on sloping lands avoiding soil erosion. It should be noted that existing terraces should be also reported here, and not only those created during the reference period.</a:t>
            </a:r>
          </a:p>
          <a:p>
            <a:pPr lvl="0"/>
            <a:r>
              <a:rPr lang="en-GB" sz="1600" b="1" dirty="0"/>
              <a:t>Wind breaks and hedges</a:t>
            </a:r>
            <a:r>
              <a:rPr lang="en-GB" sz="1600" dirty="0"/>
              <a:t>: creates a permeable barrier which still allows air to pass through but significantly reduces the speed in the process. </a:t>
            </a:r>
            <a:r>
              <a:rPr lang="en-GB" sz="1600" dirty="0" smtClean="0"/>
              <a:t>It </a:t>
            </a:r>
            <a:r>
              <a:rPr lang="en-GB" sz="1600" dirty="0"/>
              <a:t>should be noted that existing wind breaks  should be also reported here, and not only those created during the reference period.</a:t>
            </a:r>
          </a:p>
          <a:p>
            <a:pPr marL="0" indent="0">
              <a:buNone/>
            </a:pPr>
            <a:endParaRPr lang="en-GB" sz="1600" dirty="0"/>
          </a:p>
          <a:p>
            <a:pPr marL="0" indent="0">
              <a:buNone/>
            </a:pPr>
            <a:endParaRPr lang="en-US" sz="1600" dirty="0"/>
          </a:p>
          <a:p>
            <a:endParaRPr lang="en-GB" sz="1600" dirty="0"/>
          </a:p>
        </p:txBody>
      </p:sp>
    </p:spTree>
    <p:extLst>
      <p:ext uri="{BB962C8B-B14F-4D97-AF65-F5344CB8AC3E}">
        <p14:creationId xmlns:p14="http://schemas.microsoft.com/office/powerpoint/2010/main" val="86205020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251520" y="933583"/>
            <a:ext cx="8640960" cy="738664"/>
          </a:xfrm>
          <a:prstGeom prst="rect">
            <a:avLst/>
          </a:prstGeom>
        </p:spPr>
        <p:txBody>
          <a:bodyPr wrap="square">
            <a:spAutoFit/>
          </a:bodyPr>
          <a:lstStyle/>
          <a:p>
            <a:pPr lvl="1" algn="ctr"/>
            <a:r>
              <a:rPr lang="en-GB" sz="2400" b="1" dirty="0"/>
              <a:t>Section 5: Land Use and Agricultural Practices</a:t>
            </a:r>
            <a:endParaRPr lang="en-GB" sz="2400" dirty="0"/>
          </a:p>
          <a:p>
            <a:pPr lvl="1"/>
            <a:endParaRPr lang="en-GB" dirty="0"/>
          </a:p>
        </p:txBody>
      </p:sp>
      <p:sp>
        <p:nvSpPr>
          <p:cNvPr id="5" name="Content Placeholder 4"/>
          <p:cNvSpPr>
            <a:spLocks noGrp="1"/>
          </p:cNvSpPr>
          <p:nvPr>
            <p:ph idx="1"/>
          </p:nvPr>
        </p:nvSpPr>
        <p:spPr>
          <a:xfrm>
            <a:off x="628650" y="1988840"/>
            <a:ext cx="7886700" cy="4351338"/>
          </a:xfrm>
        </p:spPr>
        <p:txBody>
          <a:bodyPr/>
          <a:lstStyle/>
          <a:p>
            <a:pPr marL="114300" indent="0">
              <a:buNone/>
            </a:pPr>
            <a:r>
              <a:rPr lang="en-GB" sz="2000" b="1" dirty="0"/>
              <a:t>Section 5, part 5.1: Soil Management</a:t>
            </a:r>
          </a:p>
          <a:p>
            <a:pPr marL="0" indent="0">
              <a:buNone/>
            </a:pPr>
            <a:endParaRPr lang="en-US" sz="1600" dirty="0" smtClean="0"/>
          </a:p>
          <a:p>
            <a:pPr marL="0" indent="0">
              <a:buNone/>
            </a:pPr>
            <a:r>
              <a:rPr lang="en-US" sz="1600" dirty="0" smtClean="0"/>
              <a:t>Q05: </a:t>
            </a:r>
            <a:r>
              <a:rPr lang="en-GB" sz="1600" b="1" dirty="0"/>
              <a:t>Other soil conservation practices</a:t>
            </a:r>
            <a:r>
              <a:rPr lang="en-GB" sz="1600" dirty="0"/>
              <a:t> implemented during the observation period to avoid soil erosion are asked.</a:t>
            </a:r>
          </a:p>
          <a:p>
            <a:pPr lvl="0"/>
            <a:endParaRPr lang="en-GB" sz="1600" b="1" dirty="0" smtClean="0"/>
          </a:p>
          <a:p>
            <a:pPr lvl="0"/>
            <a:r>
              <a:rPr lang="en-GB" sz="1600" b="1" dirty="0" smtClean="0"/>
              <a:t>Rotational </a:t>
            </a:r>
            <a:r>
              <a:rPr lang="en-GB" sz="1600" b="1" dirty="0"/>
              <a:t>grazing</a:t>
            </a:r>
            <a:r>
              <a:rPr lang="en-GB" sz="1600" dirty="0"/>
              <a:t>: also known as cell grazing, mob grazing and holistic managed planned grazing, describes a variety of closely related systems of forage use in which ruminant and non-ruminant herds and/or flocks are regularly and systematically moved to fresh rested areas with the intent to maximize the quality and quantity of forage growth. One primary goal of rotational grazing is to have a vegetative cover over all grazed areas at all times, and to prevent the complete removal of all vegetation from the grazed areas</a:t>
            </a:r>
          </a:p>
          <a:p>
            <a:pPr lvl="0"/>
            <a:endParaRPr lang="en-GB" sz="1600" dirty="0" smtClean="0"/>
          </a:p>
          <a:p>
            <a:pPr marL="0" indent="0">
              <a:buNone/>
            </a:pPr>
            <a:endParaRPr lang="en-GB" sz="1600" dirty="0"/>
          </a:p>
          <a:p>
            <a:pPr marL="0" indent="0">
              <a:buNone/>
            </a:pPr>
            <a:endParaRPr lang="en-US" sz="1600" dirty="0"/>
          </a:p>
          <a:p>
            <a:endParaRPr lang="en-GB" sz="1600" dirty="0"/>
          </a:p>
        </p:txBody>
      </p:sp>
    </p:spTree>
    <p:extLst>
      <p:ext uri="{BB962C8B-B14F-4D97-AF65-F5344CB8AC3E}">
        <p14:creationId xmlns:p14="http://schemas.microsoft.com/office/powerpoint/2010/main" val="328519265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a:t>Section 5: Land Use and Agricultural Practices</a:t>
            </a:r>
            <a:endParaRPr lang="en-GB" sz="2400" dirty="0"/>
          </a:p>
          <a:p>
            <a:pPr lvl="1"/>
            <a:endParaRPr lang="en-GB" dirty="0"/>
          </a:p>
        </p:txBody>
      </p:sp>
      <p:sp>
        <p:nvSpPr>
          <p:cNvPr id="5" name="Content Placeholder 4"/>
          <p:cNvSpPr>
            <a:spLocks noGrp="1"/>
          </p:cNvSpPr>
          <p:nvPr>
            <p:ph idx="1"/>
          </p:nvPr>
        </p:nvSpPr>
        <p:spPr>
          <a:xfrm>
            <a:off x="755576" y="1844824"/>
            <a:ext cx="7886700" cy="4351338"/>
          </a:xfrm>
        </p:spPr>
        <p:txBody>
          <a:bodyPr/>
          <a:lstStyle/>
          <a:p>
            <a:pPr marL="114300" indent="0">
              <a:buNone/>
            </a:pPr>
            <a:r>
              <a:rPr lang="en-GB" sz="2000" b="1" dirty="0"/>
              <a:t>Section 5, part 5.1: Soil Management</a:t>
            </a:r>
          </a:p>
          <a:p>
            <a:pPr marL="0" indent="0">
              <a:buNone/>
            </a:pPr>
            <a:endParaRPr lang="en-US" sz="1600" dirty="0" smtClean="0"/>
          </a:p>
          <a:p>
            <a:pPr marL="0" indent="0">
              <a:buNone/>
            </a:pPr>
            <a:r>
              <a:rPr lang="en-US" sz="1600" dirty="0" smtClean="0"/>
              <a:t>Q06- Q13: </a:t>
            </a:r>
            <a:r>
              <a:rPr lang="en-GB" sz="1600" b="1" dirty="0"/>
              <a:t>Crop residues and/or areas burnt </a:t>
            </a:r>
            <a:r>
              <a:rPr lang="en-GB" sz="1600" dirty="0"/>
              <a:t>during the reference period. </a:t>
            </a:r>
            <a:endParaRPr lang="en-GB" sz="1600" dirty="0" smtClean="0"/>
          </a:p>
          <a:p>
            <a:pPr marL="0" indent="0">
              <a:buNone/>
            </a:pPr>
            <a:endParaRPr lang="en-GB" sz="1600" dirty="0"/>
          </a:p>
          <a:p>
            <a:r>
              <a:rPr lang="en-GB" sz="1600" dirty="0" smtClean="0"/>
              <a:t>The </a:t>
            </a:r>
            <a:r>
              <a:rPr lang="en-GB" sz="1600" dirty="0"/>
              <a:t>objective is to estimate the area cleaned by fire before ploughing and sowing. </a:t>
            </a:r>
            <a:endParaRPr lang="en-GB" sz="1600" dirty="0" smtClean="0"/>
          </a:p>
          <a:p>
            <a:r>
              <a:rPr lang="en-GB" sz="1600" dirty="0" smtClean="0"/>
              <a:t>For </a:t>
            </a:r>
            <a:r>
              <a:rPr lang="en-GB" sz="1600" dirty="0"/>
              <a:t>each type of </a:t>
            </a:r>
            <a:r>
              <a:rPr lang="en-GB" sz="1600" dirty="0" smtClean="0"/>
              <a:t>crop land, </a:t>
            </a:r>
            <a:r>
              <a:rPr lang="en-GB" sz="1600" dirty="0"/>
              <a:t>temporarily fallow and forest or wooded land, the share of the burnt area is asked with the objective </a:t>
            </a:r>
            <a:r>
              <a:rPr lang="en-GB" sz="1600" dirty="0" smtClean="0"/>
              <a:t>to :</a:t>
            </a:r>
          </a:p>
          <a:p>
            <a:pPr lvl="1"/>
            <a:r>
              <a:rPr lang="en-GB" sz="1200" dirty="0" smtClean="0"/>
              <a:t> </a:t>
            </a:r>
            <a:r>
              <a:rPr lang="en-GB" sz="1600" dirty="0" smtClean="0"/>
              <a:t>determine if </a:t>
            </a:r>
            <a:r>
              <a:rPr lang="en-GB" sz="1600" dirty="0"/>
              <a:t>this practise is exceptional or not </a:t>
            </a:r>
            <a:endParaRPr lang="en-GB" sz="1600" dirty="0" smtClean="0"/>
          </a:p>
          <a:p>
            <a:pPr lvl="1"/>
            <a:r>
              <a:rPr lang="en-GB" sz="1600" dirty="0" smtClean="0"/>
              <a:t> to </a:t>
            </a:r>
            <a:r>
              <a:rPr lang="en-GB" sz="1600" dirty="0"/>
              <a:t>obtain an estimator of total area </a:t>
            </a:r>
            <a:r>
              <a:rPr lang="en-GB" sz="1600" dirty="0" smtClean="0"/>
              <a:t>burnt. </a:t>
            </a:r>
            <a:endParaRPr lang="en-GB" sz="1600" dirty="0"/>
          </a:p>
          <a:p>
            <a:pPr marL="0" indent="0">
              <a:buNone/>
            </a:pPr>
            <a:endParaRPr lang="en-GB" sz="1600" dirty="0"/>
          </a:p>
          <a:p>
            <a:pPr marL="0" indent="0">
              <a:buNone/>
            </a:pPr>
            <a:endParaRPr lang="en-US" sz="1600" dirty="0"/>
          </a:p>
          <a:p>
            <a:endParaRPr lang="en-GB" sz="1600" dirty="0"/>
          </a:p>
        </p:txBody>
      </p:sp>
    </p:spTree>
    <p:extLst>
      <p:ext uri="{BB962C8B-B14F-4D97-AF65-F5344CB8AC3E}">
        <p14:creationId xmlns:p14="http://schemas.microsoft.com/office/powerpoint/2010/main" val="24839305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340768"/>
            <a:ext cx="8748464" cy="5256584"/>
          </a:xfrm>
        </p:spPr>
        <p:txBody>
          <a:bodyPr>
            <a:normAutofit/>
          </a:bodyPr>
          <a:lstStyle/>
          <a:p>
            <a:pPr marL="0" indent="0">
              <a:buNone/>
            </a:pPr>
            <a:r>
              <a:rPr lang="en-GB" sz="2400" b="1" dirty="0" smtClean="0">
                <a:effectLst>
                  <a:outerShdw blurRad="38100" dist="38100" dir="2700000" algn="tl">
                    <a:srgbClr val="000000">
                      <a:alpha val="43137"/>
                    </a:srgbClr>
                  </a:outerShdw>
                </a:effectLst>
              </a:rPr>
              <a:t>Sample Distribution:</a:t>
            </a:r>
          </a:p>
          <a:p>
            <a:pPr marL="0" indent="0">
              <a:buNone/>
            </a:pPr>
            <a:endParaRPr lang="en-US" sz="2400" b="1" dirty="0">
              <a:effectLst>
                <a:outerShdw blurRad="38100" dist="38100" dir="2700000" algn="tl">
                  <a:srgbClr val="000000">
                    <a:alpha val="43137"/>
                  </a:srgbClr>
                </a:outerShdw>
              </a:effectLst>
            </a:endParaRPr>
          </a:p>
          <a:p>
            <a:pPr marL="0" indent="0">
              <a:buNone/>
            </a:pPr>
            <a:endParaRPr lang="en-GB" sz="2400" b="1" dirty="0">
              <a:effectLst>
                <a:outerShdw blurRad="38100" dist="38100" dir="2700000" algn="tl">
                  <a:srgbClr val="000000">
                    <a:alpha val="43137"/>
                  </a:srgbClr>
                </a:outerShdw>
              </a:effectLst>
            </a:endParaRPr>
          </a:p>
        </p:txBody>
      </p:sp>
      <p:sp>
        <p:nvSpPr>
          <p:cNvPr id="5" name="Title 1"/>
          <p:cNvSpPr txBox="1">
            <a:spLocks/>
          </p:cNvSpPr>
          <p:nvPr/>
        </p:nvSpPr>
        <p:spPr>
          <a:xfrm>
            <a:off x="628650" y="365126"/>
            <a:ext cx="7886700" cy="1325563"/>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effectLst>
                  <a:outerShdw blurRad="38100" dist="38100" dir="2700000" algn="tl">
                    <a:srgbClr val="000000">
                      <a:alpha val="43137"/>
                    </a:srgbClr>
                  </a:outerShdw>
                </a:effectLst>
              </a:rPr>
              <a:t>Methodology: Pilot Survey</a:t>
            </a:r>
            <a:endParaRPr lang="en-GB" dirty="0"/>
          </a:p>
        </p:txBody>
      </p:sp>
      <p:graphicFrame>
        <p:nvGraphicFramePr>
          <p:cNvPr id="2" name="Table 1"/>
          <p:cNvGraphicFramePr>
            <a:graphicFrameLocks noGrp="1"/>
          </p:cNvGraphicFramePr>
          <p:nvPr>
            <p:extLst>
              <p:ext uri="{D42A27DB-BD31-4B8C-83A1-F6EECF244321}">
                <p14:modId xmlns:p14="http://schemas.microsoft.com/office/powerpoint/2010/main" val="1253435838"/>
              </p:ext>
            </p:extLst>
          </p:nvPr>
        </p:nvGraphicFramePr>
        <p:xfrm>
          <a:off x="1475655" y="2492895"/>
          <a:ext cx="6120682" cy="2808314"/>
        </p:xfrm>
        <a:graphic>
          <a:graphicData uri="http://schemas.openxmlformats.org/drawingml/2006/table">
            <a:tbl>
              <a:tblPr>
                <a:tableStyleId>{5C22544A-7EE6-4342-B048-85BDC9FD1C3A}</a:tableStyleId>
              </a:tblPr>
              <a:tblGrid>
                <a:gridCol w="1614753">
                  <a:extLst>
                    <a:ext uri="{9D8B030D-6E8A-4147-A177-3AD203B41FA5}">
                      <a16:colId xmlns:a16="http://schemas.microsoft.com/office/drawing/2014/main" val="20000"/>
                    </a:ext>
                  </a:extLst>
                </a:gridCol>
                <a:gridCol w="861202">
                  <a:extLst>
                    <a:ext uri="{9D8B030D-6E8A-4147-A177-3AD203B41FA5}">
                      <a16:colId xmlns:a16="http://schemas.microsoft.com/office/drawing/2014/main" val="20001"/>
                    </a:ext>
                  </a:extLst>
                </a:gridCol>
                <a:gridCol w="1199530">
                  <a:extLst>
                    <a:ext uri="{9D8B030D-6E8A-4147-A177-3AD203B41FA5}">
                      <a16:colId xmlns:a16="http://schemas.microsoft.com/office/drawing/2014/main" val="20002"/>
                    </a:ext>
                  </a:extLst>
                </a:gridCol>
                <a:gridCol w="584387">
                  <a:extLst>
                    <a:ext uri="{9D8B030D-6E8A-4147-A177-3AD203B41FA5}">
                      <a16:colId xmlns:a16="http://schemas.microsoft.com/office/drawing/2014/main" val="20003"/>
                    </a:ext>
                  </a:extLst>
                </a:gridCol>
                <a:gridCol w="968852">
                  <a:extLst>
                    <a:ext uri="{9D8B030D-6E8A-4147-A177-3AD203B41FA5}">
                      <a16:colId xmlns:a16="http://schemas.microsoft.com/office/drawing/2014/main" val="20004"/>
                    </a:ext>
                  </a:extLst>
                </a:gridCol>
                <a:gridCol w="891958">
                  <a:extLst>
                    <a:ext uri="{9D8B030D-6E8A-4147-A177-3AD203B41FA5}">
                      <a16:colId xmlns:a16="http://schemas.microsoft.com/office/drawing/2014/main" val="20005"/>
                    </a:ext>
                  </a:extLst>
                </a:gridCol>
              </a:tblGrid>
              <a:tr h="936104">
                <a:tc>
                  <a:txBody>
                    <a:bodyPr/>
                    <a:lstStyle/>
                    <a:p>
                      <a:pPr algn="l" fontAlgn="b"/>
                      <a:r>
                        <a:rPr lang="en-GB" sz="1100" u="none" strike="noStrike" dirty="0">
                          <a:effectLst/>
                        </a:rPr>
                        <a:t>District</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Household</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Non Household</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Total</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Number of Enumerators</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Number of Supervisors</a:t>
                      </a:r>
                      <a:endParaRPr lang="en-GB" sz="11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0"/>
                  </a:ext>
                </a:extLst>
              </a:tr>
              <a:tr h="312035">
                <a:tc>
                  <a:txBody>
                    <a:bodyPr/>
                    <a:lstStyle/>
                    <a:p>
                      <a:pPr algn="l" fontAlgn="b"/>
                      <a:r>
                        <a:rPr lang="en-GB" sz="1100" u="none" strike="noStrike">
                          <a:effectLst/>
                        </a:rPr>
                        <a:t>Ahfa Ano South</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dirty="0">
                          <a:effectLst/>
                        </a:rPr>
                        <a:t>55</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dirty="0">
                          <a:effectLst/>
                        </a:rPr>
                        <a:t>20</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dirty="0">
                          <a:effectLst/>
                        </a:rPr>
                        <a:t>75</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3</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1"/>
                  </a:ext>
                </a:extLst>
              </a:tr>
              <a:tr h="312035">
                <a:tc>
                  <a:txBody>
                    <a:bodyPr/>
                    <a:lstStyle/>
                    <a:p>
                      <a:pPr algn="l" fontAlgn="b"/>
                      <a:r>
                        <a:rPr lang="en-GB" sz="1100" u="none" strike="noStrike">
                          <a:effectLst/>
                        </a:rPr>
                        <a:t>Asante Akim North</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141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dirty="0">
                          <a:effectLst/>
                        </a:rPr>
                        <a:t>20</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161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7</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2"/>
                  </a:ext>
                </a:extLst>
              </a:tr>
              <a:tr h="312035">
                <a:tc>
                  <a:txBody>
                    <a:bodyPr/>
                    <a:lstStyle/>
                    <a:p>
                      <a:pPr algn="l" fontAlgn="b"/>
                      <a:r>
                        <a:rPr lang="en-GB" sz="1100" u="none" strike="noStrike">
                          <a:effectLst/>
                        </a:rPr>
                        <a:t>Ejura Sekye Dumasi</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71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91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3"/>
                  </a:ext>
                </a:extLst>
              </a:tr>
              <a:tr h="312035">
                <a:tc>
                  <a:txBody>
                    <a:bodyPr/>
                    <a:lstStyle/>
                    <a:p>
                      <a:pPr algn="l" fontAlgn="b"/>
                      <a:r>
                        <a:rPr lang="en-GB" sz="1100" u="none" strike="noStrike">
                          <a:effectLst/>
                        </a:rPr>
                        <a:t>Sekyere Afram Plains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104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124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5</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4"/>
                  </a:ext>
                </a:extLst>
              </a:tr>
              <a:tr h="312035">
                <a:tc>
                  <a:txBody>
                    <a:bodyPr/>
                    <a:lstStyle/>
                    <a:p>
                      <a:pPr algn="l" fontAlgn="b"/>
                      <a:r>
                        <a:rPr lang="en-GB" sz="1100" u="none" strike="noStrike">
                          <a:effectLst/>
                        </a:rPr>
                        <a:t>Total</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371</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80</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451</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19</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6</a:t>
                      </a:r>
                      <a:endParaRPr lang="en-GB" sz="11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5"/>
                  </a:ext>
                </a:extLst>
              </a:tr>
              <a:tr h="312035">
                <a:tc gridSpan="6">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02859647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a:t>Section 5: Land Use and Agricultural Practices</a:t>
            </a:r>
            <a:endParaRPr lang="en-GB" sz="2400" dirty="0"/>
          </a:p>
          <a:p>
            <a:pPr lvl="1"/>
            <a:endParaRPr lang="en-GB" dirty="0"/>
          </a:p>
        </p:txBody>
      </p:sp>
      <p:sp>
        <p:nvSpPr>
          <p:cNvPr id="5" name="Content Placeholder 4"/>
          <p:cNvSpPr>
            <a:spLocks noGrp="1"/>
          </p:cNvSpPr>
          <p:nvPr>
            <p:ph idx="1"/>
          </p:nvPr>
        </p:nvSpPr>
        <p:spPr>
          <a:xfrm>
            <a:off x="683568" y="1562473"/>
            <a:ext cx="7886700" cy="4351338"/>
          </a:xfrm>
        </p:spPr>
        <p:txBody>
          <a:bodyPr/>
          <a:lstStyle/>
          <a:p>
            <a:pPr marL="114300" indent="0">
              <a:buNone/>
            </a:pPr>
            <a:r>
              <a:rPr lang="en-GB" sz="2000" b="1" dirty="0"/>
              <a:t>Section 5, part 5.1: Soil Management</a:t>
            </a:r>
          </a:p>
          <a:p>
            <a:pPr marL="0" indent="0">
              <a:buNone/>
            </a:pPr>
            <a:endParaRPr lang="en-US" sz="1600" dirty="0" smtClean="0"/>
          </a:p>
          <a:p>
            <a:pPr marL="0" indent="0">
              <a:buNone/>
            </a:pPr>
            <a:r>
              <a:rPr lang="en-US" sz="1600" dirty="0" smtClean="0"/>
              <a:t>Q14 – Q16: </a:t>
            </a:r>
            <a:r>
              <a:rPr lang="en-GB" sz="1600" b="1" dirty="0"/>
              <a:t>Use of crop residues for feeding and/or bedding</a:t>
            </a:r>
            <a:r>
              <a:rPr lang="en-GB" sz="1600" dirty="0"/>
              <a:t> construction during the reference period. </a:t>
            </a:r>
            <a:endParaRPr lang="en-GB" sz="1600" dirty="0" smtClean="0"/>
          </a:p>
          <a:p>
            <a:pPr marL="0" indent="0">
              <a:buNone/>
            </a:pPr>
            <a:endParaRPr lang="en-GB" sz="1600" dirty="0"/>
          </a:p>
          <a:p>
            <a:r>
              <a:rPr lang="en-GB" sz="1600" dirty="0" smtClean="0"/>
              <a:t>The </a:t>
            </a:r>
            <a:r>
              <a:rPr lang="en-GB" sz="1600" dirty="0"/>
              <a:t>objective is to estimate the area per crop used for animal production. </a:t>
            </a:r>
          </a:p>
          <a:p>
            <a:pPr marL="0" indent="0">
              <a:buNone/>
            </a:pPr>
            <a:r>
              <a:rPr lang="en-GB" sz="1600" dirty="0"/>
              <a:t> </a:t>
            </a:r>
          </a:p>
          <a:p>
            <a:pPr marL="0" indent="0">
              <a:buNone/>
            </a:pPr>
            <a:r>
              <a:rPr lang="en-GB" sz="1600" dirty="0" smtClean="0"/>
              <a:t>Q17- Q22 </a:t>
            </a:r>
            <a:r>
              <a:rPr lang="en-GB" sz="1600" b="1" dirty="0" smtClean="0"/>
              <a:t>Other </a:t>
            </a:r>
            <a:r>
              <a:rPr lang="en-GB" sz="1600" b="1" dirty="0"/>
              <a:t>environmental characteristics at holding level</a:t>
            </a:r>
            <a:r>
              <a:rPr lang="en-GB" sz="1600" dirty="0"/>
              <a:t>. </a:t>
            </a:r>
            <a:endParaRPr lang="en-GB" sz="1600" dirty="0" smtClean="0"/>
          </a:p>
          <a:p>
            <a:r>
              <a:rPr lang="en-GB" sz="1600" dirty="0" smtClean="0"/>
              <a:t>The </a:t>
            </a:r>
            <a:r>
              <a:rPr lang="en-GB" sz="1600" dirty="0"/>
              <a:t>objective is </a:t>
            </a:r>
            <a:r>
              <a:rPr lang="en-GB" sz="1600" dirty="0" smtClean="0"/>
              <a:t>to characterise </a:t>
            </a:r>
            <a:r>
              <a:rPr lang="en-GB" sz="1600" dirty="0"/>
              <a:t>some phenomenon in terms of importance and link with structural data about the holding (location, activity, holder):</a:t>
            </a:r>
          </a:p>
          <a:p>
            <a:pPr lvl="1"/>
            <a:r>
              <a:rPr lang="en-GB" sz="1600" dirty="0"/>
              <a:t>Area of pastures renewed during the observation period, by type of renewal.</a:t>
            </a:r>
          </a:p>
          <a:p>
            <a:pPr lvl="1"/>
            <a:r>
              <a:rPr lang="en-GB" sz="1600" dirty="0"/>
              <a:t>Soil analysis practices during the reference period or, at least during the past 5 years.</a:t>
            </a:r>
          </a:p>
          <a:p>
            <a:pPr lvl="1"/>
            <a:r>
              <a:rPr lang="en-GB" sz="1600" dirty="0"/>
              <a:t>Accumulation of water during heavy rains on agricultural areas</a:t>
            </a:r>
          </a:p>
          <a:p>
            <a:pPr lvl="1"/>
            <a:r>
              <a:rPr lang="en-GB" sz="1600" dirty="0"/>
              <a:t>Accumulation of salt on agricultural areas</a:t>
            </a:r>
          </a:p>
          <a:p>
            <a:pPr lvl="1"/>
            <a:r>
              <a:rPr lang="en-GB" sz="1600" dirty="0"/>
              <a:t>Soil changes, colour, stones, difficulties in works and/or crops emerging. </a:t>
            </a:r>
          </a:p>
          <a:p>
            <a:pPr marL="400050" lvl="1" indent="0">
              <a:buNone/>
            </a:pPr>
            <a:endParaRPr lang="en-GB" sz="1600" dirty="0"/>
          </a:p>
          <a:p>
            <a:pPr marL="0" indent="0">
              <a:buNone/>
            </a:pPr>
            <a:endParaRPr lang="en-US" sz="1600" dirty="0"/>
          </a:p>
          <a:p>
            <a:endParaRPr lang="en-GB" sz="1600" dirty="0"/>
          </a:p>
        </p:txBody>
      </p:sp>
    </p:spTree>
    <p:extLst>
      <p:ext uri="{BB962C8B-B14F-4D97-AF65-F5344CB8AC3E}">
        <p14:creationId xmlns:p14="http://schemas.microsoft.com/office/powerpoint/2010/main" val="256621261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262343" y="1021446"/>
            <a:ext cx="8640960" cy="3016210"/>
          </a:xfrm>
          <a:prstGeom prst="rect">
            <a:avLst/>
          </a:prstGeom>
        </p:spPr>
        <p:txBody>
          <a:bodyPr wrap="square">
            <a:spAutoFit/>
          </a:bodyPr>
          <a:lstStyle/>
          <a:p>
            <a:pPr lvl="1" algn="ctr"/>
            <a:r>
              <a:rPr lang="en-GB" sz="2400" b="1" dirty="0" smtClean="0"/>
              <a:t>Section 6: </a:t>
            </a:r>
            <a:r>
              <a:rPr lang="en-GB" sz="2400" b="1" dirty="0"/>
              <a:t>Livestock production</a:t>
            </a:r>
          </a:p>
          <a:p>
            <a:pPr lvl="1"/>
            <a:endParaRPr lang="en-GB" dirty="0" smtClean="0"/>
          </a:p>
          <a:p>
            <a:r>
              <a:rPr lang="en-GB" sz="1600" dirty="0"/>
              <a:t>This section provides information on </a:t>
            </a:r>
            <a:r>
              <a:rPr lang="en-GB" sz="1600" dirty="0" smtClean="0"/>
              <a:t>:</a:t>
            </a:r>
          </a:p>
          <a:p>
            <a:pPr marL="742950" lvl="1" indent="-285750">
              <a:buFont typeface="Arial" panose="020B0604020202020204" pitchFamily="34" charset="0"/>
              <a:buChar char="•"/>
            </a:pPr>
            <a:r>
              <a:rPr lang="en-GB" sz="1400" dirty="0" smtClean="0"/>
              <a:t>livestock </a:t>
            </a:r>
            <a:r>
              <a:rPr lang="en-GB" sz="1400" dirty="0"/>
              <a:t>inventory on the reference date</a:t>
            </a:r>
            <a:r>
              <a:rPr lang="en-GB" sz="1400" dirty="0" smtClean="0"/>
              <a:t>,</a:t>
            </a:r>
          </a:p>
          <a:p>
            <a:pPr marL="742950" lvl="1" indent="-285750">
              <a:buFont typeface="Arial" panose="020B0604020202020204" pitchFamily="34" charset="0"/>
              <a:buChar char="•"/>
            </a:pPr>
            <a:r>
              <a:rPr lang="en-GB" sz="1400" dirty="0" smtClean="0"/>
              <a:t>livestock </a:t>
            </a:r>
            <a:r>
              <a:rPr lang="en-GB" sz="1400" dirty="0"/>
              <a:t>changes and herd composition during the reference period. </a:t>
            </a:r>
            <a:endParaRPr lang="en-GB" sz="1400" dirty="0" smtClean="0"/>
          </a:p>
          <a:p>
            <a:pPr marL="742950" lvl="1" indent="-285750">
              <a:buFont typeface="Arial" panose="020B0604020202020204" pitchFamily="34" charset="0"/>
              <a:buChar char="•"/>
            </a:pPr>
            <a:r>
              <a:rPr lang="en-GB" sz="1400" dirty="0" smtClean="0"/>
              <a:t>It </a:t>
            </a:r>
            <a:r>
              <a:rPr lang="en-GB" sz="1400" dirty="0"/>
              <a:t>provides information on livestock production on the holding. </a:t>
            </a:r>
          </a:p>
          <a:p>
            <a:r>
              <a:rPr lang="en-GB" dirty="0"/>
              <a:t> </a:t>
            </a:r>
          </a:p>
          <a:p>
            <a:pPr marL="285750" indent="-285750">
              <a:buFont typeface="Arial" panose="020B0604020202020204" pitchFamily="34" charset="0"/>
              <a:buChar char="•"/>
            </a:pPr>
            <a:r>
              <a:rPr lang="en-GB" sz="1600" dirty="0"/>
              <a:t>All animals raised on the holding are concerned, </a:t>
            </a:r>
            <a:r>
              <a:rPr lang="en-GB" sz="1600" b="1" dirty="0"/>
              <a:t>regardless of ownership</a:t>
            </a:r>
            <a:r>
              <a:rPr lang="en-GB" sz="1600" dirty="0"/>
              <a:t>, including those that </a:t>
            </a:r>
            <a:r>
              <a:rPr lang="en-GB" sz="1600" dirty="0" smtClean="0"/>
              <a:t>are: </a:t>
            </a:r>
          </a:p>
          <a:p>
            <a:pPr marL="1200150" lvl="2" indent="-285750">
              <a:buFont typeface="Arial" panose="020B0604020202020204" pitchFamily="34" charset="0"/>
              <a:buChar char="•"/>
            </a:pPr>
            <a:r>
              <a:rPr lang="en-GB" sz="1400" dirty="0" smtClean="0"/>
              <a:t>Boarded </a:t>
            </a:r>
            <a:r>
              <a:rPr lang="en-GB" sz="1400" dirty="0"/>
              <a:t>(animals in pension), </a:t>
            </a:r>
            <a:endParaRPr lang="en-GB" sz="1400" dirty="0" smtClean="0"/>
          </a:p>
          <a:p>
            <a:pPr marL="1200150" lvl="2" indent="-285750">
              <a:buFont typeface="Arial" panose="020B0604020202020204" pitchFamily="34" charset="0"/>
              <a:buChar char="•"/>
            </a:pPr>
            <a:r>
              <a:rPr lang="en-GB" sz="1400" dirty="0" smtClean="0"/>
              <a:t>Owned </a:t>
            </a:r>
            <a:r>
              <a:rPr lang="en-GB" sz="1400" dirty="0"/>
              <a:t>by another member of the household, </a:t>
            </a:r>
            <a:endParaRPr lang="en-GB" sz="1400" dirty="0" smtClean="0"/>
          </a:p>
          <a:p>
            <a:pPr marL="1200150" lvl="2" indent="-285750">
              <a:buFont typeface="Arial" panose="020B0604020202020204" pitchFamily="34" charset="0"/>
              <a:buChar char="•"/>
            </a:pPr>
            <a:r>
              <a:rPr lang="en-GB" sz="1400" dirty="0" smtClean="0"/>
              <a:t>Custom-fed </a:t>
            </a:r>
          </a:p>
          <a:p>
            <a:pPr marL="1200150" lvl="2" indent="-285750">
              <a:buFont typeface="Arial" panose="020B0604020202020204" pitchFamily="34" charset="0"/>
              <a:buChar char="•"/>
            </a:pPr>
            <a:r>
              <a:rPr lang="en-GB" sz="1400" dirty="0" smtClean="0"/>
              <a:t>Fed </a:t>
            </a:r>
            <a:r>
              <a:rPr lang="en-GB" sz="1400" dirty="0"/>
              <a:t>under contract.  </a:t>
            </a:r>
          </a:p>
        </p:txBody>
      </p:sp>
      <p:sp>
        <p:nvSpPr>
          <p:cNvPr id="5" name="Content Placeholder 4"/>
          <p:cNvSpPr>
            <a:spLocks noGrp="1"/>
          </p:cNvSpPr>
          <p:nvPr>
            <p:ph idx="1"/>
          </p:nvPr>
        </p:nvSpPr>
        <p:spPr>
          <a:xfrm>
            <a:off x="142851" y="4221088"/>
            <a:ext cx="8879944" cy="4567362"/>
          </a:xfrm>
        </p:spPr>
        <p:txBody>
          <a:bodyPr/>
          <a:lstStyle/>
          <a:p>
            <a:pPr marL="114300" indent="0">
              <a:buNone/>
            </a:pPr>
            <a:r>
              <a:rPr lang="en-GB" sz="2000" b="1" dirty="0"/>
              <a:t>Section </a:t>
            </a:r>
            <a:r>
              <a:rPr lang="en-GB" sz="2000" b="1" dirty="0" smtClean="0"/>
              <a:t>6, </a:t>
            </a:r>
            <a:r>
              <a:rPr lang="en-GB" sz="2000" b="1" dirty="0"/>
              <a:t>part </a:t>
            </a:r>
            <a:r>
              <a:rPr lang="en-GB" sz="2000" b="1" dirty="0" smtClean="0"/>
              <a:t>6.1</a:t>
            </a:r>
            <a:r>
              <a:rPr lang="en-GB" sz="2000" b="1" dirty="0"/>
              <a:t>: Raising activities and production</a:t>
            </a:r>
          </a:p>
          <a:p>
            <a:pPr marL="0" indent="0">
              <a:buNone/>
            </a:pPr>
            <a:r>
              <a:rPr lang="en-GB" sz="1600" dirty="0" smtClean="0"/>
              <a:t>Notes </a:t>
            </a:r>
            <a:r>
              <a:rPr lang="en-GB" sz="1600" dirty="0"/>
              <a:t>on the reference day for asking the number of animals on the holding : </a:t>
            </a:r>
          </a:p>
          <a:p>
            <a:r>
              <a:rPr lang="en-GB" sz="1600" dirty="0"/>
              <a:t>It should be noted that the proposed reference period in the questionnaire is not the same for all animals in order to facilitate the answers.</a:t>
            </a:r>
          </a:p>
          <a:p>
            <a:r>
              <a:rPr lang="en-GB" sz="1600" dirty="0"/>
              <a:t>Besides the 12 months recall proposed for cattle, 6 months recall periods are proposed for sheep, pigs and goats, while 3 months recall periods are proposed for rabbits and poultry</a:t>
            </a:r>
          </a:p>
          <a:p>
            <a:pPr marL="0" indent="0">
              <a:buNone/>
            </a:pPr>
            <a:endParaRPr lang="en-GB" sz="1600" dirty="0" smtClean="0"/>
          </a:p>
          <a:p>
            <a:endParaRPr lang="en-GB" sz="1600" dirty="0"/>
          </a:p>
        </p:txBody>
      </p:sp>
    </p:spTree>
    <p:extLst>
      <p:ext uri="{BB962C8B-B14F-4D97-AF65-F5344CB8AC3E}">
        <p14:creationId xmlns:p14="http://schemas.microsoft.com/office/powerpoint/2010/main" val="203454401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96752"/>
            <a:ext cx="7886700" cy="4351338"/>
          </a:xfrm>
        </p:spPr>
        <p:txBody>
          <a:bodyPr/>
          <a:lstStyle/>
          <a:p>
            <a:pPr marL="114300" indent="0">
              <a:buNone/>
            </a:pPr>
            <a:endParaRPr lang="en-GB" sz="2000" b="1" dirty="0" smtClean="0"/>
          </a:p>
          <a:p>
            <a:pPr marL="114300" indent="0">
              <a:buNone/>
            </a:pPr>
            <a:r>
              <a:rPr lang="en-GB" sz="2000" b="1" dirty="0" smtClean="0"/>
              <a:t>Section 6, </a:t>
            </a:r>
            <a:r>
              <a:rPr lang="en-GB" sz="2000" b="1" dirty="0"/>
              <a:t>part </a:t>
            </a:r>
            <a:r>
              <a:rPr lang="en-GB" sz="2000" b="1" dirty="0" smtClean="0"/>
              <a:t>6.1</a:t>
            </a:r>
            <a:r>
              <a:rPr lang="en-GB" sz="2000" b="1" dirty="0"/>
              <a:t>: Raising activities and production</a:t>
            </a:r>
          </a:p>
          <a:p>
            <a:pPr marL="114300" lvl="1" indent="0">
              <a:buNone/>
            </a:pPr>
            <a:endParaRPr lang="en-GB" sz="2400" dirty="0"/>
          </a:p>
          <a:p>
            <a:pPr marL="0" indent="0">
              <a:buNone/>
            </a:pPr>
            <a:r>
              <a:rPr lang="en-GB" sz="1600" u="sng" dirty="0"/>
              <a:t>Q01</a:t>
            </a:r>
            <a:r>
              <a:rPr lang="en-GB" sz="1600" dirty="0"/>
              <a:t>, registration:  relevant to evaluate the quality of the interview data.</a:t>
            </a:r>
          </a:p>
          <a:p>
            <a:pPr marL="0" indent="0">
              <a:buNone/>
            </a:pPr>
            <a:r>
              <a:rPr lang="en-GB" sz="1600" dirty="0"/>
              <a:t> </a:t>
            </a:r>
          </a:p>
          <a:p>
            <a:pPr marL="0" indent="0">
              <a:buNone/>
            </a:pPr>
            <a:r>
              <a:rPr lang="en-GB" sz="1600" dirty="0"/>
              <a:t>Parts 4.1.1 to </a:t>
            </a:r>
            <a:r>
              <a:rPr lang="en-GB" sz="1600" dirty="0" smtClean="0"/>
              <a:t>4.1.8 </a:t>
            </a:r>
            <a:r>
              <a:rPr lang="en-GB" sz="1600" dirty="0"/>
              <a:t>collect information of number of livestock on the reference day, movements during the reference period, and production of respective livestock products (meat, milk, eggs, etc.) by type of livestock. </a:t>
            </a:r>
          </a:p>
          <a:p>
            <a:pPr marL="0" indent="0">
              <a:buNone/>
            </a:pPr>
            <a:r>
              <a:rPr lang="en-GB" sz="1600" dirty="0"/>
              <a:t> </a:t>
            </a:r>
          </a:p>
          <a:p>
            <a:pPr marL="0" indent="0">
              <a:buNone/>
            </a:pPr>
            <a:r>
              <a:rPr lang="en-GB" sz="1600" dirty="0"/>
              <a:t>Questions on number of births refer only to categories of young animals (less than 1 year old). For example, </a:t>
            </a:r>
            <a:r>
              <a:rPr lang="en-GB" sz="1600" u="sng" dirty="0" smtClean="0"/>
              <a:t>Q12a</a:t>
            </a:r>
            <a:r>
              <a:rPr lang="en-GB" sz="1600" dirty="0" smtClean="0"/>
              <a:t> </a:t>
            </a:r>
            <a:r>
              <a:rPr lang="en-GB" sz="1600" dirty="0"/>
              <a:t>only refers to cattle less than one year old declared in </a:t>
            </a:r>
            <a:r>
              <a:rPr lang="en-GB" sz="1600" u="sng" dirty="0" smtClean="0"/>
              <a:t>Q10a=3</a:t>
            </a:r>
            <a:r>
              <a:rPr lang="en-GB" sz="1600" dirty="0"/>
              <a:t>.</a:t>
            </a:r>
          </a:p>
          <a:p>
            <a:pPr marL="0" indent="0">
              <a:buNone/>
            </a:pPr>
            <a:endParaRPr lang="en-GB" sz="1600" dirty="0"/>
          </a:p>
          <a:p>
            <a:pPr marL="0" indent="0">
              <a:buNone/>
            </a:pPr>
            <a:r>
              <a:rPr lang="en-GB" sz="1600" dirty="0"/>
              <a:t> </a:t>
            </a:r>
          </a:p>
          <a:p>
            <a:pPr marL="0" indent="0">
              <a:buNone/>
            </a:pPr>
            <a:endParaRPr lang="en-GB" sz="1600" dirty="0"/>
          </a:p>
        </p:txBody>
      </p:sp>
      <p:sp>
        <p:nvSpPr>
          <p:cNvPr id="3" name="Rectangle 2"/>
          <p:cNvSpPr/>
          <p:nvPr/>
        </p:nvSpPr>
        <p:spPr>
          <a:xfrm>
            <a:off x="2123728" y="966738"/>
            <a:ext cx="4611839" cy="461665"/>
          </a:xfrm>
          <a:prstGeom prst="rect">
            <a:avLst/>
          </a:prstGeom>
        </p:spPr>
        <p:txBody>
          <a:bodyPr wrap="none">
            <a:spAutoFit/>
          </a:bodyPr>
          <a:lstStyle/>
          <a:p>
            <a:pPr lvl="1" algn="ctr"/>
            <a:r>
              <a:rPr lang="en-GB" sz="2400" b="1" dirty="0"/>
              <a:t>Section </a:t>
            </a:r>
            <a:r>
              <a:rPr lang="en-GB" sz="2400" b="1" dirty="0" smtClean="0"/>
              <a:t>6: </a:t>
            </a:r>
            <a:r>
              <a:rPr lang="en-GB" sz="2400" b="1" dirty="0"/>
              <a:t>Livestock production</a:t>
            </a:r>
          </a:p>
        </p:txBody>
      </p:sp>
    </p:spTree>
    <p:extLst>
      <p:ext uri="{BB962C8B-B14F-4D97-AF65-F5344CB8AC3E}">
        <p14:creationId xmlns:p14="http://schemas.microsoft.com/office/powerpoint/2010/main" val="197406169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55576" y="1196752"/>
            <a:ext cx="7886700" cy="4351338"/>
          </a:xfrm>
        </p:spPr>
        <p:txBody>
          <a:bodyPr/>
          <a:lstStyle/>
          <a:p>
            <a:pPr marL="114300" indent="0">
              <a:buNone/>
            </a:pPr>
            <a:endParaRPr lang="en-GB" sz="2000" b="1" dirty="0" smtClean="0"/>
          </a:p>
          <a:p>
            <a:pPr marL="114300" indent="0">
              <a:buNone/>
            </a:pPr>
            <a:r>
              <a:rPr lang="en-GB" sz="2000" b="1" dirty="0" smtClean="0"/>
              <a:t>Section 6, </a:t>
            </a:r>
            <a:r>
              <a:rPr lang="en-GB" sz="2000" b="1" dirty="0"/>
              <a:t>part </a:t>
            </a:r>
            <a:r>
              <a:rPr lang="en-GB" sz="2000" b="1" dirty="0" smtClean="0"/>
              <a:t>6.2: Livestock Production/Marketing Contract</a:t>
            </a:r>
          </a:p>
          <a:p>
            <a:pPr marL="114300" indent="0">
              <a:buNone/>
            </a:pPr>
            <a:endParaRPr lang="en-US" sz="2000" b="1" dirty="0"/>
          </a:p>
          <a:p>
            <a:pPr marL="114300" indent="0">
              <a:buNone/>
            </a:pPr>
            <a:endParaRPr lang="en-US" sz="2000" b="1" dirty="0" smtClean="0"/>
          </a:p>
          <a:p>
            <a:r>
              <a:rPr lang="en-GB" sz="1600" dirty="0"/>
              <a:t>A production contract is considered as exclusive when the producer cannot produce the same product out of the contract, including for self-consumption.</a:t>
            </a:r>
          </a:p>
          <a:p>
            <a:endParaRPr lang="en-GB" sz="1600" dirty="0"/>
          </a:p>
          <a:p>
            <a:r>
              <a:rPr lang="en-GB" sz="1600" dirty="0"/>
              <a:t>A marketing contract is considered as exclusive when the producer cannot sell the same product to another person than the contractor (not on a market...). </a:t>
            </a:r>
          </a:p>
          <a:p>
            <a:pPr marL="114300" indent="0">
              <a:buNone/>
            </a:pPr>
            <a:endParaRPr lang="en-GB" sz="1600" dirty="0"/>
          </a:p>
          <a:p>
            <a:pPr marL="0" indent="0">
              <a:buNone/>
            </a:pPr>
            <a:r>
              <a:rPr lang="en-GB" sz="1600" dirty="0"/>
              <a:t> </a:t>
            </a:r>
          </a:p>
          <a:p>
            <a:pPr marL="0" indent="0">
              <a:buNone/>
            </a:pPr>
            <a:endParaRPr lang="en-GB" sz="1600" dirty="0"/>
          </a:p>
        </p:txBody>
      </p:sp>
      <p:sp>
        <p:nvSpPr>
          <p:cNvPr id="3" name="Rectangle 2"/>
          <p:cNvSpPr/>
          <p:nvPr/>
        </p:nvSpPr>
        <p:spPr>
          <a:xfrm>
            <a:off x="2123728" y="966738"/>
            <a:ext cx="4611839" cy="461665"/>
          </a:xfrm>
          <a:prstGeom prst="rect">
            <a:avLst/>
          </a:prstGeom>
        </p:spPr>
        <p:txBody>
          <a:bodyPr wrap="none">
            <a:spAutoFit/>
          </a:bodyPr>
          <a:lstStyle/>
          <a:p>
            <a:pPr lvl="1" algn="ctr"/>
            <a:r>
              <a:rPr lang="en-GB" sz="2400" b="1" dirty="0"/>
              <a:t>Section </a:t>
            </a:r>
            <a:r>
              <a:rPr lang="en-GB" sz="2400" b="1" dirty="0" smtClean="0"/>
              <a:t>6: </a:t>
            </a:r>
            <a:r>
              <a:rPr lang="en-GB" sz="2400" b="1" dirty="0"/>
              <a:t>Livestock production</a:t>
            </a:r>
          </a:p>
        </p:txBody>
      </p:sp>
    </p:spTree>
    <p:extLst>
      <p:ext uri="{BB962C8B-B14F-4D97-AF65-F5344CB8AC3E}">
        <p14:creationId xmlns:p14="http://schemas.microsoft.com/office/powerpoint/2010/main" val="44362564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5" name="Content Placeholder 4"/>
          <p:cNvSpPr>
            <a:spLocks noGrp="1"/>
          </p:cNvSpPr>
          <p:nvPr>
            <p:ph idx="1"/>
          </p:nvPr>
        </p:nvSpPr>
        <p:spPr>
          <a:xfrm>
            <a:off x="764504" y="1412776"/>
            <a:ext cx="7886700" cy="4351338"/>
          </a:xfrm>
        </p:spPr>
        <p:txBody>
          <a:bodyPr/>
          <a:lstStyle/>
          <a:p>
            <a:pPr marL="114300" indent="0" algn="ctr">
              <a:buNone/>
            </a:pPr>
            <a:r>
              <a:rPr lang="en-GB" sz="2400" b="1" dirty="0"/>
              <a:t>Section </a:t>
            </a:r>
            <a:r>
              <a:rPr lang="en-GB" sz="2400" b="1" dirty="0" smtClean="0"/>
              <a:t>6: </a:t>
            </a:r>
            <a:r>
              <a:rPr lang="en-GB" sz="2400" b="1" dirty="0"/>
              <a:t>Livestock production</a:t>
            </a:r>
          </a:p>
          <a:p>
            <a:pPr marL="114300" indent="0">
              <a:buNone/>
            </a:pPr>
            <a:r>
              <a:rPr lang="en-GB" sz="2000" b="1" dirty="0" smtClean="0"/>
              <a:t>Section 6, </a:t>
            </a:r>
            <a:r>
              <a:rPr lang="fr-FR" sz="2000" b="1" dirty="0"/>
              <a:t>part </a:t>
            </a:r>
            <a:r>
              <a:rPr lang="fr-FR" sz="2000" b="1" dirty="0" smtClean="0"/>
              <a:t>6.3 </a:t>
            </a:r>
            <a:r>
              <a:rPr lang="en-GB" sz="2000" b="1" dirty="0" smtClean="0"/>
              <a:t>Intentions </a:t>
            </a:r>
            <a:r>
              <a:rPr lang="en-GB" sz="2000" b="1" dirty="0"/>
              <a:t>for livestock production for the 12 months after the reporting period</a:t>
            </a:r>
          </a:p>
          <a:p>
            <a:pPr marL="0" indent="0">
              <a:buNone/>
            </a:pPr>
            <a:endParaRPr lang="en-GB" sz="1600" dirty="0" smtClean="0"/>
          </a:p>
          <a:p>
            <a:pPr marL="0" indent="0">
              <a:buNone/>
            </a:pPr>
            <a:r>
              <a:rPr lang="en-GB" sz="1600" dirty="0" smtClean="0"/>
              <a:t>Intentions </a:t>
            </a:r>
            <a:r>
              <a:rPr lang="en-GB" sz="1600" dirty="0"/>
              <a:t>for each one can be:</a:t>
            </a:r>
          </a:p>
          <a:p>
            <a:r>
              <a:rPr lang="en-GB" sz="1600" dirty="0"/>
              <a:t>Stabilise the number of heads </a:t>
            </a:r>
          </a:p>
          <a:p>
            <a:r>
              <a:rPr lang="en-GB" sz="1600" dirty="0"/>
              <a:t>Increase the number of heads </a:t>
            </a:r>
          </a:p>
          <a:p>
            <a:r>
              <a:rPr lang="en-GB" sz="1600" dirty="0"/>
              <a:t>Decrease the number of heads</a:t>
            </a:r>
          </a:p>
          <a:p>
            <a:r>
              <a:rPr lang="en-GB" sz="1600" dirty="0"/>
              <a:t>Stop production</a:t>
            </a:r>
          </a:p>
          <a:p>
            <a:pPr marL="0" indent="0">
              <a:buNone/>
            </a:pPr>
            <a:endParaRPr lang="en-GB" sz="1600" dirty="0" smtClean="0"/>
          </a:p>
          <a:p>
            <a:pPr marL="0" indent="0">
              <a:buNone/>
            </a:pPr>
            <a:r>
              <a:rPr lang="en-GB" sz="1600" dirty="0" smtClean="0"/>
              <a:t>New </a:t>
            </a:r>
            <a:r>
              <a:rPr lang="en-GB" sz="1600" dirty="0"/>
              <a:t>livestock types or species can be added, if a new livestock type or specie will be introduced on the holding. </a:t>
            </a:r>
          </a:p>
          <a:p>
            <a:pPr marL="0" indent="0">
              <a:buNone/>
            </a:pPr>
            <a:endParaRPr lang="en-GB" sz="1600" dirty="0" smtClean="0"/>
          </a:p>
          <a:p>
            <a:pPr marL="0" indent="0">
              <a:buNone/>
            </a:pPr>
            <a:r>
              <a:rPr lang="en-GB" sz="1600" dirty="0" smtClean="0"/>
              <a:t>Reasons </a:t>
            </a:r>
            <a:r>
              <a:rPr lang="en-GB" sz="1600" dirty="0"/>
              <a:t>for change in the types of livestock raised can </a:t>
            </a:r>
            <a:r>
              <a:rPr lang="en-GB" sz="1600" dirty="0" smtClean="0"/>
              <a:t>be :</a:t>
            </a:r>
          </a:p>
          <a:p>
            <a:r>
              <a:rPr lang="en-GB" sz="1600" dirty="0" smtClean="0"/>
              <a:t>Technical </a:t>
            </a:r>
            <a:r>
              <a:rPr lang="en-GB" sz="1600" dirty="0"/>
              <a:t>(new investments in buildings, constraints on machinery, labour force, skills, etc.) </a:t>
            </a:r>
            <a:r>
              <a:rPr lang="en-GB" sz="1600" dirty="0" smtClean="0"/>
              <a:t>or</a:t>
            </a:r>
          </a:p>
          <a:p>
            <a:r>
              <a:rPr lang="en-GB" sz="1600" dirty="0" smtClean="0"/>
              <a:t>Economic </a:t>
            </a:r>
            <a:r>
              <a:rPr lang="en-GB" sz="1600" dirty="0"/>
              <a:t>(level of prices, contract terms, etc.).</a:t>
            </a:r>
          </a:p>
          <a:p>
            <a:pPr marL="0" indent="0">
              <a:buNone/>
            </a:pPr>
            <a:endParaRPr lang="en-GB" sz="1600" dirty="0"/>
          </a:p>
        </p:txBody>
      </p:sp>
    </p:spTree>
    <p:extLst>
      <p:ext uri="{BB962C8B-B14F-4D97-AF65-F5344CB8AC3E}">
        <p14:creationId xmlns:p14="http://schemas.microsoft.com/office/powerpoint/2010/main" val="173792943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7: </a:t>
            </a:r>
            <a:r>
              <a:rPr lang="en-US" sz="2400" b="1" dirty="0" smtClean="0"/>
              <a:t>Livestock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0" indent="0">
              <a:buNone/>
            </a:pPr>
            <a:r>
              <a:rPr lang="en-GB" sz="1600" dirty="0" smtClean="0"/>
              <a:t>This </a:t>
            </a:r>
            <a:r>
              <a:rPr lang="en-GB" sz="1600" dirty="0"/>
              <a:t>section collects important data on the livestock raising practices, such as breeding methods, feeding, watering, transportation, housing, use of manure.</a:t>
            </a:r>
            <a:endParaRPr lang="en-GB" sz="1600" b="1" dirty="0" smtClean="0"/>
          </a:p>
          <a:p>
            <a:pPr marL="114300" indent="0">
              <a:buNone/>
            </a:pPr>
            <a:r>
              <a:rPr lang="en-GB" sz="2000" b="1" dirty="0"/>
              <a:t>Section </a:t>
            </a:r>
            <a:r>
              <a:rPr lang="en-GB" sz="2000" b="1" dirty="0" smtClean="0"/>
              <a:t>7, </a:t>
            </a:r>
            <a:r>
              <a:rPr lang="en-GB" sz="2000" b="1" dirty="0"/>
              <a:t>part </a:t>
            </a:r>
            <a:r>
              <a:rPr lang="en-GB" sz="2000" b="1" dirty="0" smtClean="0"/>
              <a:t>7.1</a:t>
            </a:r>
            <a:r>
              <a:rPr lang="en-GB" sz="2000" b="1" dirty="0"/>
              <a:t>: Animal Breeding and Production</a:t>
            </a:r>
            <a:r>
              <a:rPr lang="en-US" sz="2000" b="1" dirty="0"/>
              <a:t>: </a:t>
            </a:r>
          </a:p>
          <a:p>
            <a:pPr marL="0" indent="0">
              <a:buNone/>
            </a:pPr>
            <a:endParaRPr lang="en-GB" sz="1600" b="1" dirty="0" smtClean="0"/>
          </a:p>
          <a:p>
            <a:pPr marL="0" indent="0">
              <a:buNone/>
            </a:pPr>
            <a:r>
              <a:rPr lang="en-GB" sz="1600" b="1" dirty="0" smtClean="0"/>
              <a:t>Q01:</a:t>
            </a:r>
            <a:r>
              <a:rPr lang="en-GB" sz="1600" dirty="0" smtClean="0"/>
              <a:t> </a:t>
            </a:r>
            <a:r>
              <a:rPr lang="en-GB" sz="1600" dirty="0"/>
              <a:t>Main animal reproduction technique: for each livestock, the main reproduction technique is recorded:</a:t>
            </a:r>
          </a:p>
          <a:p>
            <a:pPr lvl="0"/>
            <a:r>
              <a:rPr lang="en-GB" sz="1600" dirty="0"/>
              <a:t>Natural mating with sire: </a:t>
            </a:r>
          </a:p>
          <a:p>
            <a:pPr lvl="1"/>
            <a:r>
              <a:rPr lang="en-GB" sz="1600" dirty="0"/>
              <a:t>Selected within the herd: natural mating with a sire from the holding </a:t>
            </a:r>
          </a:p>
          <a:p>
            <a:pPr lvl="1"/>
            <a:r>
              <a:rPr lang="en-GB" sz="1600" dirty="0"/>
              <a:t>Purchased or rented: sire acquired as a service whatever is the service provider</a:t>
            </a:r>
          </a:p>
          <a:p>
            <a:pPr lvl="1"/>
            <a:r>
              <a:rPr lang="en-GB" sz="1600" dirty="0"/>
              <a:t>Exchanged: sire coming from another holding as an exchange whatever the exchange terms </a:t>
            </a:r>
          </a:p>
          <a:p>
            <a:r>
              <a:rPr lang="en-GB" sz="1600" dirty="0" smtClean="0"/>
              <a:t>Dam </a:t>
            </a:r>
            <a:r>
              <a:rPr lang="en-GB" sz="1600" dirty="0"/>
              <a:t>was purchased pregnant</a:t>
            </a:r>
          </a:p>
          <a:p>
            <a:r>
              <a:rPr lang="en-GB" sz="1600" dirty="0"/>
              <a:t>Dam was exchanged pregnant</a:t>
            </a:r>
          </a:p>
          <a:p>
            <a:r>
              <a:rPr lang="en-GB" sz="1600" dirty="0"/>
              <a:t>Other technique: to be described in comments in order to classify after data collection.   </a:t>
            </a:r>
          </a:p>
          <a:p>
            <a:pPr lvl="1"/>
            <a:endParaRPr lang="en-GB" sz="1600" dirty="0"/>
          </a:p>
        </p:txBody>
      </p:sp>
    </p:spTree>
    <p:extLst>
      <p:ext uri="{BB962C8B-B14F-4D97-AF65-F5344CB8AC3E}">
        <p14:creationId xmlns:p14="http://schemas.microsoft.com/office/powerpoint/2010/main" val="373463091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7: </a:t>
            </a:r>
            <a:r>
              <a:rPr lang="en-US" sz="2400" b="1" dirty="0" smtClean="0"/>
              <a:t>Livestock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7, </a:t>
            </a:r>
            <a:r>
              <a:rPr lang="en-GB" sz="2000" b="1" dirty="0"/>
              <a:t>part </a:t>
            </a:r>
            <a:r>
              <a:rPr lang="en-GB" sz="2000" b="1" dirty="0" smtClean="0"/>
              <a:t>7.1</a:t>
            </a:r>
            <a:r>
              <a:rPr lang="en-GB" sz="2000" b="1" dirty="0"/>
              <a:t>: Animal Breeding and Production</a:t>
            </a:r>
            <a:r>
              <a:rPr lang="en-US" sz="2000" b="1" dirty="0"/>
              <a:t>: </a:t>
            </a:r>
          </a:p>
          <a:p>
            <a:pPr marL="0" indent="0">
              <a:buNone/>
            </a:pPr>
            <a:endParaRPr lang="en-GB" sz="1600" b="1" dirty="0" smtClean="0"/>
          </a:p>
          <a:p>
            <a:pPr marL="0" indent="0">
              <a:buNone/>
            </a:pPr>
            <a:r>
              <a:rPr lang="en-GB" sz="1600" b="1" dirty="0" smtClean="0"/>
              <a:t>Q02:</a:t>
            </a:r>
            <a:r>
              <a:rPr lang="en-GB" sz="1600" dirty="0" smtClean="0"/>
              <a:t> </a:t>
            </a:r>
            <a:r>
              <a:rPr lang="en-GB" sz="1600" b="1" dirty="0"/>
              <a:t>Main breeding services provider</a:t>
            </a:r>
            <a:r>
              <a:rPr lang="en-GB" sz="1600" dirty="0"/>
              <a:t>: for the whole livestock in the holding during the reference period</a:t>
            </a:r>
          </a:p>
          <a:p>
            <a:pPr indent="-285750"/>
            <a:r>
              <a:rPr lang="en-GB" sz="1600" dirty="0" smtClean="0"/>
              <a:t>Nucleus farmers:</a:t>
            </a:r>
            <a:endParaRPr lang="en-GB" sz="1600" dirty="0"/>
          </a:p>
          <a:p>
            <a:pPr indent="-285750"/>
            <a:r>
              <a:rPr lang="en-GB" sz="1600" dirty="0"/>
              <a:t>Public veterinary: veterinary of a governmental body (national or regional)</a:t>
            </a:r>
          </a:p>
          <a:p>
            <a:pPr indent="-285750"/>
            <a:r>
              <a:rPr lang="en-GB" sz="1600" dirty="0"/>
              <a:t>Self-provision: the holding itself</a:t>
            </a:r>
          </a:p>
          <a:p>
            <a:pPr indent="-285750"/>
            <a:r>
              <a:rPr lang="en-GB" sz="1600" dirty="0"/>
              <a:t>Other: to be précised</a:t>
            </a:r>
          </a:p>
          <a:p>
            <a:pPr lvl="1"/>
            <a:endParaRPr lang="en-GB" sz="1600" dirty="0"/>
          </a:p>
        </p:txBody>
      </p:sp>
    </p:spTree>
    <p:extLst>
      <p:ext uri="{BB962C8B-B14F-4D97-AF65-F5344CB8AC3E}">
        <p14:creationId xmlns:p14="http://schemas.microsoft.com/office/powerpoint/2010/main" val="202652847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7: </a:t>
            </a:r>
            <a:r>
              <a:rPr lang="en-US" sz="2400" b="1" dirty="0" smtClean="0"/>
              <a:t>Livestock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7, </a:t>
            </a:r>
            <a:r>
              <a:rPr lang="en-GB" sz="2000" b="1" dirty="0"/>
              <a:t>part </a:t>
            </a:r>
            <a:r>
              <a:rPr lang="en-GB" sz="2000" b="1" dirty="0" smtClean="0"/>
              <a:t>7.2: Use </a:t>
            </a:r>
            <a:r>
              <a:rPr lang="en-GB" sz="2000" b="1" dirty="0"/>
              <a:t>of </a:t>
            </a:r>
            <a:r>
              <a:rPr lang="en-GB" sz="2000" b="1" dirty="0" smtClean="0"/>
              <a:t>veterinary products </a:t>
            </a:r>
            <a:r>
              <a:rPr lang="en-GB" sz="2000" b="1" dirty="0"/>
              <a:t>and </a:t>
            </a:r>
            <a:r>
              <a:rPr lang="en-GB" sz="2000" b="1" dirty="0" smtClean="0"/>
              <a:t>traditional medical methods</a:t>
            </a:r>
            <a:r>
              <a:rPr lang="en-US" sz="2000" b="1" dirty="0"/>
              <a:t>: </a:t>
            </a:r>
          </a:p>
          <a:p>
            <a:pPr marL="0" indent="0">
              <a:buNone/>
            </a:pPr>
            <a:endParaRPr lang="en-GB" sz="1600" b="1" dirty="0" smtClean="0"/>
          </a:p>
          <a:p>
            <a:pPr marL="0" indent="0">
              <a:buNone/>
            </a:pPr>
            <a:r>
              <a:rPr lang="en-GB" sz="1600" b="1" dirty="0" smtClean="0"/>
              <a:t>Q03-Q04:Use </a:t>
            </a:r>
            <a:r>
              <a:rPr lang="en-GB" sz="1600" b="1" dirty="0"/>
              <a:t>of veterinary products</a:t>
            </a:r>
            <a:r>
              <a:rPr lang="en-GB" sz="1600" dirty="0"/>
              <a:t>: refers to whether veterinary products were used, at least once, during the reference period. The objective(s), circumstance(s) are asked for each livestock: reproduction, curative treatment of diseases by surgical procedures or not, or preventive medicine (vaccination, deworming, parasites or other).</a:t>
            </a:r>
          </a:p>
          <a:p>
            <a:pPr marL="0" indent="0">
              <a:buNone/>
            </a:pPr>
            <a:r>
              <a:rPr lang="en-GB" sz="1600" dirty="0"/>
              <a:t> </a:t>
            </a:r>
          </a:p>
          <a:p>
            <a:pPr marL="0" indent="0">
              <a:buNone/>
            </a:pPr>
            <a:r>
              <a:rPr lang="en-GB" sz="1600" b="1" dirty="0" smtClean="0"/>
              <a:t>Q05:Use </a:t>
            </a:r>
            <a:r>
              <a:rPr lang="en-GB" sz="1600" b="1" dirty="0"/>
              <a:t>of </a:t>
            </a:r>
            <a:r>
              <a:rPr lang="en-GB" sz="1600" b="1" dirty="0" smtClean="0"/>
              <a:t>antibiotics</a:t>
            </a:r>
            <a:r>
              <a:rPr lang="en-GB" sz="1600" dirty="0"/>
              <a:t>: refers to whether </a:t>
            </a:r>
            <a:r>
              <a:rPr lang="en-GB" sz="1600" dirty="0" smtClean="0"/>
              <a:t>antibiotics </a:t>
            </a:r>
            <a:r>
              <a:rPr lang="en-GB" sz="1600" dirty="0"/>
              <a:t>were used, at least once, during the reference period. The types of products are asked for each livestock. </a:t>
            </a:r>
          </a:p>
          <a:p>
            <a:pPr marL="0" indent="0">
              <a:buNone/>
            </a:pPr>
            <a:r>
              <a:rPr lang="en-GB" sz="1600" dirty="0"/>
              <a:t> </a:t>
            </a:r>
          </a:p>
          <a:p>
            <a:pPr marL="0" indent="0">
              <a:buNone/>
            </a:pPr>
            <a:r>
              <a:rPr lang="en-GB" sz="1600" b="1" dirty="0" smtClean="0"/>
              <a:t>Q06-Q07:Use </a:t>
            </a:r>
            <a:r>
              <a:rPr lang="en-GB" sz="1600" b="1" dirty="0"/>
              <a:t>of traditional medicine</a:t>
            </a:r>
            <a:r>
              <a:rPr lang="en-GB" sz="1600" dirty="0"/>
              <a:t>: if traditional medicine was used, at least once, during the reference period, the objective(s), circumstance(s) are asked for each livestock: reproduction, curative treatment, preventive treatment or other objective). </a:t>
            </a:r>
          </a:p>
        </p:txBody>
      </p:sp>
    </p:spTree>
    <p:extLst>
      <p:ext uri="{BB962C8B-B14F-4D97-AF65-F5344CB8AC3E}">
        <p14:creationId xmlns:p14="http://schemas.microsoft.com/office/powerpoint/2010/main" val="219077828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7: </a:t>
            </a:r>
            <a:r>
              <a:rPr lang="en-US" sz="2400" b="1" dirty="0" smtClean="0"/>
              <a:t>Livestock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7, </a:t>
            </a:r>
            <a:r>
              <a:rPr lang="en-GB" sz="2000" b="1" dirty="0"/>
              <a:t>part </a:t>
            </a:r>
            <a:r>
              <a:rPr lang="en-GB" sz="2000" b="1" dirty="0" smtClean="0"/>
              <a:t>7.3: Animal Housing</a:t>
            </a:r>
            <a:r>
              <a:rPr lang="en-US" sz="2000" b="1" dirty="0" smtClean="0"/>
              <a:t>: </a:t>
            </a:r>
            <a:endParaRPr lang="en-US" sz="2000" b="1" dirty="0"/>
          </a:p>
          <a:p>
            <a:pPr marL="0" indent="0">
              <a:buNone/>
            </a:pPr>
            <a:endParaRPr lang="en-GB" sz="1600" b="1" dirty="0" smtClean="0"/>
          </a:p>
          <a:p>
            <a:pPr marL="0" indent="0">
              <a:buNone/>
            </a:pPr>
            <a:r>
              <a:rPr lang="en-GB" sz="1600" b="1" dirty="0" smtClean="0"/>
              <a:t>Q08-Q16: Main </a:t>
            </a:r>
            <a:r>
              <a:rPr lang="en-GB" sz="1600" b="1" dirty="0"/>
              <a:t>animal housing system</a:t>
            </a:r>
            <a:r>
              <a:rPr lang="en-GB" sz="1600" dirty="0"/>
              <a:t> </a:t>
            </a:r>
            <a:r>
              <a:rPr lang="en-GB" sz="1600" b="1" dirty="0" smtClean="0"/>
              <a:t>used</a:t>
            </a:r>
            <a:endParaRPr lang="en-GB" sz="1600" b="1" dirty="0"/>
          </a:p>
          <a:p>
            <a:pPr lvl="0"/>
            <a:r>
              <a:rPr lang="en-GB" sz="1600" dirty="0"/>
              <a:t>Open/No housing (for all types of livestock): animals are always outside.</a:t>
            </a:r>
          </a:p>
          <a:p>
            <a:pPr lvl="0"/>
            <a:endParaRPr lang="en-GB" sz="1600" dirty="0" smtClean="0"/>
          </a:p>
          <a:p>
            <a:pPr lvl="0"/>
            <a:r>
              <a:rPr lang="en-GB" sz="1600" dirty="0" smtClean="0"/>
              <a:t>Loose </a:t>
            </a:r>
            <a:r>
              <a:rPr lang="en-GB" sz="1600" dirty="0"/>
              <a:t>housing — with solid dung and liquid manure/with slurry (for bovines and buffaloes): animals are allowed to move freely and have free access over the whole area of the building or pen (a small enclosure for livestock). </a:t>
            </a:r>
          </a:p>
        </p:txBody>
      </p:sp>
    </p:spTree>
    <p:extLst>
      <p:ext uri="{BB962C8B-B14F-4D97-AF65-F5344CB8AC3E}">
        <p14:creationId xmlns:p14="http://schemas.microsoft.com/office/powerpoint/2010/main" val="264726246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7: </a:t>
            </a:r>
            <a:r>
              <a:rPr lang="en-US" sz="2400" b="1" dirty="0" smtClean="0"/>
              <a:t>Livestock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a:t>Section 7, part 7.3: Animal </a:t>
            </a:r>
            <a:r>
              <a:rPr lang="en-GB" sz="2000" b="1" dirty="0" smtClean="0"/>
              <a:t>Housing:</a:t>
            </a:r>
            <a:endParaRPr lang="en-GB" sz="1600" b="1" dirty="0" smtClean="0"/>
          </a:p>
          <a:p>
            <a:pPr marL="0" indent="0">
              <a:buNone/>
            </a:pPr>
            <a:endParaRPr lang="en-GB" sz="1600" b="1" dirty="0" smtClean="0"/>
          </a:p>
          <a:p>
            <a:pPr marL="0" indent="0">
              <a:buNone/>
            </a:pPr>
            <a:r>
              <a:rPr lang="en-GB" sz="1600" b="1" dirty="0" smtClean="0"/>
              <a:t>Q08-Q16: </a:t>
            </a:r>
            <a:r>
              <a:rPr lang="en-GB" sz="1600" b="1" dirty="0"/>
              <a:t>Main animal housing system</a:t>
            </a:r>
            <a:r>
              <a:rPr lang="en-GB" sz="1600" dirty="0"/>
              <a:t> </a:t>
            </a:r>
            <a:r>
              <a:rPr lang="en-GB" sz="1600" b="1" dirty="0"/>
              <a:t>used</a:t>
            </a:r>
          </a:p>
          <a:p>
            <a:pPr lvl="0"/>
            <a:r>
              <a:rPr lang="en-GB" sz="1600" dirty="0" smtClean="0"/>
              <a:t>On </a:t>
            </a:r>
            <a:r>
              <a:rPr lang="en-GB" sz="1600" dirty="0"/>
              <a:t>partially/completely slatted floors (for pigs): the floors can be partially slatted (part of the floor has slats where the manure and urine drop down below the floor into a pit, where they form slurry) or completely slatted (the floor has slats where the manure and urine drop down below the floor into a pit, where they form slurry). </a:t>
            </a:r>
          </a:p>
          <a:p>
            <a:pPr lvl="0"/>
            <a:endParaRPr lang="en-GB" sz="1600" dirty="0" smtClean="0"/>
          </a:p>
          <a:p>
            <a:pPr lvl="0"/>
            <a:r>
              <a:rPr lang="en-GB" sz="1600" dirty="0" smtClean="0"/>
              <a:t>On </a:t>
            </a:r>
            <a:r>
              <a:rPr lang="en-GB" sz="1600" dirty="0"/>
              <a:t>straw-beds, deep litter-loose housing (for pigs and chickens, incl. laying hens): the floor is covered with a thick layer of litter (straw, peat, sawdust, or other similar material binding the manure) that is removed only at intervals that may be several months apart. </a:t>
            </a:r>
            <a:endParaRPr lang="en-GB" sz="1600" dirty="0" smtClean="0"/>
          </a:p>
          <a:p>
            <a:pPr lvl="1"/>
            <a:r>
              <a:rPr lang="en-GB" sz="1600" dirty="0" smtClean="0"/>
              <a:t>A </a:t>
            </a:r>
            <a:r>
              <a:rPr lang="en-GB" sz="1600" dirty="0"/>
              <a:t>simple closed building that is thermally insulated and with forced ventilation or natural ventilation. </a:t>
            </a:r>
          </a:p>
        </p:txBody>
      </p:sp>
    </p:spTree>
    <p:extLst>
      <p:ext uri="{BB962C8B-B14F-4D97-AF65-F5344CB8AC3E}">
        <p14:creationId xmlns:p14="http://schemas.microsoft.com/office/powerpoint/2010/main" val="33887056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39552" y="1196752"/>
            <a:ext cx="7886700" cy="4351338"/>
          </a:xfrm>
        </p:spPr>
        <p:txBody>
          <a:bodyPr/>
          <a:lstStyle/>
          <a:p>
            <a:pPr marL="0" indent="0" algn="ctr">
              <a:buNone/>
            </a:pPr>
            <a:endParaRPr lang="en-US" dirty="0" smtClean="0"/>
          </a:p>
          <a:p>
            <a:pPr marL="0" indent="0" algn="ctr">
              <a:buNone/>
            </a:pPr>
            <a:endParaRPr lang="en-US" dirty="0"/>
          </a:p>
          <a:p>
            <a:pPr marL="0" indent="0" algn="ctr">
              <a:buNone/>
            </a:pPr>
            <a:endParaRPr lang="en-US" dirty="0" smtClean="0"/>
          </a:p>
          <a:p>
            <a:pPr marL="0" indent="0" algn="ctr">
              <a:buNone/>
            </a:pPr>
            <a:r>
              <a:rPr lang="en-US" sz="4000" b="1" dirty="0" smtClean="0"/>
              <a:t>CORE + PME Module</a:t>
            </a:r>
            <a:endParaRPr lang="en-GB" sz="4000" b="1" dirty="0"/>
          </a:p>
        </p:txBody>
      </p:sp>
    </p:spTree>
    <p:extLst>
      <p:ext uri="{BB962C8B-B14F-4D97-AF65-F5344CB8AC3E}">
        <p14:creationId xmlns:p14="http://schemas.microsoft.com/office/powerpoint/2010/main" val="279195355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7: </a:t>
            </a:r>
            <a:r>
              <a:rPr lang="en-US" sz="2400" b="1" dirty="0" smtClean="0"/>
              <a:t>Livestock Production Methods</a:t>
            </a:r>
            <a:endParaRPr lang="en-GB" sz="2400" b="1" dirty="0"/>
          </a:p>
          <a:p>
            <a:pPr lvl="1"/>
            <a:endParaRPr lang="en-GB" dirty="0"/>
          </a:p>
        </p:txBody>
      </p:sp>
      <p:sp>
        <p:nvSpPr>
          <p:cNvPr id="5" name="Content Placeholder 4"/>
          <p:cNvSpPr>
            <a:spLocks noGrp="1"/>
          </p:cNvSpPr>
          <p:nvPr>
            <p:ph idx="1"/>
          </p:nvPr>
        </p:nvSpPr>
        <p:spPr>
          <a:xfrm>
            <a:off x="683568" y="1340768"/>
            <a:ext cx="5256584" cy="4351338"/>
          </a:xfrm>
        </p:spPr>
        <p:txBody>
          <a:bodyPr/>
          <a:lstStyle/>
          <a:p>
            <a:pPr marL="114300" indent="0">
              <a:buNone/>
            </a:pPr>
            <a:r>
              <a:rPr lang="en-GB" sz="2000" b="1" dirty="0"/>
              <a:t>Section 7, part 7.3: Animal Housing </a:t>
            </a:r>
            <a:r>
              <a:rPr lang="en-US" sz="2000" b="1" dirty="0" smtClean="0"/>
              <a:t>: </a:t>
            </a:r>
            <a:endParaRPr lang="en-US" sz="2000" b="1" dirty="0"/>
          </a:p>
          <a:p>
            <a:pPr marL="0" indent="0">
              <a:buNone/>
            </a:pPr>
            <a:endParaRPr lang="en-GB" sz="1600" b="1" dirty="0" smtClean="0"/>
          </a:p>
          <a:p>
            <a:pPr marL="0" indent="0">
              <a:buNone/>
            </a:pPr>
            <a:r>
              <a:rPr lang="en-GB" sz="1600" b="1" dirty="0" smtClean="0"/>
              <a:t>Q08-Q16: </a:t>
            </a:r>
            <a:r>
              <a:rPr lang="en-GB" sz="1600" b="1" dirty="0"/>
              <a:t>Main animal housing system</a:t>
            </a:r>
            <a:r>
              <a:rPr lang="en-GB" sz="1600" dirty="0"/>
              <a:t> </a:t>
            </a:r>
            <a:r>
              <a:rPr lang="en-GB" sz="1600" b="1" dirty="0"/>
              <a:t>used</a:t>
            </a:r>
          </a:p>
          <a:p>
            <a:pPr lvl="0"/>
            <a:r>
              <a:rPr lang="en-GB" sz="1600" dirty="0" smtClean="0"/>
              <a:t>Battery </a:t>
            </a:r>
            <a:r>
              <a:rPr lang="en-GB" sz="1600" dirty="0"/>
              <a:t>cage, all types (for chicken, incl. laying hens): laying hens are kept in cages, one or more in each. A closed building with forced ventilation and with or without a lighting system. </a:t>
            </a:r>
            <a:endParaRPr lang="en-GB" sz="1600" dirty="0" smtClean="0"/>
          </a:p>
          <a:p>
            <a:pPr lvl="1"/>
            <a:r>
              <a:rPr lang="en-GB" sz="1600" dirty="0" smtClean="0"/>
              <a:t>Battery </a:t>
            </a:r>
            <a:r>
              <a:rPr lang="en-GB" sz="1600" dirty="0"/>
              <a:t>cages with manure belt (for laying hens): battery cages where the manure is removed mechanically by a belt below the cages to outside the building to form solid dung/farmyard manure. </a:t>
            </a:r>
            <a:endParaRPr lang="en-GB" sz="1600" dirty="0" smtClean="0"/>
          </a:p>
          <a:p>
            <a:pPr lvl="1"/>
            <a:endParaRPr lang="en-GB" sz="1600" dirty="0"/>
          </a:p>
          <a:p>
            <a:pPr lvl="1"/>
            <a:r>
              <a:rPr lang="en-GB" sz="1600" dirty="0" smtClean="0"/>
              <a:t>Battery </a:t>
            </a:r>
            <a:r>
              <a:rPr lang="en-GB" sz="1600" dirty="0"/>
              <a:t>cages with deep pit (for laying hens): battery cages where the manure falls into a deep pit beneath cages where it forms slurry. The birds are housed in cages in one or more tiers. </a:t>
            </a:r>
            <a:endParaRPr lang="en-GB" sz="1600" dirty="0" smtClean="0"/>
          </a:p>
          <a:p>
            <a:pPr lvl="2"/>
            <a:r>
              <a:rPr lang="en-GB" sz="1600" dirty="0" smtClean="0"/>
              <a:t>Droppings </a:t>
            </a:r>
            <a:r>
              <a:rPr lang="en-GB" sz="1600" dirty="0"/>
              <a:t>fall into a manure pit (deep pit) or a channel beneath the cages by themselves or with the aid of a scraper together with spilled water from the drinkers. </a:t>
            </a:r>
            <a:endParaRPr lang="en-GB" sz="1600" dirty="0" smtClean="0"/>
          </a:p>
        </p:txBody>
      </p:sp>
      <p:pic>
        <p:nvPicPr>
          <p:cNvPr id="6" name="Picture 5" descr="https://upload.wikimedia.org/wikipedia/commons/thumb/d/dd/Battery_hens_-Bastos%2C_Sao_Paulo%2C_Brazil-31March2007.jpg/250px-Battery_hens_-Bastos%2C_Sao_Paulo%2C_Brazil-31March2007.jp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5724128" y="1470794"/>
            <a:ext cx="3024336" cy="1697541"/>
          </a:xfrm>
          <a:prstGeom prst="rect">
            <a:avLst/>
          </a:prstGeom>
          <a:noFill/>
          <a:ln>
            <a:noFill/>
          </a:ln>
        </p:spPr>
      </p:pic>
      <p:pic>
        <p:nvPicPr>
          <p:cNvPr id="7" name="Picture 6" descr="https://upload.wikimedia.org/wikipedia/commons/thumb/6/64/Battery-farm.jpg/250px-Battery-farm.jpg">
            <a:hlinkClick r:id="rId5"/>
          </p:cNvPr>
          <p:cNvPicPr/>
          <p:nvPr/>
        </p:nvPicPr>
        <p:blipFill>
          <a:blip r:embed="rId6">
            <a:extLst>
              <a:ext uri="{28A0092B-C50C-407E-A947-70E740481C1C}">
                <a14:useLocalDpi xmlns:a14="http://schemas.microsoft.com/office/drawing/2010/main" val="0"/>
              </a:ext>
            </a:extLst>
          </a:blip>
          <a:srcRect/>
          <a:stretch>
            <a:fillRect/>
          </a:stretch>
        </p:blipFill>
        <p:spPr bwMode="auto">
          <a:xfrm>
            <a:off x="5940151" y="4231457"/>
            <a:ext cx="3042265" cy="1590675"/>
          </a:xfrm>
          <a:prstGeom prst="rect">
            <a:avLst/>
          </a:prstGeom>
          <a:noFill/>
          <a:ln>
            <a:noFill/>
          </a:ln>
        </p:spPr>
      </p:pic>
      <p:sp>
        <p:nvSpPr>
          <p:cNvPr id="3" name="Rectangle 2"/>
          <p:cNvSpPr/>
          <p:nvPr/>
        </p:nvSpPr>
        <p:spPr>
          <a:xfrm>
            <a:off x="5940150" y="5742970"/>
            <a:ext cx="2736306" cy="461665"/>
          </a:xfrm>
          <a:prstGeom prst="rect">
            <a:avLst/>
          </a:prstGeom>
        </p:spPr>
        <p:txBody>
          <a:bodyPr wrap="square">
            <a:spAutoFit/>
          </a:bodyPr>
          <a:lstStyle/>
          <a:p>
            <a:pPr algn="ctr"/>
            <a:r>
              <a:rPr lang="en-GB" sz="1200" b="1" i="1" dirty="0">
                <a:latin typeface="Times New Roman" panose="02020603050405020304" pitchFamily="18" charset="0"/>
                <a:ea typeface="Times New Roman" panose="02020603050405020304" pitchFamily="18" charset="0"/>
              </a:rPr>
              <a:t>Chickens in battery cages showing individual cages</a:t>
            </a:r>
            <a:endParaRPr lang="en-GB" sz="1200" b="1" i="1" dirty="0"/>
          </a:p>
        </p:txBody>
      </p:sp>
      <p:sp>
        <p:nvSpPr>
          <p:cNvPr id="8" name="Rectangle 7"/>
          <p:cNvSpPr/>
          <p:nvPr/>
        </p:nvSpPr>
        <p:spPr>
          <a:xfrm>
            <a:off x="5733975" y="3193611"/>
            <a:ext cx="3046462" cy="487569"/>
          </a:xfrm>
          <a:prstGeom prst="rect">
            <a:avLst/>
          </a:prstGeom>
        </p:spPr>
        <p:txBody>
          <a:bodyPr wrap="square">
            <a:spAutoFit/>
          </a:bodyPr>
          <a:lstStyle/>
          <a:p>
            <a:pPr algn="ctr">
              <a:lnSpc>
                <a:spcPct val="107000"/>
              </a:lnSpc>
              <a:spcAft>
                <a:spcPts val="0"/>
              </a:spcAft>
            </a:pPr>
            <a:r>
              <a:rPr lang="en-GB" sz="1200" b="1" i="1" dirty="0">
                <a:latin typeface="Times New Roman" panose="02020603050405020304" pitchFamily="18" charset="0"/>
                <a:ea typeface="Times New Roman" panose="02020603050405020304" pitchFamily="18" charset="0"/>
                <a:cs typeface="Times New Roman" panose="02020603050405020304" pitchFamily="18" charset="0"/>
              </a:rPr>
              <a:t>Chickens in battery cages showing the banks of cages.</a:t>
            </a:r>
            <a:endParaRPr lang="en-GB" sz="1200" b="1" i="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2231761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7: </a:t>
            </a:r>
            <a:r>
              <a:rPr lang="en-US" sz="2400" b="1" dirty="0" smtClean="0"/>
              <a:t>Livestock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a:t>Section 7, part 7.3: Animal Housing </a:t>
            </a:r>
            <a:r>
              <a:rPr lang="en-US" sz="2000" b="1" dirty="0" smtClean="0"/>
              <a:t>: </a:t>
            </a:r>
            <a:endParaRPr lang="en-US" sz="2000" b="1" dirty="0"/>
          </a:p>
          <a:p>
            <a:pPr marL="0" indent="0">
              <a:buNone/>
            </a:pPr>
            <a:endParaRPr lang="en-GB" sz="1600" b="1" dirty="0" smtClean="0"/>
          </a:p>
          <a:p>
            <a:pPr marL="0" indent="0">
              <a:buNone/>
            </a:pPr>
            <a:r>
              <a:rPr lang="en-GB" sz="1600" b="1" dirty="0" smtClean="0"/>
              <a:t>Q08-Q16: </a:t>
            </a:r>
            <a:r>
              <a:rPr lang="en-GB" sz="1600" b="1" dirty="0"/>
              <a:t>Main animal housing system</a:t>
            </a:r>
            <a:r>
              <a:rPr lang="en-GB" sz="1600" dirty="0"/>
              <a:t> </a:t>
            </a:r>
            <a:r>
              <a:rPr lang="en-GB" sz="1600" b="1" dirty="0"/>
              <a:t>used</a:t>
            </a:r>
          </a:p>
          <a:p>
            <a:pPr lvl="1"/>
            <a:r>
              <a:rPr lang="en-GB" sz="1600" dirty="0" smtClean="0"/>
              <a:t>Battery </a:t>
            </a:r>
            <a:r>
              <a:rPr lang="en-GB" sz="1600" dirty="0"/>
              <a:t>cages with stilt house (for laying hens): battery cages where the manure falls on the floor below the cages where it forms solid dung/farmyard manure and is mechanically removed regularly. </a:t>
            </a:r>
            <a:endParaRPr lang="en-GB" sz="1600" dirty="0" smtClean="0"/>
          </a:p>
          <a:p>
            <a:pPr lvl="2"/>
            <a:r>
              <a:rPr lang="en-GB" sz="1600" dirty="0" smtClean="0"/>
              <a:t>This </a:t>
            </a:r>
            <a:r>
              <a:rPr lang="en-GB" sz="1600" dirty="0"/>
              <a:t>is similar to a deep pit house except that there is a variable valve between the cage and dropping storage areas and large openings in the dropping store walls that allow wind to pass through and assist </a:t>
            </a:r>
            <a:r>
              <a:rPr lang="en-GB" sz="1600" dirty="0" smtClean="0"/>
              <a:t>drying. </a:t>
            </a:r>
            <a:endParaRPr lang="en-GB" sz="1600" dirty="0"/>
          </a:p>
          <a:p>
            <a:pPr lvl="0"/>
            <a:endParaRPr lang="en-GB" sz="1600" dirty="0" smtClean="0"/>
          </a:p>
          <a:p>
            <a:pPr lvl="0"/>
            <a:r>
              <a:rPr lang="en-GB" sz="1600" dirty="0" smtClean="0"/>
              <a:t>Traditional </a:t>
            </a:r>
            <a:r>
              <a:rPr lang="en-GB" sz="1600" dirty="0"/>
              <a:t>barns, buildings (for small ruminants): agricultural building usually located on farms and used for various purposes.</a:t>
            </a:r>
          </a:p>
          <a:p>
            <a:pPr lvl="0"/>
            <a:endParaRPr lang="en-GB" sz="1600" dirty="0" smtClean="0"/>
          </a:p>
          <a:p>
            <a:pPr lvl="0"/>
            <a:r>
              <a:rPr lang="en-GB" sz="1600" dirty="0" smtClean="0"/>
              <a:t>Shelter</a:t>
            </a:r>
            <a:r>
              <a:rPr lang="en-GB" sz="1600" dirty="0"/>
              <a:t>: generally wooden very simple house </a:t>
            </a:r>
          </a:p>
        </p:txBody>
      </p:sp>
    </p:spTree>
    <p:extLst>
      <p:ext uri="{BB962C8B-B14F-4D97-AF65-F5344CB8AC3E}">
        <p14:creationId xmlns:p14="http://schemas.microsoft.com/office/powerpoint/2010/main" val="202836047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7: </a:t>
            </a:r>
            <a:r>
              <a:rPr lang="en-US" sz="2400" b="1" dirty="0" smtClean="0"/>
              <a:t>Livestock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7, </a:t>
            </a:r>
            <a:r>
              <a:rPr lang="en-GB" sz="2000" b="1" dirty="0"/>
              <a:t>part </a:t>
            </a:r>
            <a:r>
              <a:rPr lang="en-GB" sz="2000" b="1" dirty="0" smtClean="0"/>
              <a:t>7.4: Equipment and Animal Transportation</a:t>
            </a:r>
            <a:r>
              <a:rPr lang="en-US" sz="2000" b="1" dirty="0" smtClean="0"/>
              <a:t>: </a:t>
            </a:r>
            <a:endParaRPr lang="en-US" sz="2000" b="1" dirty="0"/>
          </a:p>
          <a:p>
            <a:pPr marL="0" indent="0">
              <a:buNone/>
            </a:pPr>
            <a:endParaRPr lang="en-GB" sz="1600" b="1" dirty="0" smtClean="0"/>
          </a:p>
          <a:p>
            <a:pPr marL="0" indent="0">
              <a:buNone/>
            </a:pPr>
            <a:r>
              <a:rPr lang="en-US" sz="1600" b="1" dirty="0" smtClean="0"/>
              <a:t>Q17-Q19:</a:t>
            </a:r>
            <a:endParaRPr lang="en-GB" sz="1600" b="1" dirty="0" smtClean="0"/>
          </a:p>
          <a:p>
            <a:r>
              <a:rPr lang="en-GB" sz="1600" dirty="0" smtClean="0"/>
              <a:t>Transhumant </a:t>
            </a:r>
            <a:r>
              <a:rPr lang="en-GB" sz="1600" dirty="0"/>
              <a:t>pastoralists are not permanently settled, although they are usually settled for a part of the year. The movements of transhumant livestock are regular, cyclical and short-distance. The livelihood of transhumant pastoralists depend largely on livestock. (GSARS, 2016)  </a:t>
            </a:r>
          </a:p>
          <a:p>
            <a:r>
              <a:rPr lang="en-GB" sz="1600" dirty="0"/>
              <a:t>Transhumance (or semi-nomadic livestock raising practice) refers to partially nomadic, and presents regional differences, depending on the climate, landscape and level of economic development.  </a:t>
            </a:r>
            <a:r>
              <a:rPr lang="en-GB" sz="1600" b="1" dirty="0"/>
              <a:t> </a:t>
            </a:r>
            <a:endParaRPr lang="en-GB" sz="1600" b="1" dirty="0" smtClean="0"/>
          </a:p>
          <a:p>
            <a:r>
              <a:rPr lang="en-GB" sz="1600" dirty="0" smtClean="0"/>
              <a:t>Two </a:t>
            </a:r>
            <a:r>
              <a:rPr lang="en-GB" sz="1600" dirty="0"/>
              <a:t>kinds of transhumance are distinguished: </a:t>
            </a:r>
            <a:endParaRPr lang="en-GB" sz="1600" dirty="0" smtClean="0"/>
          </a:p>
          <a:p>
            <a:pPr lvl="1"/>
            <a:r>
              <a:rPr lang="en-GB" sz="1600" dirty="0" smtClean="0"/>
              <a:t>in-country </a:t>
            </a:r>
            <a:r>
              <a:rPr lang="en-GB" sz="1600" dirty="0"/>
              <a:t>transhumance </a:t>
            </a:r>
            <a:r>
              <a:rPr lang="en-GB" sz="1600" dirty="0" smtClean="0"/>
              <a:t>and</a:t>
            </a:r>
          </a:p>
          <a:p>
            <a:pPr lvl="1"/>
            <a:r>
              <a:rPr lang="en-GB" sz="1600" dirty="0" smtClean="0"/>
              <a:t>cross-border </a:t>
            </a:r>
            <a:r>
              <a:rPr lang="en-GB" sz="1600" dirty="0"/>
              <a:t>transhumance. The question is asked by type of livestock. </a:t>
            </a:r>
          </a:p>
          <a:p>
            <a:pPr marL="0" indent="0">
              <a:buNone/>
            </a:pPr>
            <a:r>
              <a:rPr lang="en-GB" sz="1600" dirty="0"/>
              <a:t> </a:t>
            </a:r>
          </a:p>
        </p:txBody>
      </p:sp>
    </p:spTree>
    <p:extLst>
      <p:ext uri="{BB962C8B-B14F-4D97-AF65-F5344CB8AC3E}">
        <p14:creationId xmlns:p14="http://schemas.microsoft.com/office/powerpoint/2010/main" val="395912770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7: </a:t>
            </a:r>
            <a:r>
              <a:rPr lang="en-US" sz="2400" b="1" dirty="0" smtClean="0"/>
              <a:t>Livestock Production Methods</a:t>
            </a:r>
            <a:endParaRPr lang="en-GB" sz="24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b="1" dirty="0" smtClean="0"/>
              <a:t>Section 7, </a:t>
            </a:r>
            <a:r>
              <a:rPr lang="en-GB" sz="2000" b="1" dirty="0"/>
              <a:t>part </a:t>
            </a:r>
            <a:r>
              <a:rPr lang="en-GB" sz="2000" b="1" dirty="0" smtClean="0"/>
              <a:t>7.4: Animal Transportation</a:t>
            </a:r>
            <a:r>
              <a:rPr lang="en-US" sz="2000" b="1" dirty="0" smtClean="0"/>
              <a:t>: </a:t>
            </a:r>
            <a:endParaRPr lang="en-US" sz="2000" b="1" dirty="0"/>
          </a:p>
          <a:p>
            <a:pPr marL="0" indent="0">
              <a:buNone/>
            </a:pPr>
            <a:endParaRPr lang="en-US" sz="1600" b="1" dirty="0" smtClean="0"/>
          </a:p>
          <a:p>
            <a:pPr marL="0" indent="0">
              <a:buNone/>
            </a:pPr>
            <a:r>
              <a:rPr lang="en-US" sz="1600" b="1" dirty="0" smtClean="0"/>
              <a:t>Q20-Q28</a:t>
            </a:r>
            <a:endParaRPr lang="en-GB" sz="1600" b="1" dirty="0" smtClean="0"/>
          </a:p>
          <a:p>
            <a:r>
              <a:rPr lang="en-GB" sz="1600" dirty="0" smtClean="0"/>
              <a:t>Questions </a:t>
            </a:r>
            <a:r>
              <a:rPr lang="en-GB" sz="1600" dirty="0"/>
              <a:t>of transportation of livestock are asked by livestock type. The following destinations are considered: </a:t>
            </a:r>
          </a:p>
          <a:p>
            <a:pPr lvl="1"/>
            <a:r>
              <a:rPr lang="en-GB" sz="1600" b="1" dirty="0"/>
              <a:t>Transport of live animals to the slaughterhouse</a:t>
            </a:r>
            <a:r>
              <a:rPr lang="en-GB" sz="1600" dirty="0"/>
              <a:t> </a:t>
            </a:r>
          </a:p>
          <a:p>
            <a:pPr lvl="1"/>
            <a:r>
              <a:rPr lang="en-GB" sz="1600" b="1" dirty="0"/>
              <a:t>Transport of live animals to a market for selling</a:t>
            </a:r>
            <a:r>
              <a:rPr lang="en-GB" sz="1600" dirty="0"/>
              <a:t>.</a:t>
            </a:r>
          </a:p>
          <a:p>
            <a:pPr lvl="1"/>
            <a:r>
              <a:rPr lang="en-GB" sz="1600" b="1" dirty="0"/>
              <a:t>Transport of live animals to pastures outside the holding</a:t>
            </a:r>
            <a:r>
              <a:rPr lang="en-GB" sz="1600" dirty="0"/>
              <a:t>.</a:t>
            </a:r>
          </a:p>
          <a:p>
            <a:pPr lvl="1"/>
            <a:r>
              <a:rPr lang="en-GB" sz="1600" b="1" dirty="0"/>
              <a:t>Transport of live animals to another holding which fed them</a:t>
            </a:r>
            <a:r>
              <a:rPr lang="en-GB" sz="1600" dirty="0"/>
              <a:t>.</a:t>
            </a:r>
          </a:p>
          <a:p>
            <a:endParaRPr lang="en-GB" sz="1600" dirty="0" smtClean="0"/>
          </a:p>
          <a:p>
            <a:r>
              <a:rPr lang="en-GB" sz="1600" dirty="0" smtClean="0"/>
              <a:t>Information </a:t>
            </a:r>
            <a:r>
              <a:rPr lang="en-GB" sz="1600" dirty="0"/>
              <a:t>is </a:t>
            </a:r>
            <a:r>
              <a:rPr lang="en-GB" sz="1600" dirty="0" err="1"/>
              <a:t>aslo</a:t>
            </a:r>
            <a:r>
              <a:rPr lang="en-GB" sz="1600" dirty="0"/>
              <a:t> collected on the  method (by foot, by road motor vehicles, by rail) and on the frequency (weekly, monthly, once a year or any other frequency) of </a:t>
            </a:r>
            <a:r>
              <a:rPr lang="en-GB" sz="1600" dirty="0" err="1"/>
              <a:t>trasportation</a:t>
            </a:r>
            <a:r>
              <a:rPr lang="en-GB" sz="1600" dirty="0"/>
              <a:t>.</a:t>
            </a:r>
          </a:p>
          <a:p>
            <a:pPr marL="0" indent="0">
              <a:buNone/>
            </a:pPr>
            <a:r>
              <a:rPr lang="en-GB" sz="1600" b="1" dirty="0"/>
              <a:t> </a:t>
            </a:r>
            <a:endParaRPr lang="en-GB" sz="1600" dirty="0"/>
          </a:p>
          <a:p>
            <a:r>
              <a:rPr lang="en-GB" sz="1600" b="1" dirty="0"/>
              <a:t>Animals used for transport or draft animal power</a:t>
            </a:r>
            <a:r>
              <a:rPr lang="en-GB" sz="1600" dirty="0"/>
              <a:t> during the reference period: number of animal of each concerned livestock.</a:t>
            </a:r>
          </a:p>
        </p:txBody>
      </p:sp>
    </p:spTree>
    <p:extLst>
      <p:ext uri="{BB962C8B-B14F-4D97-AF65-F5344CB8AC3E}">
        <p14:creationId xmlns:p14="http://schemas.microsoft.com/office/powerpoint/2010/main" val="215801672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a:t>
            </a:r>
            <a:r>
              <a:rPr lang="en-US" b="1" dirty="0" err="1">
                <a:effectLst>
                  <a:outerShdw blurRad="38100" dist="38100" dir="2700000" algn="tl">
                    <a:srgbClr val="000000">
                      <a:alpha val="43137"/>
                    </a:srgbClr>
                  </a:outerShdw>
                </a:effectLst>
              </a:rPr>
              <a:t>Modulele</a:t>
            </a:r>
            <a:endParaRPr lang="en-US" b="1" dirty="0">
              <a:effectLst>
                <a:outerShdw blurRad="38100" dist="38100" dir="2700000" algn="tl">
                  <a:srgbClr val="000000">
                    <a:alpha val="43137"/>
                  </a:srgbClr>
                </a:outerShdw>
              </a:effectLst>
            </a:endParaRPr>
          </a:p>
        </p:txBody>
      </p:sp>
      <p:sp>
        <p:nvSpPr>
          <p:cNvPr id="5" name="Content Placeholder 4"/>
          <p:cNvSpPr>
            <a:spLocks noGrp="1"/>
          </p:cNvSpPr>
          <p:nvPr>
            <p:ph idx="1"/>
          </p:nvPr>
        </p:nvSpPr>
        <p:spPr>
          <a:xfrm>
            <a:off x="755576" y="1556792"/>
            <a:ext cx="7886700" cy="4351338"/>
          </a:xfrm>
        </p:spPr>
        <p:txBody>
          <a:bodyPr/>
          <a:lstStyle/>
          <a:p>
            <a:pPr marL="114300" indent="0">
              <a:buNone/>
            </a:pPr>
            <a:r>
              <a:rPr lang="en-GB" sz="2000" b="1" dirty="0"/>
              <a:t>Section </a:t>
            </a:r>
            <a:r>
              <a:rPr lang="en-GB" sz="2000" b="1" dirty="0" smtClean="0"/>
              <a:t>7, </a:t>
            </a:r>
            <a:r>
              <a:rPr lang="fr-FR" sz="2000" b="1" dirty="0"/>
              <a:t>part </a:t>
            </a:r>
            <a:r>
              <a:rPr lang="fr-FR" sz="2000" b="1" dirty="0" smtClean="0"/>
              <a:t>7.5: </a:t>
            </a:r>
            <a:r>
              <a:rPr lang="fr-FR" sz="2000" b="1" dirty="0" err="1" smtClean="0"/>
              <a:t>Feed</a:t>
            </a:r>
            <a:r>
              <a:rPr lang="fr-FR" sz="2000" b="1" dirty="0" smtClean="0"/>
              <a:t> and use of </a:t>
            </a:r>
            <a:r>
              <a:rPr lang="fr-FR" sz="2000" b="1" dirty="0" err="1" smtClean="0"/>
              <a:t>pasture</a:t>
            </a:r>
            <a:endParaRPr lang="en-GB" sz="2000" b="1" dirty="0"/>
          </a:p>
          <a:p>
            <a:pPr marL="0" indent="0">
              <a:buNone/>
            </a:pPr>
            <a:endParaRPr lang="en-GB" sz="1600" dirty="0" smtClean="0"/>
          </a:p>
          <a:p>
            <a:pPr marL="0" indent="0">
              <a:buNone/>
            </a:pPr>
            <a:r>
              <a:rPr lang="en-GB" sz="1600" dirty="0" smtClean="0"/>
              <a:t>The </a:t>
            </a:r>
            <a:r>
              <a:rPr lang="en-GB" sz="1600" dirty="0"/>
              <a:t>objective is to select the main feeding practise during the reference period (only one item can be selected):</a:t>
            </a:r>
          </a:p>
          <a:p>
            <a:endParaRPr lang="en-GB" sz="1600" dirty="0" smtClean="0"/>
          </a:p>
          <a:p>
            <a:r>
              <a:rPr lang="en-GB" sz="1600" dirty="0" smtClean="0"/>
              <a:t>Only </a:t>
            </a:r>
            <a:r>
              <a:rPr lang="en-GB" sz="1600" dirty="0"/>
              <a:t>grazing concerns ruminants for which more than 90% of dry matter fed comes from grazed grasses or other herbaceous plants. It can be sedentary, nomadic or semi-nomadic.</a:t>
            </a:r>
          </a:p>
          <a:p>
            <a:r>
              <a:rPr lang="en-GB" sz="1600" dirty="0"/>
              <a:t>Mainly grazing, with some feeding concerns ruminants for which 50 to 90% of dry matter fed comes from grazed grasses or other herbaceous plants.</a:t>
            </a:r>
          </a:p>
          <a:p>
            <a:r>
              <a:rPr lang="en-GB" sz="1600" dirty="0"/>
              <a:t>Mainly feeding, with some grazing concerns ruminants for which only 10 to 50% of dry matter fed comes from grazed grasses or other herbaceous plants.</a:t>
            </a:r>
          </a:p>
          <a:p>
            <a:r>
              <a:rPr lang="en-GB" sz="1600" dirty="0"/>
              <a:t>Only feeding concerns ruminants for which less </a:t>
            </a:r>
            <a:r>
              <a:rPr lang="en-GB" sz="1600" dirty="0" smtClean="0"/>
              <a:t>than </a:t>
            </a:r>
            <a:r>
              <a:rPr lang="en-GB" sz="1600" dirty="0"/>
              <a:t>10% </a:t>
            </a:r>
            <a:r>
              <a:rPr lang="en-GB" sz="1600" dirty="0" smtClean="0"/>
              <a:t>of </a:t>
            </a:r>
            <a:r>
              <a:rPr lang="en-GB" sz="1600" dirty="0"/>
              <a:t>dry matter fed comes from grazed grasses or other herbaceous plants. </a:t>
            </a:r>
            <a:endParaRPr lang="en-GB" sz="1600" dirty="0" smtClean="0"/>
          </a:p>
          <a:p>
            <a:pPr lvl="1"/>
            <a:r>
              <a:rPr lang="en-GB" sz="1200" dirty="0" smtClean="0"/>
              <a:t>Feeding </a:t>
            </a:r>
            <a:r>
              <a:rPr lang="en-GB" sz="1200" dirty="0"/>
              <a:t>is provided by crops cultivated on the holding or off-farm produced. </a:t>
            </a:r>
          </a:p>
          <a:p>
            <a:pPr marL="0" indent="0">
              <a:buNone/>
            </a:pPr>
            <a:endParaRPr lang="en-GB" sz="1600" dirty="0"/>
          </a:p>
          <a:p>
            <a:pPr marL="0" indent="0">
              <a:buNone/>
            </a:pPr>
            <a:r>
              <a:rPr lang="en-GB" sz="1600" dirty="0"/>
              <a:t> </a:t>
            </a:r>
          </a:p>
          <a:p>
            <a:pPr marL="0" indent="0">
              <a:buNone/>
            </a:pPr>
            <a:endParaRPr lang="en-GB" sz="1600" dirty="0"/>
          </a:p>
        </p:txBody>
      </p:sp>
      <p:sp>
        <p:nvSpPr>
          <p:cNvPr id="3" name="Rectangle 2"/>
          <p:cNvSpPr/>
          <p:nvPr/>
        </p:nvSpPr>
        <p:spPr>
          <a:xfrm>
            <a:off x="1668479" y="1030932"/>
            <a:ext cx="5810373" cy="461665"/>
          </a:xfrm>
          <a:prstGeom prst="rect">
            <a:avLst/>
          </a:prstGeom>
        </p:spPr>
        <p:txBody>
          <a:bodyPr wrap="none">
            <a:spAutoFit/>
          </a:bodyPr>
          <a:lstStyle/>
          <a:p>
            <a:pPr lvl="1" algn="ctr"/>
            <a:r>
              <a:rPr lang="en-GB" sz="2400" b="1" dirty="0"/>
              <a:t>Section </a:t>
            </a:r>
            <a:r>
              <a:rPr lang="en-GB" sz="2400" b="1" dirty="0" smtClean="0"/>
              <a:t>7: </a:t>
            </a:r>
            <a:r>
              <a:rPr lang="en-GB" sz="2400" b="1" dirty="0"/>
              <a:t>Livestock </a:t>
            </a:r>
            <a:r>
              <a:rPr lang="en-GB" sz="2400" b="1" dirty="0" smtClean="0"/>
              <a:t>production methods</a:t>
            </a:r>
            <a:endParaRPr lang="en-GB" sz="2400" b="1" dirty="0"/>
          </a:p>
        </p:txBody>
      </p:sp>
    </p:spTree>
    <p:extLst>
      <p:ext uri="{BB962C8B-B14F-4D97-AF65-F5344CB8AC3E}">
        <p14:creationId xmlns:p14="http://schemas.microsoft.com/office/powerpoint/2010/main" val="263360815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677108"/>
          </a:xfrm>
          <a:prstGeom prst="rect">
            <a:avLst/>
          </a:prstGeom>
        </p:spPr>
        <p:txBody>
          <a:bodyPr wrap="square">
            <a:spAutoFit/>
          </a:bodyPr>
          <a:lstStyle/>
          <a:p>
            <a:pPr lvl="1" algn="ctr"/>
            <a:r>
              <a:rPr lang="en-GB" sz="2000" b="1" dirty="0" smtClean="0"/>
              <a:t>Section 7: </a:t>
            </a:r>
            <a:r>
              <a:rPr lang="en-US" sz="2000" b="1" dirty="0" smtClean="0"/>
              <a:t>Livestock Production Methods</a:t>
            </a:r>
            <a:endParaRPr lang="en-GB" sz="20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400" dirty="0" smtClean="0"/>
              <a:t>Section 7, </a:t>
            </a:r>
            <a:r>
              <a:rPr lang="en-GB" sz="2400" dirty="0"/>
              <a:t>part </a:t>
            </a:r>
            <a:r>
              <a:rPr lang="en-GB" sz="2400" dirty="0" smtClean="0"/>
              <a:t>7.6: Watering of Animals</a:t>
            </a:r>
            <a:r>
              <a:rPr lang="en-US" sz="2400" dirty="0" smtClean="0"/>
              <a:t>: </a:t>
            </a:r>
            <a:endParaRPr lang="en-US" sz="2400" dirty="0"/>
          </a:p>
          <a:p>
            <a:pPr marL="0" indent="0">
              <a:buNone/>
            </a:pPr>
            <a:endParaRPr lang="en-US" sz="1600" b="1" dirty="0" smtClean="0"/>
          </a:p>
          <a:p>
            <a:pPr marL="0" indent="0">
              <a:buNone/>
            </a:pPr>
            <a:r>
              <a:rPr lang="en-US" sz="1600" b="1" dirty="0" smtClean="0"/>
              <a:t>Q35-Q39</a:t>
            </a:r>
            <a:r>
              <a:rPr lang="en-US" sz="1600" dirty="0" smtClean="0"/>
              <a:t>:</a:t>
            </a:r>
            <a:endParaRPr lang="en-GB" sz="1600" dirty="0" smtClean="0"/>
          </a:p>
          <a:p>
            <a:pPr marL="0" indent="0">
              <a:buNone/>
            </a:pPr>
            <a:r>
              <a:rPr lang="en-GB" sz="1600" dirty="0" smtClean="0"/>
              <a:t>Sources </a:t>
            </a:r>
            <a:r>
              <a:rPr lang="en-GB" sz="1600" dirty="0"/>
              <a:t>of water for watering animals: As the watering practices may differ in rainy and dry season, the questions in this part are asked by season. </a:t>
            </a:r>
            <a:endParaRPr lang="en-GB" sz="1600" dirty="0" smtClean="0"/>
          </a:p>
          <a:p>
            <a:r>
              <a:rPr lang="en-GB" sz="1600" dirty="0" smtClean="0"/>
              <a:t>If </a:t>
            </a:r>
            <a:r>
              <a:rPr lang="en-GB" sz="1600" dirty="0"/>
              <a:t>the main source of water was the same for all seasons, during the reference period the respondent will select the two main sources used per each livestock among borehole, dam or lake, well, river or spring stream, rainwater harvested or other. </a:t>
            </a:r>
          </a:p>
          <a:p>
            <a:endParaRPr lang="en-GB" sz="1600" dirty="0" smtClean="0"/>
          </a:p>
          <a:p>
            <a:r>
              <a:rPr lang="en-GB" sz="1600" dirty="0" smtClean="0"/>
              <a:t>If </a:t>
            </a:r>
            <a:r>
              <a:rPr lang="en-GB" sz="1600" dirty="0"/>
              <a:t>the main source of water was not the same for all seasons, during the reference period, the respondent will select what was the main source of water for each livestock and for each season, dry, rainy (to be adapted to the national context): borehole, dam or lake, well, river or spring stream, rainwater harvested or other.</a:t>
            </a:r>
          </a:p>
          <a:p>
            <a:endParaRPr lang="en-GB" sz="1600" dirty="0"/>
          </a:p>
        </p:txBody>
      </p:sp>
    </p:spTree>
    <p:extLst>
      <p:ext uri="{BB962C8B-B14F-4D97-AF65-F5344CB8AC3E}">
        <p14:creationId xmlns:p14="http://schemas.microsoft.com/office/powerpoint/2010/main" val="298010068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677108"/>
          </a:xfrm>
          <a:prstGeom prst="rect">
            <a:avLst/>
          </a:prstGeom>
        </p:spPr>
        <p:txBody>
          <a:bodyPr wrap="square">
            <a:spAutoFit/>
          </a:bodyPr>
          <a:lstStyle/>
          <a:p>
            <a:pPr lvl="1" algn="ctr"/>
            <a:r>
              <a:rPr lang="en-GB" sz="2000" b="1" dirty="0" smtClean="0"/>
              <a:t>Section 7: </a:t>
            </a:r>
            <a:r>
              <a:rPr lang="en-US" sz="2000" b="1" dirty="0" smtClean="0"/>
              <a:t>Livestock Production Methods</a:t>
            </a:r>
            <a:endParaRPr lang="en-GB" sz="20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400" dirty="0" smtClean="0"/>
              <a:t>Section 7, part 7.6</a:t>
            </a:r>
            <a:r>
              <a:rPr lang="en-GB" sz="2400" dirty="0"/>
              <a:t>: Watering of Animals </a:t>
            </a:r>
            <a:r>
              <a:rPr lang="en-US" sz="2400" dirty="0" smtClean="0"/>
              <a:t>: </a:t>
            </a:r>
            <a:endParaRPr lang="en-US" sz="2400" dirty="0"/>
          </a:p>
          <a:p>
            <a:pPr marL="0" indent="0">
              <a:buNone/>
            </a:pPr>
            <a:endParaRPr lang="en-US" sz="1600" b="1" dirty="0" smtClean="0"/>
          </a:p>
          <a:p>
            <a:pPr marL="0" indent="0">
              <a:buNone/>
            </a:pPr>
            <a:r>
              <a:rPr lang="en-US" sz="1600" b="1" dirty="0" smtClean="0"/>
              <a:t>Q40-Q42</a:t>
            </a:r>
            <a:r>
              <a:rPr lang="en-US" sz="1600" dirty="0" smtClean="0"/>
              <a:t>:</a:t>
            </a:r>
            <a:endParaRPr lang="en-GB" sz="1600" dirty="0" smtClean="0"/>
          </a:p>
          <a:p>
            <a:r>
              <a:rPr lang="en-GB" sz="1600" dirty="0" smtClean="0"/>
              <a:t>If the holding encountered problems in watering animals during the reference period, the respondent will select </a:t>
            </a:r>
          </a:p>
          <a:p>
            <a:pPr lvl="1"/>
            <a:r>
              <a:rPr lang="en-GB" sz="1600" dirty="0" smtClean="0"/>
              <a:t>In which months the problems occurred, for each livestock</a:t>
            </a:r>
          </a:p>
          <a:p>
            <a:pPr lvl="1"/>
            <a:r>
              <a:rPr lang="en-GB" sz="1600" dirty="0" smtClean="0"/>
              <a:t>What was the main problem encountered (lack of water, restricted access or poor quality). </a:t>
            </a:r>
          </a:p>
          <a:p>
            <a:pPr lvl="1"/>
            <a:r>
              <a:rPr lang="en-GB" sz="1600" dirty="0" smtClean="0"/>
              <a:t>What solution was found (other water source near the holding for free or with payment, other water source far from the holding for free or with payment). </a:t>
            </a:r>
          </a:p>
          <a:p>
            <a:pPr marL="0" indent="0">
              <a:buNone/>
            </a:pPr>
            <a:r>
              <a:rPr lang="en-US" sz="1600" b="1" dirty="0" smtClean="0"/>
              <a:t>Q44-Q45</a:t>
            </a:r>
            <a:endParaRPr lang="en-GB" sz="1600" b="1" dirty="0" smtClean="0"/>
          </a:p>
          <a:p>
            <a:r>
              <a:rPr lang="en-GB" sz="1600" dirty="0" smtClean="0"/>
              <a:t>If a source far from the holding was used, the respondent will select the months and the frequency the holding used water transportation by truck.</a:t>
            </a:r>
          </a:p>
          <a:p>
            <a:endParaRPr lang="en-GB" sz="1600" dirty="0"/>
          </a:p>
        </p:txBody>
      </p:sp>
    </p:spTree>
    <p:extLst>
      <p:ext uri="{BB962C8B-B14F-4D97-AF65-F5344CB8AC3E}">
        <p14:creationId xmlns:p14="http://schemas.microsoft.com/office/powerpoint/2010/main" val="171633464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677108"/>
          </a:xfrm>
          <a:prstGeom prst="rect">
            <a:avLst/>
          </a:prstGeom>
        </p:spPr>
        <p:txBody>
          <a:bodyPr wrap="square">
            <a:spAutoFit/>
          </a:bodyPr>
          <a:lstStyle/>
          <a:p>
            <a:pPr lvl="1" algn="ctr"/>
            <a:r>
              <a:rPr lang="en-GB" sz="2000" b="1" dirty="0" smtClean="0"/>
              <a:t>Section 7: </a:t>
            </a:r>
            <a:r>
              <a:rPr lang="en-US" sz="2000" b="1" dirty="0" smtClean="0"/>
              <a:t>Livestock Production Methods</a:t>
            </a:r>
            <a:endParaRPr lang="en-GB" sz="20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400" dirty="0" smtClean="0"/>
              <a:t>Section 7, part 7.7: Manure Management</a:t>
            </a:r>
            <a:r>
              <a:rPr lang="en-US" sz="2400" dirty="0" smtClean="0"/>
              <a:t>: </a:t>
            </a:r>
            <a:endParaRPr lang="en-US" sz="2400" dirty="0"/>
          </a:p>
          <a:p>
            <a:pPr marL="0" indent="0">
              <a:buNone/>
            </a:pPr>
            <a:endParaRPr lang="en-US" sz="1600" b="1" dirty="0" smtClean="0"/>
          </a:p>
          <a:p>
            <a:pPr marL="0" indent="0">
              <a:buNone/>
            </a:pPr>
            <a:r>
              <a:rPr lang="en-GB" sz="1600" b="1" dirty="0" smtClean="0"/>
              <a:t>Q50: </a:t>
            </a:r>
            <a:r>
              <a:rPr lang="en-GB" sz="1600" dirty="0" smtClean="0"/>
              <a:t>Quantity of Manure for the following purposes: </a:t>
            </a:r>
          </a:p>
          <a:p>
            <a:pPr lvl="1"/>
            <a:r>
              <a:rPr lang="en-GB" sz="1600" dirty="0"/>
              <a:t>For fuel (incl. heating) – refers to </a:t>
            </a:r>
            <a:r>
              <a:rPr lang="en-US" sz="1600" dirty="0"/>
              <a:t>manure used for production of energy.</a:t>
            </a:r>
            <a:r>
              <a:rPr lang="en-GB" sz="1600" dirty="0"/>
              <a:t>, </a:t>
            </a:r>
          </a:p>
          <a:p>
            <a:pPr lvl="1"/>
            <a:r>
              <a:rPr lang="en-GB" sz="1600" dirty="0"/>
              <a:t>for constructions </a:t>
            </a:r>
            <a:r>
              <a:rPr lang="en-US" sz="1600" dirty="0"/>
              <a:t>means that manure is used as a component for preparing construction materials.</a:t>
            </a:r>
            <a:endParaRPr lang="en-GB" sz="1600" dirty="0"/>
          </a:p>
          <a:p>
            <a:pPr lvl="1"/>
            <a:r>
              <a:rPr lang="en-GB" sz="1600" dirty="0"/>
              <a:t>for </a:t>
            </a:r>
            <a:r>
              <a:rPr lang="en-GB" sz="1600" dirty="0" smtClean="0"/>
              <a:t>feed </a:t>
            </a:r>
            <a:r>
              <a:rPr lang="en-US" sz="1600" dirty="0"/>
              <a:t>means that manure is used as a component for preparing feed.</a:t>
            </a:r>
            <a:endParaRPr lang="en-GB" sz="1600" dirty="0"/>
          </a:p>
          <a:p>
            <a:endParaRPr lang="en-GB" sz="1600" dirty="0"/>
          </a:p>
        </p:txBody>
      </p:sp>
    </p:spTree>
    <p:extLst>
      <p:ext uri="{BB962C8B-B14F-4D97-AF65-F5344CB8AC3E}">
        <p14:creationId xmlns:p14="http://schemas.microsoft.com/office/powerpoint/2010/main" val="34125620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400110"/>
          </a:xfrm>
          <a:prstGeom prst="rect">
            <a:avLst/>
          </a:prstGeom>
        </p:spPr>
        <p:txBody>
          <a:bodyPr wrap="square">
            <a:spAutoFit/>
          </a:bodyPr>
          <a:lstStyle/>
          <a:p>
            <a:pPr lvl="1" algn="ctr"/>
            <a:r>
              <a:rPr lang="en-GB" sz="2000" b="1" dirty="0" smtClean="0"/>
              <a:t>Section 8: </a:t>
            </a:r>
            <a:r>
              <a:rPr lang="en-US" sz="2000" b="1" dirty="0" smtClean="0"/>
              <a:t>Certified Organic Farming and Conversion to Organic</a:t>
            </a:r>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dirty="0" smtClean="0"/>
              <a:t>Section 8, part 8.1: Certified organic farming and conversion to organic during the reference period</a:t>
            </a:r>
            <a:r>
              <a:rPr lang="en-US" sz="2400" dirty="0" smtClean="0"/>
              <a:t>: </a:t>
            </a:r>
            <a:endParaRPr lang="en-US" sz="2400" dirty="0"/>
          </a:p>
          <a:p>
            <a:pPr marL="0" indent="0">
              <a:buNone/>
            </a:pPr>
            <a:endParaRPr lang="en-US" sz="1600" b="1" dirty="0" smtClean="0"/>
          </a:p>
          <a:p>
            <a:pPr marL="0" indent="0">
              <a:buNone/>
            </a:pPr>
            <a:r>
              <a:rPr lang="en-GB" sz="1600" dirty="0"/>
              <a:t>This part refers to the certified organic farming practices and to </a:t>
            </a:r>
            <a:r>
              <a:rPr lang="en-GB" sz="1600" dirty="0" smtClean="0"/>
              <a:t>in conversion </a:t>
            </a:r>
            <a:r>
              <a:rPr lang="en-GB" sz="1600" dirty="0"/>
              <a:t>to organic. </a:t>
            </a:r>
            <a:endParaRPr lang="en-GB" sz="1600" b="1" dirty="0"/>
          </a:p>
          <a:p>
            <a:pPr marL="0" indent="0">
              <a:buNone/>
            </a:pPr>
            <a:endParaRPr lang="en-US" sz="1600" b="1" dirty="0" smtClean="0"/>
          </a:p>
          <a:p>
            <a:pPr marL="0" indent="0">
              <a:buNone/>
            </a:pPr>
            <a:r>
              <a:rPr lang="en-US" sz="1600" b="1" dirty="0" smtClean="0"/>
              <a:t>Q01-Q16:</a:t>
            </a:r>
            <a:endParaRPr lang="en-US" sz="1600" b="1" dirty="0"/>
          </a:p>
          <a:p>
            <a:pPr marL="0" indent="0">
              <a:buNone/>
            </a:pPr>
            <a:r>
              <a:rPr lang="en-GB" sz="1600" dirty="0" smtClean="0"/>
              <a:t>The </a:t>
            </a:r>
            <a:r>
              <a:rPr lang="en-GB" sz="1600" dirty="0"/>
              <a:t>definition of </a:t>
            </a:r>
            <a:r>
              <a:rPr lang="en-GB" sz="1600" dirty="0">
                <a:solidFill>
                  <a:srgbClr val="FF0000"/>
                </a:solidFill>
              </a:rPr>
              <a:t>organic </a:t>
            </a:r>
            <a:r>
              <a:rPr lang="en-GB" sz="1600" dirty="0" smtClean="0">
                <a:solidFill>
                  <a:srgbClr val="FF0000"/>
                </a:solidFill>
              </a:rPr>
              <a:t>agriculture : </a:t>
            </a:r>
            <a:r>
              <a:rPr lang="en-GB" sz="1600" b="1" i="1" dirty="0" smtClean="0"/>
              <a:t>“</a:t>
            </a:r>
            <a:r>
              <a:rPr lang="en-GB" sz="1600" b="1" i="1" dirty="0"/>
              <a:t>a holistic production management system which promotes and enhances agro-ecosystem health, including biodiversity, biological cycles and soil biological activity. It emphasizes the use of management practices in preference to the use of off-farm inputs, taking into account that regional conditions require locally adapted systems. This is accomplished by using, where possible, agronomic, biological and mechanical methods, as opposed to using synthetic materials, to fulfil any specific function within the system.” (FAO, 2015, para 8.6.13). </a:t>
            </a:r>
          </a:p>
          <a:p>
            <a:pPr marL="0" indent="0">
              <a:buNone/>
            </a:pPr>
            <a:endParaRPr lang="en-GB" sz="1600" dirty="0" smtClean="0"/>
          </a:p>
          <a:p>
            <a:r>
              <a:rPr lang="en-GB" sz="1600" dirty="0" smtClean="0"/>
              <a:t>The </a:t>
            </a:r>
            <a:r>
              <a:rPr lang="en-GB" sz="1600" dirty="0"/>
              <a:t>certified organic farming practices means that the a farm is producing agricultural products which have been produced, stored, processed, handled and marketed in accordance with precise technical specifications (standards) and certified as “organic” by a certification body. </a:t>
            </a:r>
            <a:endParaRPr lang="en-GB" sz="1600" dirty="0" smtClean="0"/>
          </a:p>
          <a:p>
            <a:pPr marL="0" indent="0">
              <a:buNone/>
            </a:pPr>
            <a:endParaRPr lang="en-GB" sz="1600" dirty="0"/>
          </a:p>
          <a:p>
            <a:endParaRPr lang="en-GB" sz="1600" dirty="0"/>
          </a:p>
        </p:txBody>
      </p:sp>
    </p:spTree>
    <p:extLst>
      <p:ext uri="{BB962C8B-B14F-4D97-AF65-F5344CB8AC3E}">
        <p14:creationId xmlns:p14="http://schemas.microsoft.com/office/powerpoint/2010/main" val="2763564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PME Module</a:t>
            </a:r>
          </a:p>
        </p:txBody>
      </p:sp>
      <p:sp>
        <p:nvSpPr>
          <p:cNvPr id="4" name="Rectangle 3"/>
          <p:cNvSpPr/>
          <p:nvPr/>
        </p:nvSpPr>
        <p:spPr>
          <a:xfrm>
            <a:off x="179512" y="836712"/>
            <a:ext cx="8640960" cy="677108"/>
          </a:xfrm>
          <a:prstGeom prst="rect">
            <a:avLst/>
          </a:prstGeom>
        </p:spPr>
        <p:txBody>
          <a:bodyPr wrap="square">
            <a:spAutoFit/>
          </a:bodyPr>
          <a:lstStyle/>
          <a:p>
            <a:pPr lvl="1" algn="ctr"/>
            <a:r>
              <a:rPr lang="en-GB" sz="2000" b="1" dirty="0" smtClean="0"/>
              <a:t>Section 8: </a:t>
            </a:r>
            <a:r>
              <a:rPr lang="en-US" sz="2000" b="1" dirty="0" smtClean="0"/>
              <a:t>Certified Organic Farming and Conversion to Organic</a:t>
            </a:r>
            <a:endParaRPr lang="en-GB" sz="2000" b="1" dirty="0"/>
          </a:p>
          <a:p>
            <a:pPr lvl="1"/>
            <a:endParaRPr lang="en-GB" dirty="0"/>
          </a:p>
        </p:txBody>
      </p:sp>
      <p:sp>
        <p:nvSpPr>
          <p:cNvPr id="5" name="Content Placeholder 4"/>
          <p:cNvSpPr>
            <a:spLocks noGrp="1"/>
          </p:cNvSpPr>
          <p:nvPr>
            <p:ph idx="1"/>
          </p:nvPr>
        </p:nvSpPr>
        <p:spPr>
          <a:xfrm>
            <a:off x="683568" y="1340768"/>
            <a:ext cx="7886700" cy="4351338"/>
          </a:xfrm>
        </p:spPr>
        <p:txBody>
          <a:bodyPr/>
          <a:lstStyle/>
          <a:p>
            <a:pPr marL="114300" indent="0">
              <a:buNone/>
            </a:pPr>
            <a:r>
              <a:rPr lang="en-GB" sz="2000" dirty="0"/>
              <a:t>Section 8, part 8.1: Certified organic farming and conversion to organic during the reference period</a:t>
            </a:r>
            <a:r>
              <a:rPr lang="en-US" sz="2000" dirty="0"/>
              <a:t>: </a:t>
            </a:r>
          </a:p>
          <a:p>
            <a:pPr marL="0" indent="0">
              <a:buNone/>
            </a:pPr>
            <a:endParaRPr lang="en-US" sz="1600" b="1" dirty="0" smtClean="0"/>
          </a:p>
          <a:p>
            <a:pPr marL="0" indent="0">
              <a:buNone/>
            </a:pPr>
            <a:r>
              <a:rPr lang="en-US" sz="1600" b="1" dirty="0" smtClean="0"/>
              <a:t>Q01-Q16:</a:t>
            </a:r>
          </a:p>
          <a:p>
            <a:pPr marL="0" indent="0">
              <a:buNone/>
            </a:pPr>
            <a:r>
              <a:rPr lang="en-GB" sz="1600" b="1" i="1" dirty="0" smtClean="0">
                <a:solidFill>
                  <a:srgbClr val="FF0000"/>
                </a:solidFill>
              </a:rPr>
              <a:t>Certification</a:t>
            </a:r>
            <a:r>
              <a:rPr lang="en-GB" sz="1600" b="1" i="1" dirty="0" smtClean="0"/>
              <a:t> </a:t>
            </a:r>
            <a:r>
              <a:rPr lang="en-GB" sz="1600" b="1" i="1" dirty="0"/>
              <a:t>can be through a third party accredited certification body or authority, or through Participatory Guarantee Systems (PGS). Third party certification bodies are accredited to a particular market (that is, the certification ensures that the production systems meet the regulations applying to a particular market) and being certified by a certification body enables producers to export products labelled as organic to that market (being certified does not allow access to all markets). PGS is based on active participation of stakeholders and only recognized within a country. It thus provides certification of organic production only for local markets, not for export.(FAO, 2015, para 8.6.16)</a:t>
            </a:r>
          </a:p>
          <a:p>
            <a:pPr marL="0" indent="0">
              <a:buNone/>
            </a:pPr>
            <a:r>
              <a:rPr lang="en-GB" sz="1600" dirty="0"/>
              <a:t> </a:t>
            </a:r>
            <a:endParaRPr lang="en-GB" sz="1600" b="1" dirty="0"/>
          </a:p>
          <a:p>
            <a:pPr marL="0" indent="0">
              <a:buNone/>
            </a:pPr>
            <a:r>
              <a:rPr lang="en-GB" sz="1600" dirty="0"/>
              <a:t> </a:t>
            </a:r>
          </a:p>
          <a:p>
            <a:pPr marL="0" indent="0">
              <a:buNone/>
            </a:pPr>
            <a:r>
              <a:rPr lang="en-US" sz="1600" b="1" i="1" dirty="0"/>
              <a:t>“</a:t>
            </a:r>
            <a:r>
              <a:rPr lang="en-US" sz="1600" b="1" i="1" dirty="0">
                <a:solidFill>
                  <a:srgbClr val="FF0000"/>
                </a:solidFill>
              </a:rPr>
              <a:t>In-conversion to certified organic</a:t>
            </a:r>
            <a:r>
              <a:rPr lang="en-US" sz="1600" b="1" i="1" dirty="0"/>
              <a:t>” covers producers undergoing a conversion process to organic agricultural systems certified by third party certification bodies. Products can be marketed as in-conversion. The producer must have registered with the certification body and initiated conversion in accordance with the requirements of the certification body. There is usually a set time period for conversion, from initiation to completion of the process</a:t>
            </a:r>
            <a:r>
              <a:rPr lang="en-GB" sz="1600" b="1" i="1" dirty="0"/>
              <a:t>.(FAO, 2015, para 8.6.16)</a:t>
            </a:r>
          </a:p>
          <a:p>
            <a:pPr marL="0" indent="0">
              <a:buNone/>
            </a:pPr>
            <a:r>
              <a:rPr lang="en-GB" sz="1600" dirty="0"/>
              <a:t> </a:t>
            </a:r>
          </a:p>
          <a:p>
            <a:pPr marL="0" indent="0">
              <a:buNone/>
            </a:pPr>
            <a:r>
              <a:rPr lang="en-GB" sz="1600" dirty="0"/>
              <a:t> </a:t>
            </a:r>
          </a:p>
          <a:p>
            <a:endParaRPr lang="en-GB" sz="1600" dirty="0"/>
          </a:p>
        </p:txBody>
      </p:sp>
    </p:spTree>
    <p:extLst>
      <p:ext uri="{BB962C8B-B14F-4D97-AF65-F5344CB8AC3E}">
        <p14:creationId xmlns:p14="http://schemas.microsoft.com/office/powerpoint/2010/main" val="797516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f8f0d07-09d8-4fda-881d-a2d4c4c9cd64"/>
    <URL xmlns="http://schemas.microsoft.com/sharepoint/v3">
      <Url xsi:nil="true"/>
      <Description xsi:nil="true"/>
    </URL>
    <d041baefd8914245beb3b9e749439b07 xmlns="8f8f0d07-09d8-4fda-881d-a2d4c4c9cd64">
      <Terms xmlns="http://schemas.microsoft.com/office/infopath/2007/PartnerControls"/>
    </d041baefd8914245beb3b9e749439b07>
    <TaxKeywordTaxHTField xmlns="8f8f0d07-09d8-4fda-881d-a2d4c4c9cd64">
      <Terms xmlns="http://schemas.microsoft.com/office/infopath/2007/PartnerControls"/>
    </TaxKeywordTaxHTField>
    <FAO_x0020_Description xmlns="8f8f0d07-09d8-4fda-881d-a2d4c4c9cd64" xsi:nil="true"/>
    <_dlc_DocId xmlns="8f8f0d07-09d8-4fda-881d-a2d4c4c9cd64">Z2A6SE67RQ2W-5-19</_dlc_DocId>
    <_dlc_DocIdUrl xmlns="8f8f0d07-09d8-4fda-881d-a2d4c4c9cd64">
      <Url>https://workingwith.fao.org/es/gsiar/_layouts/DocIdRedir.aspx?ID=Z2A6SE67RQ2W-5-19</Url>
      <Description>Z2A6SE67RQ2W-5-19</Description>
    </_dlc_DocIdUrl>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2833A3B81B0F34BB6633FDCE60A49F3" ma:contentTypeVersion="9" ma:contentTypeDescription="Create a new document." ma:contentTypeScope="" ma:versionID="0bd9d65ef5d22e117efdf739eb130b2c">
  <xsd:schema xmlns:xsd="http://www.w3.org/2001/XMLSchema" xmlns:xs="http://www.w3.org/2001/XMLSchema" xmlns:p="http://schemas.microsoft.com/office/2006/metadata/properties" xmlns:ns1="http://schemas.microsoft.com/sharepoint/v3" xmlns:ns2="8f8f0d07-09d8-4fda-881d-a2d4c4c9cd64" targetNamespace="http://schemas.microsoft.com/office/2006/metadata/properties" ma:root="true" ma:fieldsID="f26d1548e25a94b5481d8ff56641912d" ns1:_="" ns2:_="">
    <xsd:import namespace="http://schemas.microsoft.com/sharepoint/v3"/>
    <xsd:import namespace="8f8f0d07-09d8-4fda-881d-a2d4c4c9cd64"/>
    <xsd:element name="properties">
      <xsd:complexType>
        <xsd:sequence>
          <xsd:element name="documentManagement">
            <xsd:complexType>
              <xsd:all>
                <xsd:element ref="ns2:_dlc_DocId" minOccurs="0"/>
                <xsd:element ref="ns2:_dlc_DocIdUrl" minOccurs="0"/>
                <xsd:element ref="ns2:_dlc_DocIdPersistId" minOccurs="0"/>
                <xsd:element ref="ns2:d041baefd8914245beb3b9e749439b07" minOccurs="0"/>
                <xsd:element ref="ns2:TaxCatchAll" minOccurs="0"/>
                <xsd:element ref="ns2:FAO_x0020_Description" minOccurs="0"/>
                <xsd:element ref="ns2:TaxKeywordTaxHTField" minOccurs="0"/>
                <xsd:element ref="ns1:AverageRating" minOccurs="0"/>
                <xsd:element ref="ns1:UR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7" nillable="true" ma:displayName="Rating (0-5)" ma:decimals="2" ma:description="Average value of all the ratings that have been submitted" ma:internalName="AverageRating" ma:readOnly="true">
      <xsd:simpleType>
        <xsd:restriction base="dms:Number"/>
      </xsd:simpleType>
    </xsd:element>
    <xsd:element name="URL" ma:index="18" nillable="true" ma:displayName="URL" ma:internalName="URL">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f8f0d07-09d8-4fda-881d-a2d4c4c9cd6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d041baefd8914245beb3b9e749439b07" ma:index="12" nillable="true" ma:taxonomy="true" ma:internalName="d041baefd8914245beb3b9e749439b07" ma:taxonomyFieldName="FAO_x0020_Tags" ma:displayName="FAO Tags" ma:default="" ma:fieldId="{d041baef-d891-4245-beb3-b9e749439b07}" ma:taxonomyMulti="true" ma:sspId="1a355abe-661e-4c1f-9be6-5b51413b06fe" ma:termSetId="c59bcd9c-7bf3-4c25-a0f1-6894c85810c9" ma:anchorId="00000000-0000-0000-0000-000000000000" ma:open="false" ma:isKeyword="false">
      <xsd:complexType>
        <xsd:sequence>
          <xsd:element ref="pc:Terms" minOccurs="0" maxOccurs="1"/>
        </xsd:sequence>
      </xsd:complexType>
    </xsd:element>
    <xsd:element name="TaxCatchAll" ma:index="13" nillable="true" ma:displayName="Taxonomy Catch All Column" ma:hidden="true" ma:list="{a01af57a-f2b8-47eb-8dbb-1e67324a243d}" ma:internalName="TaxCatchAll" ma:showField="CatchAllData" ma:web="8f8f0d07-09d8-4fda-881d-a2d4c4c9cd64">
      <xsd:complexType>
        <xsd:complexContent>
          <xsd:extension base="dms:MultiChoiceLookup">
            <xsd:sequence>
              <xsd:element name="Value" type="dms:Lookup" maxOccurs="unbounded" minOccurs="0" nillable="true"/>
            </xsd:sequence>
          </xsd:extension>
        </xsd:complexContent>
      </xsd:complexType>
    </xsd:element>
    <xsd:element name="FAO_x0020_Description" ma:index="14" nillable="true" ma:displayName="FAO Description" ma:internalName="FAO_x0020_Description">
      <xsd:simpleType>
        <xsd:restriction base="dms:Text">
          <xsd:maxLength value="255"/>
        </xsd:restriction>
      </xsd:simpleType>
    </xsd:element>
    <xsd:element name="TaxKeywordTaxHTField" ma:index="16" nillable="true" ma:taxonomy="true" ma:internalName="TaxKeywordTaxHTField" ma:taxonomyFieldName="TaxKeyword" ma:displayName="Enterprise Keywords" ma:fieldId="{23f27201-bee3-471e-b2e7-b64fd8b7ca38}" ma:taxonomyMulti="true" ma:sspId="1a355abe-661e-4c1f-9be6-5b51413b06f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E6033160-8A33-42DC-AD04-7C6005C35D15}">
  <ds:schemaRefs>
    <ds:schemaRef ds:uri="http://schemas.microsoft.com/office/2006/metadata/properties"/>
    <ds:schemaRef ds:uri="http://purl.org/dc/terms/"/>
    <ds:schemaRef ds:uri="http://schemas.microsoft.com/sharepoint/v3"/>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8f8f0d07-09d8-4fda-881d-a2d4c4c9cd64"/>
    <ds:schemaRef ds:uri="http://www.w3.org/XML/1998/namespace"/>
    <ds:schemaRef ds:uri="http://purl.org/dc/dcmitype/"/>
  </ds:schemaRefs>
</ds:datastoreItem>
</file>

<file path=customXml/itemProps2.xml><?xml version="1.0" encoding="utf-8"?>
<ds:datastoreItem xmlns:ds="http://schemas.openxmlformats.org/officeDocument/2006/customXml" ds:itemID="{8097BFF4-DC74-4B02-95D1-58814EF87880}">
  <ds:schemaRefs>
    <ds:schemaRef ds:uri="http://schemas.microsoft.com/sharepoint/v3/contenttype/forms"/>
  </ds:schemaRefs>
</ds:datastoreItem>
</file>

<file path=customXml/itemProps3.xml><?xml version="1.0" encoding="utf-8"?>
<ds:datastoreItem xmlns:ds="http://schemas.openxmlformats.org/officeDocument/2006/customXml" ds:itemID="{E765FE3F-8209-4A20-9ACE-97562696C8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f8f0d07-09d8-4fda-881d-a2d4c4c9cd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FB5A5E02-3EA7-4FF9-9003-9119108DF08C}">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15362</TotalTime>
  <Words>13272</Words>
  <Application>Microsoft Office PowerPoint</Application>
  <PresentationFormat>On-screen Show (4:3)</PresentationFormat>
  <Paragraphs>1636</Paragraphs>
  <Slides>126</Slides>
  <Notes>124</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126</vt:i4>
      </vt:variant>
    </vt:vector>
  </HeadingPairs>
  <TitlesOfParts>
    <vt:vector size="140" baseType="lpstr">
      <vt:lpstr>Arial</vt:lpstr>
      <vt:lpstr>Calibri</vt:lpstr>
      <vt:lpstr>Helvetica</vt:lpstr>
      <vt:lpstr>Helvetica Neue</vt:lpstr>
      <vt:lpstr>HelveticaNeueLT Std</vt:lpstr>
      <vt:lpstr>HelveticaNeueLT Std Bold</vt:lpstr>
      <vt:lpstr>HelveticaNeueLT Std Med</vt:lpstr>
      <vt:lpstr>HelveticaNeueLT Std Med Cn</vt:lpstr>
      <vt:lpstr>Times New Roman</vt:lpstr>
      <vt:lpstr>Wingdings</vt:lpstr>
      <vt:lpstr>Custom Design</vt:lpstr>
      <vt:lpstr>2_Custom Design</vt:lpstr>
      <vt:lpstr>3_Custom Design</vt:lpstr>
      <vt:lpstr>1_Custom Design</vt:lpstr>
      <vt:lpstr>PowerPoint Presentation</vt:lpstr>
      <vt:lpstr>Rationale</vt:lpstr>
      <vt:lpstr>Rationale</vt:lpstr>
      <vt:lpstr>Methodology</vt:lpstr>
      <vt:lpstr>Methodology</vt:lpstr>
      <vt:lpstr>Methodology</vt:lpstr>
      <vt:lpstr>PowerPoint Presentation</vt:lpstr>
      <vt:lpstr>PowerPoint Presentation</vt:lpstr>
      <vt:lpstr>PowerPoint Presentation</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Section 3: Crop production during the reference period</vt:lpstr>
      <vt:lpstr>Core + PME Module</vt:lpstr>
      <vt:lpstr>Core + PME Module</vt:lpstr>
      <vt:lpstr>Section 3: Crop production during the reference period</vt:lpstr>
      <vt:lpstr>Section 3: Crop production during the reference period</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Core + PME Module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Strategy  to Improve Agricultural and Rural Statistics</dc:title>
  <dc:creator>Francois.Fonteneau@fao.org</dc:creator>
  <cp:lastModifiedBy>Khalil, ClaraAida (ESS)</cp:lastModifiedBy>
  <cp:revision>915</cp:revision>
  <cp:lastPrinted>2018-01-09T15:46:19Z</cp:lastPrinted>
  <dcterms:created xsi:type="dcterms:W3CDTF">2012-07-10T13:06:31Z</dcterms:created>
  <dcterms:modified xsi:type="dcterms:W3CDTF">2019-01-08T13:05:36Z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0x010100B2833A3B81B0F34BB6633FDCE60A49F3</vt:lpwstr>
  </property>
  <property fmtid="{D5CDD505-2E9C-101B-9397-08002B2CF9AE}" pid="3" name="_dlc_DocIdItemGuid">
    <vt:lpwstr>6b371027-09eb-477d-999a-504065fdf2ed</vt:lpwstr>
  </property>
  <property fmtid="{D5CDD505-2E9C-101B-9397-08002B2CF9AE}" pid="4" name="TaxKeyword">
    <vt:lpwstr/>
  </property>
  <property fmtid="{D5CDD505-2E9C-101B-9397-08002B2CF9AE}" pid="5" name="FAO Tags">
    <vt:lpwstr/>
  </property>
</Properties>
</file>