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63"/>
  </p:notesMasterIdLst>
  <p:handoutMasterIdLst>
    <p:handoutMasterId r:id="rId64"/>
  </p:handoutMasterIdLst>
  <p:sldIdLst>
    <p:sldId id="277" r:id="rId5"/>
    <p:sldId id="279" r:id="rId6"/>
    <p:sldId id="282" r:id="rId7"/>
    <p:sldId id="283" r:id="rId8"/>
    <p:sldId id="285" r:id="rId9"/>
    <p:sldId id="339" r:id="rId10"/>
    <p:sldId id="286" r:id="rId11"/>
    <p:sldId id="340" r:id="rId12"/>
    <p:sldId id="287" r:id="rId13"/>
    <p:sldId id="341" r:id="rId14"/>
    <p:sldId id="288" r:id="rId15"/>
    <p:sldId id="342" r:id="rId16"/>
    <p:sldId id="289" r:id="rId17"/>
    <p:sldId id="290" r:id="rId18"/>
    <p:sldId id="343" r:id="rId19"/>
    <p:sldId id="291" r:id="rId20"/>
    <p:sldId id="292" r:id="rId21"/>
    <p:sldId id="293" r:id="rId22"/>
    <p:sldId id="295" r:id="rId23"/>
    <p:sldId id="359" r:id="rId24"/>
    <p:sldId id="344" r:id="rId25"/>
    <p:sldId id="345" r:id="rId26"/>
    <p:sldId id="297" r:id="rId27"/>
    <p:sldId id="298" r:id="rId28"/>
    <p:sldId id="299" r:id="rId29"/>
    <p:sldId id="302" r:id="rId30"/>
    <p:sldId id="327" r:id="rId31"/>
    <p:sldId id="303" r:id="rId32"/>
    <p:sldId id="304" r:id="rId33"/>
    <p:sldId id="329" r:id="rId34"/>
    <p:sldId id="354" r:id="rId35"/>
    <p:sldId id="355" r:id="rId36"/>
    <p:sldId id="310" r:id="rId37"/>
    <p:sldId id="312" r:id="rId38"/>
    <p:sldId id="315" r:id="rId39"/>
    <p:sldId id="311" r:id="rId40"/>
    <p:sldId id="316" r:id="rId41"/>
    <p:sldId id="346" r:id="rId42"/>
    <p:sldId id="332" r:id="rId43"/>
    <p:sldId id="333" r:id="rId44"/>
    <p:sldId id="335" r:id="rId45"/>
    <p:sldId id="347" r:id="rId46"/>
    <p:sldId id="348" r:id="rId47"/>
    <p:sldId id="317" r:id="rId48"/>
    <p:sldId id="318" r:id="rId49"/>
    <p:sldId id="336" r:id="rId50"/>
    <p:sldId id="320" r:id="rId51"/>
    <p:sldId id="319" r:id="rId52"/>
    <p:sldId id="337" r:id="rId53"/>
    <p:sldId id="349" r:id="rId54"/>
    <p:sldId id="321" r:id="rId55"/>
    <p:sldId id="322" r:id="rId56"/>
    <p:sldId id="338" r:id="rId57"/>
    <p:sldId id="323" r:id="rId58"/>
    <p:sldId id="326" r:id="rId59"/>
    <p:sldId id="351" r:id="rId60"/>
    <p:sldId id="350" r:id="rId61"/>
    <p:sldId id="275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220" autoAdjust="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1869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62" d="100"/>
          <a:sy n="62" d="100"/>
        </p:scale>
        <p:origin x="2179" y="7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handoutMaster" Target="handoutMasters/handoutMaster1.xml"/><Relationship Id="rId69" Type="http://schemas.microsoft.com/office/2018/10/relationships/authors" Target="author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A3114B-0CDD-4419-A4DE-E0C29A2AE1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C25048-78D1-4821-8E2B-7A77CCA12F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52186-C111-43A8-A0F7-F77FFDE4DF82}" type="datetimeFigureOut">
              <a:rPr lang="en-US" smtClean="0"/>
              <a:t>10/10/2022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924695-047D-4CC8-8801-1AA37457E7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F00293-63F6-438D-A9A8-024975FD55F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6CFAD-C154-4C9C-AD01-665A50550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8791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2BBB5B-F3DE-41D7-B279-483D20E8E363}" type="datetimeFigureOut">
              <a:rPr lang="en-US" smtClean="0"/>
              <a:t>10/10/2022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62BC0-7DC4-4569-951D-2BB9475345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641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A325D4D-835D-41B6-9B16-A090AA0883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1D87D16-A856-42F4-9D8C-A0C1D482E5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442052"/>
            <a:ext cx="12192000" cy="1425257"/>
          </a:xfrm>
          <a:prstGeom prst="rect">
            <a:avLst/>
          </a:prstGeom>
          <a:solidFill>
            <a:schemeClr val="accent4">
              <a:lumMod val="50000"/>
              <a:alpha val="55000"/>
            </a:schemeClr>
          </a:solidFill>
        </p:spPr>
        <p:txBody>
          <a:bodyPr anchor="ctr"/>
          <a:lstStyle>
            <a:lvl1pPr algn="ctr">
              <a:defRPr sz="6000" cap="all" spc="10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D39BB44-64AC-49A7-8555-2CC62AD7C2D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0" y="3867309"/>
            <a:ext cx="12192000" cy="1036320"/>
          </a:xfrm>
          <a:prstGeom prst="rect">
            <a:avLst/>
          </a:prstGeom>
          <a:solidFill>
            <a:schemeClr val="accent4">
              <a:lumMod val="50000"/>
              <a:alpha val="55000"/>
            </a:schemeClr>
          </a:solidFill>
        </p:spPr>
        <p:txBody>
          <a:bodyPr anchor="ctr"/>
          <a:lstStyle>
            <a:lvl1pPr marL="0" indent="0" algn="ctr">
              <a:buNone/>
              <a:defRPr sz="2400" cap="none" spc="1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51AF15-A085-49C8-ABEC-EF90E7D7B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192779" y="2325925"/>
            <a:ext cx="5806440" cy="159654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03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C1E109A-BBBE-498A-AC65-464AAF5710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6874" y="1329829"/>
            <a:ext cx="2043713" cy="640698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7408009F-7441-4960-8688-598E5537784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412513" y="808353"/>
            <a:ext cx="6341212" cy="1682433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721A019-F5C2-4A15-A6AE-C03209D1D7D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3234519"/>
            <a:ext cx="12192000" cy="36234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FE1DF53-32D0-456E-8221-7FCD23325D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DC108F1B-58C5-43B6-8251-B1392CA9A8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530B1E0-03D4-4E5B-A2A7-903B17B306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21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E3FCFFF-5934-4C8D-A4B0-6B19C662D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-13651"/>
            <a:ext cx="3701436" cy="6858000"/>
          </a:xfrm>
          <a:prstGeom prst="rect">
            <a:avLst/>
          </a:prstGeom>
          <a:solidFill>
            <a:schemeClr val="accent5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20FC4D-FDE2-42C3-B907-27B071B649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41" y="1332239"/>
            <a:ext cx="1871580" cy="640698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97404DC9-3FBE-41B9-946D-9A0D878C288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31042" y="652826"/>
            <a:ext cx="3433138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88BB7876-0125-4084-804C-A842C855860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231042" y="1032330"/>
            <a:ext cx="3433138" cy="1370672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8645735C-4621-4667-AB52-0391CFBB6B5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03339" y="652826"/>
            <a:ext cx="3433138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488BB2B1-07E3-42A2-B3BE-7FC7D7AE15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03339" y="1032330"/>
            <a:ext cx="3433138" cy="1370672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02C103C8-E422-4DEB-9077-DC11E008056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231042" y="2620561"/>
            <a:ext cx="3433138" cy="42889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FA80948A-8FCC-4BE4-A5F7-20802B1763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31042" y="3002562"/>
            <a:ext cx="3433138" cy="961350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4744F88B-3CB7-4A2B-B718-EEB4E061A79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03339" y="2620561"/>
            <a:ext cx="3433138" cy="42889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7343EDF6-C2D8-47E1-856B-6329A7CE07E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203339" y="3002562"/>
            <a:ext cx="3433138" cy="961350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AC6352A5-5003-4E32-B8FF-A84B4A4AC3A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31042" y="4147932"/>
            <a:ext cx="3433138" cy="42889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CC2603EF-30BF-4C6C-BA93-E99C7248091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31042" y="4529933"/>
            <a:ext cx="3433138" cy="1450988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D38E30C9-543F-4532-B571-2F2EF52E7A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9E2F8B6B-A63E-448F-86E5-CF3F12A297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5EC1D779-DE8A-45DF-9A79-70F63DD68B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491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A5AC9-F6E1-46F9-8810-475475E17B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34980" y="848536"/>
            <a:ext cx="1929607" cy="640698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52C02D9-C262-43C0-BE24-402661B0594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4495801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D8BD2DF2-5753-43B2-82AD-30DBE8004DE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024359" y="2046233"/>
            <a:ext cx="3126583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A5FD5DB-8694-4BD8-819A-7AD23AAAEF4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24359" y="2425736"/>
            <a:ext cx="3126583" cy="1306527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1F5129C3-CFB0-408F-BE5C-AC32F5C68F1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526986" y="2046233"/>
            <a:ext cx="3281556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3344438D-488B-4739-95B6-56F81A25FAC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26986" y="2425736"/>
            <a:ext cx="3281556" cy="1306527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A6F801D1-185D-4C5B-9855-3AD0372C33D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4359" y="4180976"/>
            <a:ext cx="3126583" cy="42889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E46B3EF2-B93D-4E2D-8ECF-31A1DF927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24359" y="4562976"/>
            <a:ext cx="3126583" cy="1258935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35A8C3BD-2930-45A1-B3E0-EC8FA92B65F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526986" y="4180976"/>
            <a:ext cx="3281556" cy="42889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E7A5E528-A349-45DA-A841-E092311D8F7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526986" y="4562976"/>
            <a:ext cx="3281556" cy="1258935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1AB9D5A-1951-48B0-9CAE-84FC869BE5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3AEF9F4B-0EB4-4C9F-9159-80E393F3A1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6BC4F905-196D-4DFF-9947-C56088B56F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209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B5AB06-9792-445C-9B3C-103D5EBCE6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2170545"/>
          </a:xfrm>
          <a:prstGeom prst="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EFB40-063A-41A7-9581-865BBE62C3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97992"/>
            <a:ext cx="10515600" cy="994835"/>
          </a:xfrm>
          <a:prstGeom prst="rect">
            <a:avLst/>
          </a:prstGeom>
        </p:spPr>
        <p:txBody>
          <a:bodyPr anchor="ctr"/>
          <a:lstStyle>
            <a:lvl1pPr algn="ctr">
              <a:defRPr sz="2400" cap="all" spc="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C3BAD53-6B4A-490D-BE06-B5A0B068755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632608" y="2982740"/>
            <a:ext cx="603504" cy="6035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id="{30E1FC4A-DE44-4B85-856E-E2480DF55A8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388240" y="2981421"/>
            <a:ext cx="603504" cy="59436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4">
            <a:extLst>
              <a:ext uri="{FF2B5EF4-FFF2-40B4-BE49-F238E27FC236}">
                <a16:creationId xmlns:a16="http://schemas.microsoft.com/office/drawing/2014/main" id="{02E70B7A-F000-4D8D-9BDF-E10FF6B3837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7182902" y="2983163"/>
            <a:ext cx="603504" cy="6035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4">
            <a:extLst>
              <a:ext uri="{FF2B5EF4-FFF2-40B4-BE49-F238E27FC236}">
                <a16:creationId xmlns:a16="http://schemas.microsoft.com/office/drawing/2014/main" id="{1CED61F8-3F2F-4611-8E56-88AAF763257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9927648" y="3001928"/>
            <a:ext cx="594360" cy="59436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1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B7058D0A-FADA-4AE8-99E1-90B4E5D358A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40800" y="3608439"/>
            <a:ext cx="2351446" cy="491509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3B7B90F8-2155-4E8A-BCE9-7780EE14ED2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40800" y="4036041"/>
            <a:ext cx="2351446" cy="1704547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9C0C6E63-A45B-409B-824C-FAA0CC56EC8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08580" y="3608439"/>
            <a:ext cx="2351446" cy="491509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B910C319-3589-469F-9A8A-173CB714BA4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08580" y="4036041"/>
            <a:ext cx="2351446" cy="1704547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D9802FCD-21E3-4F6F-B57C-02AEB618FE8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03400" y="3608439"/>
            <a:ext cx="2351446" cy="491509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4AFEE648-F3AD-453E-895B-F43C7415C7B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03400" y="4036041"/>
            <a:ext cx="2351446" cy="1704547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AA760860-8E89-42DD-87FD-F9951F28372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71180" y="3608439"/>
            <a:ext cx="2351446" cy="491509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5FD2DFE0-D25E-4B72-A2B4-C40CF72D522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71180" y="4036041"/>
            <a:ext cx="2351446" cy="1704547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0" name="Date Placeholder 3">
            <a:extLst>
              <a:ext uri="{FF2B5EF4-FFF2-40B4-BE49-F238E27FC236}">
                <a16:creationId xmlns:a16="http://schemas.microsoft.com/office/drawing/2014/main" id="{573EDDB2-8AC2-4A88-95EE-20082E77DE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1" name="Footer Placeholder 4">
            <a:extLst>
              <a:ext uri="{FF2B5EF4-FFF2-40B4-BE49-F238E27FC236}">
                <a16:creationId xmlns:a16="http://schemas.microsoft.com/office/drawing/2014/main" id="{325A34CF-B8DC-4A28-86BC-8D450E3D3C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42" name="Slide Number Placeholder 5">
            <a:extLst>
              <a:ext uri="{FF2B5EF4-FFF2-40B4-BE49-F238E27FC236}">
                <a16:creationId xmlns:a16="http://schemas.microsoft.com/office/drawing/2014/main" id="{3F009426-0603-4EF7-8DE1-0CA50818F7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655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Benefi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E090415B-A73D-4D17-B5FA-F442D6C0EB2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3429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B9CB337-B3D4-443D-99C2-B7AE9EB5D2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279" y="-136525"/>
            <a:ext cx="4979773" cy="6858000"/>
          </a:xfrm>
          <a:prstGeom prst="rect">
            <a:avLst/>
          </a:prstGeom>
          <a:solidFill>
            <a:schemeClr val="accent2">
              <a:alpha val="92000"/>
            </a:schemeClr>
          </a:solidFill>
        </p:spPr>
        <p:txBody>
          <a:bodyPr tIns="3246120" anchor="ctr"/>
          <a:lstStyle>
            <a:lvl1pPr algn="ctr">
              <a:defRPr sz="2400"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9AB6E92-BF31-4AA5-B407-78E1D7795A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803124F-8B71-4805-8DBD-A3AB3ED434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9A9D64C-A9E2-4148-B514-933547C5B9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4218B468-C542-4326-86FA-43DF3A4F3DB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43575" y="3972253"/>
            <a:ext cx="5859420" cy="1769419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200000"/>
              </a:lnSpc>
              <a:spcBef>
                <a:spcPts val="0"/>
              </a:spcBef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170420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2728A58-8DE2-4B1C-B6CA-F2AED56F450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9D7CAC-EE78-4BAE-94EA-EBE4BB1181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375848"/>
            <a:ext cx="12192000" cy="4491182"/>
          </a:xfrm>
          <a:prstGeom prst="rect">
            <a:avLst/>
          </a:prstGeom>
          <a:solidFill>
            <a:schemeClr val="accent4">
              <a:lumMod val="50000"/>
              <a:alpha val="55000"/>
            </a:schemeClr>
          </a:solidFill>
        </p:spPr>
        <p:txBody>
          <a:bodyPr lIns="3657600" tIns="182880" rIns="3657600"/>
          <a:lstStyle>
            <a:lvl1pPr algn="ctr">
              <a:defRPr sz="6000" cap="all" spc="100" baseline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14832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Model">
    <p:bg>
      <p:bgPr>
        <a:solidFill>
          <a:schemeClr val="accent5"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50298920-F98C-4AFF-A39F-BB5644F96EB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6772276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906EC1-D867-4113-B1E4-72ADCC4B15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61354" y="790901"/>
            <a:ext cx="3049568" cy="640698"/>
          </a:xfrm>
          <a:prstGeom prst="rect">
            <a:avLst/>
          </a:prstGeom>
          <a:gradFill>
            <a:gsLst>
              <a:gs pos="50000">
                <a:schemeClr val="accent1">
                  <a:lumMod val="5000"/>
                  <a:lumOff val="95000"/>
                  <a:alpha val="0"/>
                </a:schemeClr>
              </a:gs>
              <a:gs pos="50000">
                <a:schemeClr val="accent5">
                  <a:alpha val="10000"/>
                </a:schemeClr>
              </a:gs>
            </a:gsLst>
            <a:lin ang="0" scaled="0"/>
          </a:gradFill>
          <a:ln w="28575">
            <a:solidFill>
              <a:schemeClr val="bg1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782CE97E-7FF6-4E8B-AF42-9777A2451F8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822086" y="826720"/>
            <a:ext cx="3421103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F57B5FEE-44D7-4F94-A843-EC7BD802D82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822086" y="1206225"/>
            <a:ext cx="3421103" cy="1017102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4250112D-DE79-407A-BBAB-B2BB2CB881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822086" y="2666702"/>
            <a:ext cx="3421103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1C55DCE1-6E6B-4CDD-A9D8-B2A0034856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822086" y="3046207"/>
            <a:ext cx="3421103" cy="1017102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9CAE3862-A5E9-4B70-8F14-8F5BFEE3AAE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22086" y="4536575"/>
            <a:ext cx="3421103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34C23C4D-3C16-4A17-BF8A-A9C4E2F013E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22086" y="4916080"/>
            <a:ext cx="3421103" cy="1017102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E0398655-42A6-4DBC-9542-9A8D10B44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5906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FF7C44B-1689-4CA8-B0BC-0671EA1275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effectLst/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D6105C8-7607-448C-9CD2-9CA33B49B4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91700" y="6356350"/>
            <a:ext cx="1562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238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Opportunity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78E2C-0F13-417A-AD7A-E478D5C3BD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8382" y="422661"/>
            <a:ext cx="5200532" cy="720399"/>
          </a:xfrm>
          <a:prstGeom prst="rect">
            <a:avLst/>
          </a:prstGeom>
        </p:spPr>
        <p:txBody>
          <a:bodyPr anchor="ctr"/>
          <a:lstStyle>
            <a:lvl1pPr algn="l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30892B14-4811-4781-A0D4-2D26A55DFF2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20003" y="1617548"/>
            <a:ext cx="876929" cy="720399"/>
          </a:xfrm>
          <a:prstGeom prst="rect">
            <a:avLst/>
          </a:prstGeom>
          <a:ln w="28575">
            <a:solidFill>
              <a:schemeClr val="accent4"/>
            </a:solidFill>
          </a:ln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950B6E72-89BA-408A-B2C8-8424747605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20003" y="3180036"/>
            <a:ext cx="876930" cy="720400"/>
          </a:xfrm>
          <a:prstGeom prst="rect">
            <a:avLst/>
          </a:prstGeom>
          <a:ln w="28575">
            <a:solidFill>
              <a:schemeClr val="accent4"/>
            </a:solidFill>
          </a:ln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1FCE449C-D340-41D2-BDD5-5A31068FC8B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20003" y="4760985"/>
            <a:ext cx="876930" cy="720400"/>
          </a:xfrm>
          <a:prstGeom prst="rect">
            <a:avLst/>
          </a:prstGeom>
          <a:ln w="28575">
            <a:solidFill>
              <a:schemeClr val="accent4"/>
            </a:solidFill>
          </a:ln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41E2BD66-8465-46D7-9283-569B4EE4590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02977" y="1456753"/>
            <a:ext cx="3365003" cy="1017102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13CFC961-1ED9-4817-9DB9-A1F1D0FD2AB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02977" y="3031685"/>
            <a:ext cx="3365003" cy="1017102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7E0D9B8E-402D-44A1-920E-4838543BD9F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102977" y="4612634"/>
            <a:ext cx="3365003" cy="1017102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64607288-5296-4BAF-B405-7F1902FA0E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435528" cy="614850"/>
          </a:xfrm>
          <a:prstGeom prst="rect">
            <a:avLst/>
          </a:prstGeom>
          <a:solidFill>
            <a:schemeClr val="accent2">
              <a:alpha val="92000"/>
            </a:schemeClr>
          </a:solidFill>
        </p:spPr>
        <p:txBody>
          <a:bodyPr vert="horz" lIns="274320" tIns="0" rIns="91440" bIns="45720" rtlCol="0" anchor="ctr"/>
          <a:lstStyle>
            <a:lvl1pPr algn="ct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61341B70-2018-4DBE-BB9A-D1F7A895F9B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84174" y="0"/>
            <a:ext cx="5807825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83CCEE28-12C2-4138-9214-420B5A5BC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39762" y="6248018"/>
            <a:ext cx="7267426" cy="620868"/>
          </a:xfrm>
          <a:prstGeom prst="rect">
            <a:avLst/>
          </a:prstGeom>
          <a:solidFill>
            <a:schemeClr val="accent2">
              <a:alpha val="92000"/>
            </a:schemeClr>
          </a:solidFill>
        </p:spPr>
        <p:txBody>
          <a:bodyPr tIns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347ECA7D-7D2B-475F-874D-51236135A6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  <a:prstGeom prst="rect">
            <a:avLst/>
          </a:prstGeom>
          <a:solidFill>
            <a:schemeClr val="accent2">
              <a:alpha val="92000"/>
            </a:schemeClr>
          </a:solidFill>
        </p:spPr>
        <p:txBody>
          <a:bodyPr vert="horz" lIns="457200" tIns="0" rIns="91440" bIns="45720" rtlCol="0" anchor="ctr"/>
          <a:lstStyle>
            <a:lvl1pPr algn="ct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327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Opportunity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198964-B829-4E4F-AAE7-4D7A404AB7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3057" y="698523"/>
            <a:ext cx="5715000" cy="469089"/>
          </a:xfrm>
          <a:prstGeom prst="rect">
            <a:avLst/>
          </a:prstGeom>
        </p:spPr>
        <p:txBody>
          <a:bodyPr anchor="ctr"/>
          <a:lstStyle>
            <a:lvl1pPr algn="ctr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F7C80E83-E343-4BA5-ABB5-ACA84EEE623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681078" y="1853427"/>
            <a:ext cx="1252367" cy="863490"/>
          </a:xfrm>
          <a:prstGeom prst="rect">
            <a:avLst/>
          </a:prstGeom>
          <a:ln w="28575">
            <a:solidFill>
              <a:schemeClr val="accent4"/>
            </a:solidFill>
          </a:ln>
        </p:spPr>
        <p:txBody>
          <a:bodyPr anchor="ctr"/>
          <a:lstStyle>
            <a:lvl1pPr marL="0" indent="0" algn="ctr">
              <a:buNone/>
              <a:defRPr sz="3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BA56986C-C9AC-44CD-9D32-24AA209F764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2883704"/>
            <a:ext cx="2939143" cy="46908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61B45AB9-9A5F-4872-A322-AD3890A5BE6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8200" y="3253816"/>
            <a:ext cx="2939143" cy="46908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E5E3032E-6B86-4F42-95E1-7C7B1308719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69646" y="1853426"/>
            <a:ext cx="1252367" cy="863491"/>
          </a:xfrm>
          <a:prstGeom prst="rect">
            <a:avLst/>
          </a:prstGeom>
          <a:ln w="28575">
            <a:solidFill>
              <a:schemeClr val="accent4"/>
            </a:solidFill>
          </a:ln>
        </p:spPr>
        <p:txBody>
          <a:bodyPr anchor="ctr"/>
          <a:lstStyle>
            <a:lvl1pPr marL="0" indent="0" algn="ctr">
              <a:buNone/>
              <a:defRPr sz="3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C56EA384-B876-4E37-81CC-FF14C8064ED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26428" y="2883704"/>
            <a:ext cx="2939143" cy="46908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7A136A37-A8C3-48F4-978F-3042B2451FF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26428" y="3253816"/>
            <a:ext cx="2939143" cy="46908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90D156C2-557C-45F2-B9BA-7CE533312A0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258214" y="1853427"/>
            <a:ext cx="1252028" cy="863492"/>
          </a:xfrm>
          <a:prstGeom prst="rect">
            <a:avLst/>
          </a:prstGeom>
          <a:ln w="28575">
            <a:solidFill>
              <a:schemeClr val="accent4"/>
            </a:solidFill>
          </a:ln>
        </p:spPr>
        <p:txBody>
          <a:bodyPr anchor="ctr"/>
          <a:lstStyle>
            <a:lvl1pPr marL="0" indent="0" algn="ctr">
              <a:buNone/>
              <a:defRPr sz="3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38E358D4-D1F9-4872-A079-98E1F6BD662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414657" y="2883704"/>
            <a:ext cx="2939143" cy="46908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8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8D809314-142B-40CA-8424-37611F5E9C1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414657" y="3253816"/>
            <a:ext cx="2939143" cy="469089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3B652552-1A5B-4884-9BDF-1A266395934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4234542"/>
            <a:ext cx="12191999" cy="262345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36" name="Date Placeholder 3">
            <a:extLst>
              <a:ext uri="{FF2B5EF4-FFF2-40B4-BE49-F238E27FC236}">
                <a16:creationId xmlns:a16="http://schemas.microsoft.com/office/drawing/2014/main" id="{5C7A8808-3BA5-498D-8E57-CAB9DF0182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37" name="Footer Placeholder 4">
            <a:extLst>
              <a:ext uri="{FF2B5EF4-FFF2-40B4-BE49-F238E27FC236}">
                <a16:creationId xmlns:a16="http://schemas.microsoft.com/office/drawing/2014/main" id="{742EE3D7-DACC-458E-82B0-EC87F8BAE8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38" name="Slide Number Placeholder 5">
            <a:extLst>
              <a:ext uri="{FF2B5EF4-FFF2-40B4-BE49-F238E27FC236}">
                <a16:creationId xmlns:a16="http://schemas.microsoft.com/office/drawing/2014/main" id="{8ED908E6-B839-44D9-AFFC-E5E5E592E5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26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Compet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1225E-57F6-4605-A684-F9B30F1F66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9568" y="2450440"/>
            <a:ext cx="4143432" cy="548711"/>
          </a:xfrm>
          <a:prstGeom prst="rect">
            <a:avLst/>
          </a:prstGeom>
        </p:spPr>
        <p:txBody>
          <a:bodyPr anchor="b"/>
          <a:lstStyle>
            <a:lvl1pPr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C93927AF-DF09-4CE5-8767-B2ECF0215BF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837756" y="0"/>
            <a:ext cx="7354243" cy="286247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AE2342C8-E968-4F49-930C-F5C43F88F0B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9728" y="3365446"/>
            <a:ext cx="4953000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E8D114B-8AAB-41D6-AFCF-750066A652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8" y="3744950"/>
            <a:ext cx="4953000" cy="2046251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DCCC938D-0BC7-4BBB-BBF2-B830D9D0C13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00800" y="3365446"/>
            <a:ext cx="4953000" cy="426393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796405D2-E28F-41EC-844E-034C5D70725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400800" y="3744950"/>
            <a:ext cx="4953000" cy="2046251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8751D887-2419-4911-A7CC-9B5A598D7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B8B214E0-C574-4CE5-8FF0-E0F965A4A0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C033920-FB08-49F3-8A75-14E68EF78D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951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Competition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raphic 48">
            <a:extLst>
              <a:ext uri="{FF2B5EF4-FFF2-40B4-BE49-F238E27FC236}">
                <a16:creationId xmlns:a16="http://schemas.microsoft.com/office/drawing/2014/main" id="{CC3C8467-268E-4ABA-B4F5-0808AFBB2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6237133"/>
            <a:ext cx="12191999" cy="620867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69FF8FD-CDD1-4BEE-8DB9-0CD4BDE98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335793" y="766762"/>
            <a:ext cx="0" cy="4903903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9F1257F-A86F-48F4-BFFA-9BFB4355E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5400000">
            <a:off x="7334351" y="757238"/>
            <a:ext cx="0" cy="4903903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FFD01FCA-DF30-466C-9EAE-B0A13CF25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31167" y="4486275"/>
            <a:ext cx="622236" cy="622236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6F9F0CF-5966-47C2-9A41-0CD85E85D2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564642" y="4047275"/>
            <a:ext cx="622236" cy="622236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2EFF630-FDAA-46A7-8CEE-21CAB6BC25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29331" y="2163148"/>
            <a:ext cx="622236" cy="622236"/>
          </a:xfrm>
          <a:prstGeom prst="rect">
            <a:avLst/>
          </a:prstGeom>
          <a:noFill/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383BA8C-6DBE-4569-B07B-9FB55F80D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859108" y="3573553"/>
            <a:ext cx="622236" cy="622236"/>
          </a:xfrm>
          <a:prstGeom prst="rect">
            <a:avLst/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108DE16-ABA8-4BC8-93C4-F8A521C8A5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795826" y="4201049"/>
            <a:ext cx="622236" cy="622236"/>
          </a:xfrm>
          <a:prstGeom prst="rect">
            <a:avLst/>
          </a:prstGeom>
          <a:noFill/>
          <a:ln w="285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93C062E-DD5E-49BC-A10D-F70C1931F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962756" y="1603981"/>
            <a:ext cx="2057805" cy="767123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799781-E0A0-4C4E-A069-37290BED8F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0427" y="571145"/>
            <a:ext cx="5355570" cy="438144"/>
          </a:xfrm>
          <a:prstGeom prst="rect">
            <a:avLst/>
          </a:prstGeom>
        </p:spPr>
        <p:txBody>
          <a:bodyPr/>
          <a:lstStyle>
            <a:lvl1pPr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5D896357-F0C4-4728-BE54-A809E6E3100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63262" y="311795"/>
            <a:ext cx="1706966" cy="42639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400" cap="all" spc="1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CB13D4EF-593A-4D3C-9712-515EE5A358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26762" y="1774346"/>
            <a:ext cx="1929792" cy="42639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000" cap="all" spc="100" baseline="0">
                <a:solidFill>
                  <a:schemeClr val="accent6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449D2BE7-8177-406D-94BB-001D561B5A8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83673" y="2261070"/>
            <a:ext cx="913553" cy="42639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FD164278-C8C4-4514-8B3E-9505CB67474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149242" y="3061800"/>
            <a:ext cx="1706966" cy="426393"/>
          </a:xfrm>
          <a:prstGeom prst="rect">
            <a:avLst/>
          </a:prstGeom>
        </p:spPr>
        <p:txBody>
          <a:bodyPr anchor="t"/>
          <a:lstStyle>
            <a:lvl1pPr marL="0" indent="0" algn="r">
              <a:buNone/>
              <a:defRPr sz="1400" cap="all" spc="1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45FF02C4-FA25-4AE4-B4EF-D106CDD0FEB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795826" y="3061800"/>
            <a:ext cx="1706966" cy="426393"/>
          </a:xfrm>
          <a:prstGeom prst="rect">
            <a:avLst/>
          </a:prstGeom>
        </p:spPr>
        <p:txBody>
          <a:bodyPr anchor="t"/>
          <a:lstStyle>
            <a:lvl1pPr marL="0" indent="0" algn="l">
              <a:buNone/>
              <a:defRPr sz="1400" cap="all" spc="1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2EA0BE42-73C1-43D0-9520-94265CBEE41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713450" y="3671475"/>
            <a:ext cx="913553" cy="42639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4E23821A-CE37-4CA8-82BC-5731CBD7BC6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18984" y="4145197"/>
            <a:ext cx="913553" cy="42639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cap="all" spc="100" baseline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83ED92E9-F268-4C1E-9440-F605C9EBD51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85509" y="4584197"/>
            <a:ext cx="913553" cy="42639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cap="all" spc="100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B29F508B-CAFE-4871-8267-E5406A4D6C4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650168" y="4298971"/>
            <a:ext cx="913553" cy="42639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cap="all" spc="100" baseline="0">
                <a:solidFill>
                  <a:schemeClr val="bg2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C40D7D1C-3379-42CE-B3D7-A585CDECBD1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463261" y="5683895"/>
            <a:ext cx="1706966" cy="426393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400" cap="all" spc="1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129BD8-DBDF-484C-89DD-80EDD7B827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F621E8-9FBF-4DC8-AA1D-234C0A47D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1D5819-A04D-4AB0-A144-E7BBA3400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8472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wth Strate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B3D21-9143-4E6D-87CD-82F00F7DC6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7314" y="627486"/>
            <a:ext cx="5268686" cy="568896"/>
          </a:xfrm>
          <a:prstGeom prst="rect">
            <a:avLst/>
          </a:prstGeom>
        </p:spPr>
        <p:txBody>
          <a:bodyPr anchor="ctr"/>
          <a:lstStyle>
            <a:lvl1pPr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35C24E7-D67D-40AA-B6B1-AE47659E18E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20438" y="1011439"/>
            <a:ext cx="4989233" cy="56889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2000" cap="none" spc="100" baseline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A756E9B8-BA57-4251-A0E6-DDADC29D95B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20666" y="2044485"/>
            <a:ext cx="1584471" cy="1121230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txBody>
          <a:bodyPr lIns="182880" rIns="182880" anchor="ctr"/>
          <a:lstStyle>
            <a:lvl1pPr marL="0" indent="0" algn="ctr">
              <a:lnSpc>
                <a:spcPct val="100000"/>
              </a:lnSpc>
              <a:buNone/>
              <a:defRPr sz="2000" cap="all" spc="2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C0B962B5-0EC7-48EC-A687-C206A69C56D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27695" y="2044485"/>
            <a:ext cx="3081975" cy="112123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cap="none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1314A100-8075-4D1D-995C-34F5838D58F2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20666" y="3428263"/>
            <a:ext cx="1584471" cy="1121230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txBody>
          <a:bodyPr lIns="182880" rIns="182880" anchor="ctr"/>
          <a:lstStyle>
            <a:lvl1pPr marL="0" indent="0" algn="ctr">
              <a:lnSpc>
                <a:spcPct val="100000"/>
              </a:lnSpc>
              <a:buNone/>
              <a:defRPr sz="2000" cap="all" spc="2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9C946523-4B92-4003-B43C-B01D972454F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27695" y="3428263"/>
            <a:ext cx="3081975" cy="112123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cap="none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F9BEEAAD-CC7F-427D-BCFF-1BBA5023ABE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20666" y="4812041"/>
            <a:ext cx="1584471" cy="1121230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txBody>
          <a:bodyPr lIns="182880" rIns="182880" anchor="ctr"/>
          <a:lstStyle>
            <a:lvl1pPr marL="0" indent="0" algn="ctr">
              <a:lnSpc>
                <a:spcPct val="100000"/>
              </a:lnSpc>
              <a:buNone/>
              <a:defRPr sz="2000" cap="all" spc="2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B6693A35-4411-4FE2-82FD-5D30D8D62AF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727695" y="4812041"/>
            <a:ext cx="3081975" cy="112123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cap="none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B658EBA7-4275-488A-B86F-67B70609FC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5906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  <a:effectLst/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A59824DA-522A-4135-800A-60F504928B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93D3F372-68E2-486A-A105-748C2BB245A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683831" y="0"/>
            <a:ext cx="5508168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8D667147-015B-4B04-886E-3451355DC7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91700" y="6356350"/>
            <a:ext cx="1562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2061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09C70A-0F34-4BEB-BABD-659A58DC4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21705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8F6663C8-5425-48D7-9E9D-F2B794222F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38600" y="599301"/>
            <a:ext cx="4114800" cy="607969"/>
          </a:xfrm>
          <a:prstGeom prst="rect">
            <a:avLst/>
          </a:prstGeom>
        </p:spPr>
        <p:txBody>
          <a:bodyPr anchor="ctr"/>
          <a:lstStyle>
            <a:lvl1pPr algn="ctr">
              <a:defRPr sz="2400" cap="all" spc="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781F399C-8EA8-402F-B2A4-828B062584C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62186" y="1011441"/>
            <a:ext cx="3467628" cy="56889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000" cap="none" spc="100" baseline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07DF62A2-2B04-4192-9858-1F4C30EFDA5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10838" y="2564313"/>
            <a:ext cx="4750631" cy="44876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cap="none" spc="2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10CB016-EEF8-4992-8F92-8FE3375CEB0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739877" y="2564313"/>
            <a:ext cx="3532840" cy="44876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cap="none" spc="2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30" name="Content Placeholder 29">
            <a:extLst>
              <a:ext uri="{FF2B5EF4-FFF2-40B4-BE49-F238E27FC236}">
                <a16:creationId xmlns:a16="http://schemas.microsoft.com/office/drawing/2014/main" id="{E7176063-74EF-4FC1-A687-2F5900412F55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911225" y="3187700"/>
            <a:ext cx="4749800" cy="2771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cap="all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37" name="Content Placeholder 29">
            <a:extLst>
              <a:ext uri="{FF2B5EF4-FFF2-40B4-BE49-F238E27FC236}">
                <a16:creationId xmlns:a16="http://schemas.microsoft.com/office/drawing/2014/main" id="{1958214F-5F3C-4FBF-9DBD-97579EF4CF4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7028164" y="3107442"/>
            <a:ext cx="4252612" cy="2882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cap="all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058ECB-2935-45B1-80F1-ED38302C2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FC42CC-A62B-40E8-907A-F15D7C216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E0735-85DE-48C3-8FE9-0754F9ABD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16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Yr Action Pl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378E50-94EF-4230-91B3-4CDA4804D4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749477" y="4411918"/>
            <a:ext cx="7895340" cy="344415"/>
            <a:chOff x="2749477" y="4411918"/>
            <a:chExt cx="7895340" cy="344415"/>
          </a:xfrm>
        </p:grpSpPr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3FDF687F-1594-4839-AA46-5DACB2E04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49477" y="4411918"/>
              <a:ext cx="1260" cy="344415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AD917A9-665D-46F4-8911-E2881838B6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99668" y="4411918"/>
              <a:ext cx="1260" cy="344415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37D52265-C77D-45A6-96A5-2656848A31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643557" y="4411918"/>
              <a:ext cx="1260" cy="344415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075B284-B3F9-49E3-A5BC-FBFD2C706C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750737" y="2675138"/>
            <a:ext cx="6313957" cy="344415"/>
            <a:chOff x="2750737" y="2675138"/>
            <a:chExt cx="6313957" cy="344415"/>
          </a:xfrm>
        </p:grpSpPr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D75FFD8-965E-47C7-B05F-A941B5164A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2750737" y="2675138"/>
              <a:ext cx="1260" cy="344415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ABDDFF1A-AABD-4DA5-9811-02C4149132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5116887" y="2675138"/>
              <a:ext cx="1260" cy="344415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7862A0FB-DDED-42C5-B28D-D466080F46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063434" y="2675138"/>
              <a:ext cx="1260" cy="344415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7CD073CE-AA33-40C2-9636-3F5C236050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92241" y="693422"/>
            <a:ext cx="3607518" cy="633402"/>
          </a:xfrm>
          <a:prstGeom prst="rect">
            <a:avLst/>
          </a:prstGeom>
          <a:ln w="28575">
            <a:solidFill>
              <a:schemeClr val="accent2"/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8" name="Text Placeholder 14">
            <a:extLst>
              <a:ext uri="{FF2B5EF4-FFF2-40B4-BE49-F238E27FC236}">
                <a16:creationId xmlns:a16="http://schemas.microsoft.com/office/drawing/2014/main" id="{FC053B39-4BE6-44B3-8D93-ED230B1611A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029367" y="2200550"/>
            <a:ext cx="1440088" cy="469597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9" name="Text Placeholder 14">
            <a:extLst>
              <a:ext uri="{FF2B5EF4-FFF2-40B4-BE49-F238E27FC236}">
                <a16:creationId xmlns:a16="http://schemas.microsoft.com/office/drawing/2014/main" id="{95F74BD3-C751-4644-9E0D-36D890A69E6E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397612" y="2200550"/>
            <a:ext cx="1440088" cy="469597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0" name="Text Placeholder 14">
            <a:extLst>
              <a:ext uri="{FF2B5EF4-FFF2-40B4-BE49-F238E27FC236}">
                <a16:creationId xmlns:a16="http://schemas.microsoft.com/office/drawing/2014/main" id="{3D5CF2BE-8C0B-408F-AEEB-45E3B588305D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344687" y="2200550"/>
            <a:ext cx="1440088" cy="469597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6" name="Text Placeholder 14">
            <a:extLst>
              <a:ext uri="{FF2B5EF4-FFF2-40B4-BE49-F238E27FC236}">
                <a16:creationId xmlns:a16="http://schemas.microsoft.com/office/drawing/2014/main" id="{4A07D9B0-4F06-4D69-B211-37FC634E508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96804" y="2739533"/>
            <a:ext cx="1021001" cy="5017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000" cap="none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year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E36FDE7A-7F96-4A7E-AB4F-DBCEFD81C3B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712346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C3C9C771-CEBA-46FF-9941-0F82E4028C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01761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945F6154-355B-4195-8155-1E8C079CDEE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91176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B8E228D5-C0F1-4215-8880-B28856B6F7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080591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5568E40A-0330-4C80-9F64-FB6C4B7CC11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10807" y="3170170"/>
            <a:ext cx="61531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EC8A3FD2-F6F6-40A0-89E1-7769CBB8D4B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59421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A882D901-8E7C-431B-B6E9-14C8BD5B22C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48836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2051E2EF-F729-4B79-8CD4-C0D60EE9AD0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238251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A8A6BF26-67C7-4AFD-82B4-5F8831E6276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27666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id="{9D579002-8C14-4A35-90BB-43E508420D9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817081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AA2D386B-15E3-4543-8D79-5B890CB60E7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06496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1" name="Text Placeholder 14">
            <a:extLst>
              <a:ext uri="{FF2B5EF4-FFF2-40B4-BE49-F238E27FC236}">
                <a16:creationId xmlns:a16="http://schemas.microsoft.com/office/drawing/2014/main" id="{D1BBCCCB-0A70-4CE2-AC23-DC53C20096B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395907" y="31701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1" name="Text Placeholder 14">
            <a:extLst>
              <a:ext uri="{FF2B5EF4-FFF2-40B4-BE49-F238E27FC236}">
                <a16:creationId xmlns:a16="http://schemas.microsoft.com/office/drawing/2014/main" id="{83DD38EA-382F-4255-927F-5F23153D51A7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029367" y="4003137"/>
            <a:ext cx="1440088" cy="408780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2" name="Text Placeholder 14">
            <a:extLst>
              <a:ext uri="{FF2B5EF4-FFF2-40B4-BE49-F238E27FC236}">
                <a16:creationId xmlns:a16="http://schemas.microsoft.com/office/drawing/2014/main" id="{DDBB317C-ECEA-48F8-B070-51A7C7B4CDB2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976442" y="4003137"/>
            <a:ext cx="1440088" cy="408780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3" name="Text Placeholder 14">
            <a:extLst>
              <a:ext uri="{FF2B5EF4-FFF2-40B4-BE49-F238E27FC236}">
                <a16:creationId xmlns:a16="http://schemas.microsoft.com/office/drawing/2014/main" id="{5C19CD78-318A-4E21-9027-254A8711F4C1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923517" y="4003137"/>
            <a:ext cx="1440088" cy="408780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7" name="Text Placeholder 14">
            <a:extLst>
              <a:ext uri="{FF2B5EF4-FFF2-40B4-BE49-F238E27FC236}">
                <a16:creationId xmlns:a16="http://schemas.microsoft.com/office/drawing/2014/main" id="{A437805B-FB40-4996-AD55-1BF1A2D64F0B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96804" y="4437609"/>
            <a:ext cx="1021001" cy="5017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000" cap="none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year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40A55730-770B-4851-B7C1-A3AE260339E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712346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id="{32F5F67C-8450-4CC2-984C-18CEA2A424F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501761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205940B1-D0A7-4FA0-8075-1DD875262A2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291176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5" name="Text Placeholder 14">
            <a:extLst>
              <a:ext uri="{FF2B5EF4-FFF2-40B4-BE49-F238E27FC236}">
                <a16:creationId xmlns:a16="http://schemas.microsoft.com/office/drawing/2014/main" id="{FF257E24-EF53-4359-8CF5-CC42A8F6618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80591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5A2166B8-0F7E-45E9-970E-79F921472A3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810807" y="4871997"/>
            <a:ext cx="61531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id="{FF45DCBF-40C1-4B85-9196-4C0237FA8CE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659421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E0182695-A664-4408-ACB6-D9273831D560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448836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2928531F-4FEC-4B06-9428-27244D33B93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238251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E678C8DB-AF28-4A99-B976-36F54BA279C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027666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1" name="Text Placeholder 14">
            <a:extLst>
              <a:ext uri="{FF2B5EF4-FFF2-40B4-BE49-F238E27FC236}">
                <a16:creationId xmlns:a16="http://schemas.microsoft.com/office/drawing/2014/main" id="{FB1CBFC6-0E9C-4ECA-A915-798C00479D6B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817081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2" name="Text Placeholder 14">
            <a:extLst>
              <a:ext uri="{FF2B5EF4-FFF2-40B4-BE49-F238E27FC236}">
                <a16:creationId xmlns:a16="http://schemas.microsoft.com/office/drawing/2014/main" id="{B4EC71CB-AE6D-46A0-87B4-6E2BD6A1CF6F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606496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3" name="Text Placeholder 14">
            <a:extLst>
              <a:ext uri="{FF2B5EF4-FFF2-40B4-BE49-F238E27FC236}">
                <a16:creationId xmlns:a16="http://schemas.microsoft.com/office/drawing/2014/main" id="{16A1EE39-3790-4721-9E09-19024F590A96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0395907" y="48719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4F8B141-9EE2-47E7-AF2A-94CECF907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047081" y="4694680"/>
            <a:ext cx="8510121" cy="0"/>
            <a:chOff x="1504814" y="2488864"/>
            <a:chExt cx="8510121" cy="0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0D73D561-653C-420E-BC66-5DA51DD36C8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04814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D3729D46-C590-474A-BF51-5B9D4359EB7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2301137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148D21A3-16A8-4ECB-832A-29159F1D20E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83776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B217E3B-A68A-4BBD-889D-C078F6616CB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880099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AC64796-B68D-4AE1-A16E-54663926A7F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655896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869D787A-5A6E-4ADB-BAAA-FC5EF3EF1BE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52219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1E371F89-9862-4F45-9CA4-A53BF2C3F72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234858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819AC00F-FB14-4E51-ABB2-C72FB6C0A0F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031181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E083D041-D6E2-4DFF-A37E-21E03F46AF9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813820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E4589E1D-9976-4550-917F-D88195CDCE9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610143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1065CC16-DED3-4048-8705-CA87554422D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399625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4EDC1B45-4090-4B45-80FB-8DF542E67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72910" y="4599626"/>
            <a:ext cx="8858463" cy="174171"/>
            <a:chOff x="1835966" y="4162015"/>
            <a:chExt cx="8858463" cy="174171"/>
          </a:xfrm>
        </p:grpSpPr>
        <p:sp>
          <p:nvSpPr>
            <p:cNvPr id="90" name="Oval 234">
              <a:extLst>
                <a:ext uri="{FF2B5EF4-FFF2-40B4-BE49-F238E27FC236}">
                  <a16:creationId xmlns:a16="http://schemas.microsoft.com/office/drawing/2014/main" id="{1EFAF30E-1CB4-4DCC-B1A8-30450AECDE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835966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1" name="Oval 236">
              <a:extLst>
                <a:ext uri="{FF2B5EF4-FFF2-40B4-BE49-F238E27FC236}">
                  <a16:creationId xmlns:a16="http://schemas.microsoft.com/office/drawing/2014/main" id="{A53911EE-BFCB-48ED-9821-C8FD044984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2625447" y="4162015"/>
              <a:ext cx="174171" cy="17417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" name="Oval 238">
              <a:extLst>
                <a:ext uri="{FF2B5EF4-FFF2-40B4-BE49-F238E27FC236}">
                  <a16:creationId xmlns:a16="http://schemas.microsoft.com/office/drawing/2014/main" id="{AE84E691-02AF-4C42-B3B7-EE46E825C0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3414928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" name="Oval 240">
              <a:extLst>
                <a:ext uri="{FF2B5EF4-FFF2-40B4-BE49-F238E27FC236}">
                  <a16:creationId xmlns:a16="http://schemas.microsoft.com/office/drawing/2014/main" id="{EB9041A9-2967-41AF-BE0A-A7476B97B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4204409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Oval 242">
              <a:extLst>
                <a:ext uri="{FF2B5EF4-FFF2-40B4-BE49-F238E27FC236}">
                  <a16:creationId xmlns:a16="http://schemas.microsoft.com/office/drawing/2014/main" id="{2B7F05AE-8C2E-43EB-BBA0-897D173AF6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4993890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Oval 244">
              <a:extLst>
                <a:ext uri="{FF2B5EF4-FFF2-40B4-BE49-F238E27FC236}">
                  <a16:creationId xmlns:a16="http://schemas.microsoft.com/office/drawing/2014/main" id="{4248E8A5-3D01-49ED-BEC6-0D27C4C50B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5783371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Oval 246">
              <a:extLst>
                <a:ext uri="{FF2B5EF4-FFF2-40B4-BE49-F238E27FC236}">
                  <a16:creationId xmlns:a16="http://schemas.microsoft.com/office/drawing/2014/main" id="{A50B1FA2-FFAB-4A04-8C04-CF6BC1BCDC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6572852" y="4162015"/>
              <a:ext cx="174171" cy="17417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Oval 248">
              <a:extLst>
                <a:ext uri="{FF2B5EF4-FFF2-40B4-BE49-F238E27FC236}">
                  <a16:creationId xmlns:a16="http://schemas.microsoft.com/office/drawing/2014/main" id="{B70F9284-E3A9-4E8C-9C28-93D985513A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7362333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Oval 250">
              <a:extLst>
                <a:ext uri="{FF2B5EF4-FFF2-40B4-BE49-F238E27FC236}">
                  <a16:creationId xmlns:a16="http://schemas.microsoft.com/office/drawing/2014/main" id="{494AA308-491E-44AE-A81D-E62D362FC4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8151814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Oval 252">
              <a:extLst>
                <a:ext uri="{FF2B5EF4-FFF2-40B4-BE49-F238E27FC236}">
                  <a16:creationId xmlns:a16="http://schemas.microsoft.com/office/drawing/2014/main" id="{03B58A61-0691-4D1F-9A25-7CCB12DA91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8941295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Oval 254">
              <a:extLst>
                <a:ext uri="{FF2B5EF4-FFF2-40B4-BE49-F238E27FC236}">
                  <a16:creationId xmlns:a16="http://schemas.microsoft.com/office/drawing/2014/main" id="{57F5DE50-7369-4681-A8F6-5E935A5178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9730776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" name="Oval 256">
              <a:extLst>
                <a:ext uri="{FF2B5EF4-FFF2-40B4-BE49-F238E27FC236}">
                  <a16:creationId xmlns:a16="http://schemas.microsoft.com/office/drawing/2014/main" id="{4C666F7C-EBDE-456E-B607-1E0FA69243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0520258" y="4162015"/>
              <a:ext cx="174171" cy="17417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FFFF66A7-062A-4A45-8A10-A8F847AF18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049387" y="2999128"/>
            <a:ext cx="8510121" cy="0"/>
            <a:chOff x="1504814" y="2488864"/>
            <a:chExt cx="8510121" cy="0"/>
          </a:xfrm>
        </p:grpSpPr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A2090933-BFE5-4598-998F-C2857039426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04814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C7E50B9E-AD14-448E-B2DF-ED1D0F49086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2301137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1F782020-9AE0-4B20-ACD4-057C60173A6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83776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DE1A502D-7651-4CBE-81DE-FF4F102DAA7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880099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D4C29AAF-4E83-44DA-A084-3FF3C70F615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655896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AC5616E9-1DAC-4713-A257-8682DD24AC5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452219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ACDC726D-AB0E-4ED3-82DB-9DD54ADB100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234858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2F1E4A6-E07E-4550-AB72-53438E0C4F0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031181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6B638F82-2127-4858-AA45-F08A1CADABB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813820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028005E8-9894-4966-8BDE-95577A6039D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610143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CFFBFEB2-9943-4D83-86DB-1A86AC15E8E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399625" y="2488864"/>
              <a:ext cx="615310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67045F09-8CF5-4E51-A65C-54F8BF0158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72910" y="2903401"/>
            <a:ext cx="8858463" cy="174171"/>
            <a:chOff x="1835966" y="4162015"/>
            <a:chExt cx="8858463" cy="174171"/>
          </a:xfrm>
        </p:grpSpPr>
        <p:sp>
          <p:nvSpPr>
            <p:cNvPr id="135" name="Oval 234">
              <a:extLst>
                <a:ext uri="{FF2B5EF4-FFF2-40B4-BE49-F238E27FC236}">
                  <a16:creationId xmlns:a16="http://schemas.microsoft.com/office/drawing/2014/main" id="{09B4CFFD-0C29-4685-915E-4DC40D4DF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835966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" name="Oval 236">
              <a:extLst>
                <a:ext uri="{FF2B5EF4-FFF2-40B4-BE49-F238E27FC236}">
                  <a16:creationId xmlns:a16="http://schemas.microsoft.com/office/drawing/2014/main" id="{736381B7-7D05-4040-9A1B-1918415768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2625447" y="4162015"/>
              <a:ext cx="174171" cy="17417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7" name="Oval 238">
              <a:extLst>
                <a:ext uri="{FF2B5EF4-FFF2-40B4-BE49-F238E27FC236}">
                  <a16:creationId xmlns:a16="http://schemas.microsoft.com/office/drawing/2014/main" id="{4F77152F-41F4-45EC-B530-B38C5111C2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3414928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8" name="Oval 240">
              <a:extLst>
                <a:ext uri="{FF2B5EF4-FFF2-40B4-BE49-F238E27FC236}">
                  <a16:creationId xmlns:a16="http://schemas.microsoft.com/office/drawing/2014/main" id="{8FB428D5-0A0E-4CF3-A223-9F4F7B386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4204409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9" name="Oval 242">
              <a:extLst>
                <a:ext uri="{FF2B5EF4-FFF2-40B4-BE49-F238E27FC236}">
                  <a16:creationId xmlns:a16="http://schemas.microsoft.com/office/drawing/2014/main" id="{A4275727-B33C-4EB0-9E6E-7CE3356032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4993890" y="4162015"/>
              <a:ext cx="174171" cy="17417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0" name="Oval 244">
              <a:extLst>
                <a:ext uri="{FF2B5EF4-FFF2-40B4-BE49-F238E27FC236}">
                  <a16:creationId xmlns:a16="http://schemas.microsoft.com/office/drawing/2014/main" id="{7998F366-05B2-42D3-9B4E-CD7F91FB9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5783371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1" name="Oval 246">
              <a:extLst>
                <a:ext uri="{FF2B5EF4-FFF2-40B4-BE49-F238E27FC236}">
                  <a16:creationId xmlns:a16="http://schemas.microsoft.com/office/drawing/2014/main" id="{8593BF6C-17E2-4AB7-85D7-0B93D23768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6572852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2" name="Oval 248">
              <a:extLst>
                <a:ext uri="{FF2B5EF4-FFF2-40B4-BE49-F238E27FC236}">
                  <a16:creationId xmlns:a16="http://schemas.microsoft.com/office/drawing/2014/main" id="{74F85EBE-E43B-4B81-85F1-89969EC56D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7362333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3" name="Oval 250">
              <a:extLst>
                <a:ext uri="{FF2B5EF4-FFF2-40B4-BE49-F238E27FC236}">
                  <a16:creationId xmlns:a16="http://schemas.microsoft.com/office/drawing/2014/main" id="{16C21525-8829-45F3-8C9F-05274678E7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8151814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4" name="Oval 252">
              <a:extLst>
                <a:ext uri="{FF2B5EF4-FFF2-40B4-BE49-F238E27FC236}">
                  <a16:creationId xmlns:a16="http://schemas.microsoft.com/office/drawing/2014/main" id="{8FFF03BC-2EFF-4AF5-B788-A1FEA53780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8941295" y="4162015"/>
              <a:ext cx="174171" cy="17417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5" name="Oval 254">
              <a:extLst>
                <a:ext uri="{FF2B5EF4-FFF2-40B4-BE49-F238E27FC236}">
                  <a16:creationId xmlns:a16="http://schemas.microsoft.com/office/drawing/2014/main" id="{D811BD14-6461-4DD9-9A2C-BFC2C9553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9730776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6" name="Oval 256">
              <a:extLst>
                <a:ext uri="{FF2B5EF4-FFF2-40B4-BE49-F238E27FC236}">
                  <a16:creationId xmlns:a16="http://schemas.microsoft.com/office/drawing/2014/main" id="{929BB859-9DB9-433D-8C7B-91E7FED48B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0520258" y="4162015"/>
              <a:ext cx="174171" cy="174171"/>
            </a:xfrm>
            <a:prstGeom prst="rect">
              <a:avLst/>
            </a:prstGeom>
            <a:noFill/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59" name="Graphic 158">
            <a:extLst>
              <a:ext uri="{FF2B5EF4-FFF2-40B4-BE49-F238E27FC236}">
                <a16:creationId xmlns:a16="http://schemas.microsoft.com/office/drawing/2014/main" id="{A24C8354-AD07-4B50-9334-314D6B2B1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6237133"/>
            <a:ext cx="12191999" cy="620867"/>
          </a:xfrm>
          <a:prstGeom prst="rect">
            <a:avLst/>
          </a:prstGeom>
        </p:spPr>
      </p:pic>
      <p:sp>
        <p:nvSpPr>
          <p:cNvPr id="160" name="Date Placeholder 2">
            <a:extLst>
              <a:ext uri="{FF2B5EF4-FFF2-40B4-BE49-F238E27FC236}">
                <a16:creationId xmlns:a16="http://schemas.microsoft.com/office/drawing/2014/main" id="{D3F09D93-A56A-41E4-A3BA-42472B0A38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61" name="Footer Placeholder 3">
            <a:extLst>
              <a:ext uri="{FF2B5EF4-FFF2-40B4-BE49-F238E27FC236}">
                <a16:creationId xmlns:a16="http://schemas.microsoft.com/office/drawing/2014/main" id="{5951592E-5737-43C9-B6B0-D13407661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62" name="Slide Number Placeholder 4">
            <a:extLst>
              <a:ext uri="{FF2B5EF4-FFF2-40B4-BE49-F238E27FC236}">
                <a16:creationId xmlns:a16="http://schemas.microsoft.com/office/drawing/2014/main" id="{3B542197-0399-4FBD-A10C-B97A68AA2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256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nc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96D4A-16D3-4C35-A383-2DF039D54C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9728" y="317739"/>
            <a:ext cx="4114800" cy="623923"/>
          </a:xfrm>
          <a:prstGeom prst="rect">
            <a:avLst/>
          </a:prstGeom>
        </p:spPr>
        <p:txBody>
          <a:bodyPr anchor="ctr"/>
          <a:lstStyle>
            <a:lvl1pPr>
              <a:defRPr sz="2400" cap="all" spc="10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FF255611-8280-41F3-A5FA-821E144AEAE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914400" y="905856"/>
            <a:ext cx="5759450" cy="50472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cap="all" baseline="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600" cap="all" baseline="0">
                <a:solidFill>
                  <a:schemeClr val="accent5">
                    <a:lumMod val="50000"/>
                  </a:schemeClr>
                </a:solidFill>
              </a:defRPr>
            </a:lvl2pPr>
            <a:lvl3pPr marL="914400" indent="0">
              <a:buNone/>
              <a:defRPr sz="1400" cap="all" baseline="0">
                <a:solidFill>
                  <a:schemeClr val="accent5">
                    <a:lumMod val="50000"/>
                  </a:schemeClr>
                </a:solidFill>
              </a:defRPr>
            </a:lvl3pPr>
            <a:lvl4pPr marL="1371600" indent="0">
              <a:buNone/>
              <a:defRPr sz="1200" cap="all" baseline="0">
                <a:solidFill>
                  <a:schemeClr val="accent5">
                    <a:lumMod val="50000"/>
                  </a:schemeClr>
                </a:solidFill>
              </a:defRPr>
            </a:lvl4pPr>
            <a:lvl5pPr marL="1828800" indent="0">
              <a:buNone/>
              <a:defRPr sz="1200" cap="all" baseline="0"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453DB9-3C4B-4136-96D2-08A7D5AD41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464841-801A-499A-BFD2-9731D2D89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A6BF61C1-4A8C-44D4-901D-E065B7B42A2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598229" y="0"/>
            <a:ext cx="459377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C78F9D-CD73-4D53-A871-D6C0B643A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8064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Team 4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726902C-381D-4629-AF04-0689A76C5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4354286"/>
            <a:ext cx="12192001" cy="2503713"/>
          </a:xfrm>
          <a:prstGeom prst="rect">
            <a:avLst/>
          </a:prstGeom>
          <a:solidFill>
            <a:schemeClr val="accent5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80C3F3-53A4-4049-96CE-C6C4EB9DA6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38600" y="544286"/>
            <a:ext cx="4114800" cy="747929"/>
          </a:xfrm>
          <a:prstGeom prst="rect">
            <a:avLst/>
          </a:prstGeom>
        </p:spPr>
        <p:txBody>
          <a:bodyPr anchor="ctr"/>
          <a:lstStyle>
            <a:lvl1pPr algn="ctr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F669E6E-28BD-4FC9-BFB3-B42707D25AE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97731" y="2427897"/>
            <a:ext cx="2099702" cy="211522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B0CE1D3C-6E95-41C8-9202-B6BACEA97CB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03729" y="4731112"/>
            <a:ext cx="2487705" cy="53139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A90F4B16-F669-4D35-8B6D-5DE38097DD9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03728" y="5199750"/>
            <a:ext cx="2487705" cy="531393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0D56BE-BB71-4ADC-B308-883B7BB63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03729" y="2239910"/>
            <a:ext cx="2487706" cy="2491201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24532133-7BD7-49DF-96C1-B4A992CE4DF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3667826" y="2427897"/>
            <a:ext cx="2099702" cy="211522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AF4F5B9-821C-4A57-B5E2-055949CECC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473824" y="2239910"/>
            <a:ext cx="2487706" cy="2491201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63893EB3-C98E-4A69-A71C-7C922128375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73826" y="4731112"/>
            <a:ext cx="2487705" cy="53139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5D0352AF-E877-45F2-9868-A8A1E017A91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73825" y="5199750"/>
            <a:ext cx="2487705" cy="531393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20" name="Picture Placeholder 9">
            <a:extLst>
              <a:ext uri="{FF2B5EF4-FFF2-40B4-BE49-F238E27FC236}">
                <a16:creationId xmlns:a16="http://schemas.microsoft.com/office/drawing/2014/main" id="{750DAF93-603B-44B6-99DC-79A63DC3A1F4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437921" y="2427897"/>
            <a:ext cx="2099702" cy="211522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72AD67-26BA-4843-BAFE-B661A05BBE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43919" y="2239910"/>
            <a:ext cx="2487706" cy="2491201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E0EAD7F-FBD0-4EA0-A7E7-5E65604B4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014014" y="2239910"/>
            <a:ext cx="2487706" cy="2491201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DA3EAA29-D608-4031-9C0E-0610D1886CA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43921" y="4731112"/>
            <a:ext cx="2487705" cy="53139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1DC4676B-9880-4C33-A8A2-88FB0944CF3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243920" y="5199750"/>
            <a:ext cx="2487705" cy="531393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24" name="Picture Placeholder 9">
            <a:extLst>
              <a:ext uri="{FF2B5EF4-FFF2-40B4-BE49-F238E27FC236}">
                <a16:creationId xmlns:a16="http://schemas.microsoft.com/office/drawing/2014/main" id="{AF6D479F-D265-4CD5-88BE-FC37AFC5FF4B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9208016" y="2427897"/>
            <a:ext cx="2099702" cy="211522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ED618ADF-296A-4300-A8AE-A1837B390A9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014015" y="4731112"/>
            <a:ext cx="2487705" cy="53139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CA503612-3331-4786-8298-4A1E0C1C75D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014014" y="5199750"/>
            <a:ext cx="2487705" cy="531393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A1D0F5-2B0B-4318-B5DC-AECB09851E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3A8939-F5BE-47FA-AE2F-AF66C45B1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8A3F37-FB91-4420-832B-EA39AE37B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2596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Team 8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B70B2057-9B78-4391-A15F-27A41A72F1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4354286"/>
            <a:ext cx="12192001" cy="2503713"/>
          </a:xfrm>
          <a:prstGeom prst="rect">
            <a:avLst/>
          </a:prstGeom>
          <a:solidFill>
            <a:schemeClr val="accent5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059CD-37AB-48A3-9976-0B38FF7A5A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7106" y="589720"/>
            <a:ext cx="4006114" cy="657784"/>
          </a:xfrm>
          <a:prstGeom prst="rect">
            <a:avLst/>
          </a:prstGeom>
        </p:spPr>
        <p:txBody>
          <a:bodyPr anchor="ctr"/>
          <a:lstStyle>
            <a:lvl1pPr algn="ctr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36E0B0A-0B1B-438D-8971-570ACA956B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564029" y="1862038"/>
            <a:ext cx="1243292" cy="1144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FB8438-2DA4-4B23-ACCD-3DEADF3E75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9156" y="1719144"/>
            <a:ext cx="1473039" cy="1430455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3E63EE1F-208F-40D0-9307-47F66C8581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28073" y="3212687"/>
            <a:ext cx="2315205" cy="348421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40F7C878-62A1-4A30-AA27-C5F502C8D31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028073" y="3496277"/>
            <a:ext cx="2315205" cy="28706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2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48" name="Picture Placeholder 9">
            <a:extLst>
              <a:ext uri="{FF2B5EF4-FFF2-40B4-BE49-F238E27FC236}">
                <a16:creationId xmlns:a16="http://schemas.microsoft.com/office/drawing/2014/main" id="{5D495D18-EB49-4AD5-A7EE-1E6D2496B69A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211979" y="1862038"/>
            <a:ext cx="1243292" cy="1144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248BBAE-0CA8-464A-A4E0-AB7D697DA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097106" y="1719144"/>
            <a:ext cx="1473039" cy="1430455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03551339-A94F-4674-8165-3BFA78946D0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676023" y="3212687"/>
            <a:ext cx="2315205" cy="348421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D1839C5B-C216-4FB8-A285-4D99AF56E8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676023" y="3496277"/>
            <a:ext cx="2315205" cy="28706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2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52" name="Picture Placeholder 9">
            <a:extLst>
              <a:ext uri="{FF2B5EF4-FFF2-40B4-BE49-F238E27FC236}">
                <a16:creationId xmlns:a16="http://schemas.microsoft.com/office/drawing/2014/main" id="{ACA22B55-1DD2-4FE6-95FC-D8BC2BBECF0A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6859928" y="1862038"/>
            <a:ext cx="1243292" cy="1144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473BE6D-AE02-42D4-838E-F7916980D8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745055" y="1719144"/>
            <a:ext cx="1473039" cy="1430455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35C2A2FE-AA36-4715-97F6-B743D26DE3F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323972" y="3212687"/>
            <a:ext cx="2315205" cy="348421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55" name="Text Placeholder 10">
            <a:extLst>
              <a:ext uri="{FF2B5EF4-FFF2-40B4-BE49-F238E27FC236}">
                <a16:creationId xmlns:a16="http://schemas.microsoft.com/office/drawing/2014/main" id="{B98652DE-F8C8-4EA5-8CDA-9985B636DEA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323972" y="3496277"/>
            <a:ext cx="2315205" cy="28706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2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56" name="Picture Placeholder 9">
            <a:extLst>
              <a:ext uri="{FF2B5EF4-FFF2-40B4-BE49-F238E27FC236}">
                <a16:creationId xmlns:a16="http://schemas.microsoft.com/office/drawing/2014/main" id="{40C3D084-82F3-4C1C-95E8-56362097EDFB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9507876" y="1858432"/>
            <a:ext cx="1243292" cy="1144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0EC4B6A-1FAA-43D1-9436-A3BFF08A84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393003" y="1715538"/>
            <a:ext cx="1473039" cy="1430455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ABB7ACFA-C6F3-4D7A-A6D8-73035EF164D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971920" y="3209081"/>
            <a:ext cx="2315205" cy="348421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F9CBC3B9-EDF1-45E0-BFBF-53888131CB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71920" y="3492671"/>
            <a:ext cx="2315205" cy="28706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2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60" name="Picture Placeholder 9">
            <a:extLst>
              <a:ext uri="{FF2B5EF4-FFF2-40B4-BE49-F238E27FC236}">
                <a16:creationId xmlns:a16="http://schemas.microsoft.com/office/drawing/2014/main" id="{A7D13807-1ECF-4830-AB8D-D33E4F22330E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1564029" y="4129478"/>
            <a:ext cx="1243292" cy="1144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40E1F756-2737-4291-8D41-307BFE737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9156" y="3986584"/>
            <a:ext cx="1473039" cy="1430455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C5BD35EC-547F-4A42-85C6-E2C94C2A03C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028073" y="5480127"/>
            <a:ext cx="2315205" cy="348421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63" name="Text Placeholder 10">
            <a:extLst>
              <a:ext uri="{FF2B5EF4-FFF2-40B4-BE49-F238E27FC236}">
                <a16:creationId xmlns:a16="http://schemas.microsoft.com/office/drawing/2014/main" id="{D89797D3-65B3-414D-9657-B5DA3934914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028073" y="5763717"/>
            <a:ext cx="2315205" cy="28706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2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64" name="Picture Placeholder 9">
            <a:extLst>
              <a:ext uri="{FF2B5EF4-FFF2-40B4-BE49-F238E27FC236}">
                <a16:creationId xmlns:a16="http://schemas.microsoft.com/office/drawing/2014/main" id="{280147ED-89CE-475D-A96F-AA7A912E00B8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4211979" y="4129478"/>
            <a:ext cx="1243292" cy="1144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B10D74ED-CECE-4A22-B877-966D53821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097106" y="3986584"/>
            <a:ext cx="1473039" cy="1430455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Text Placeholder 10">
            <a:extLst>
              <a:ext uri="{FF2B5EF4-FFF2-40B4-BE49-F238E27FC236}">
                <a16:creationId xmlns:a16="http://schemas.microsoft.com/office/drawing/2014/main" id="{0C937A25-DAA7-4478-ADF6-728F4D61897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676023" y="5480127"/>
            <a:ext cx="2315205" cy="348421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67" name="Text Placeholder 10">
            <a:extLst>
              <a:ext uri="{FF2B5EF4-FFF2-40B4-BE49-F238E27FC236}">
                <a16:creationId xmlns:a16="http://schemas.microsoft.com/office/drawing/2014/main" id="{8AB48703-9A4A-440C-9049-7FE889764E5D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676023" y="5763717"/>
            <a:ext cx="2315205" cy="28706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2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68" name="Picture Placeholder 9">
            <a:extLst>
              <a:ext uri="{FF2B5EF4-FFF2-40B4-BE49-F238E27FC236}">
                <a16:creationId xmlns:a16="http://schemas.microsoft.com/office/drawing/2014/main" id="{5D9D5119-D677-47FD-AEEB-49FE4DDEF6B0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6859928" y="4129478"/>
            <a:ext cx="1243292" cy="1144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AF0F623-CF57-4D6B-87F3-FD410516E1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745055" y="3986584"/>
            <a:ext cx="1473039" cy="1430455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Text Placeholder 10">
            <a:extLst>
              <a:ext uri="{FF2B5EF4-FFF2-40B4-BE49-F238E27FC236}">
                <a16:creationId xmlns:a16="http://schemas.microsoft.com/office/drawing/2014/main" id="{3BE3B8C3-ECB9-46D2-B11F-A55699097486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323972" y="5480127"/>
            <a:ext cx="2315205" cy="348421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71" name="Text Placeholder 10">
            <a:extLst>
              <a:ext uri="{FF2B5EF4-FFF2-40B4-BE49-F238E27FC236}">
                <a16:creationId xmlns:a16="http://schemas.microsoft.com/office/drawing/2014/main" id="{FB1EE68D-97FA-4EA4-B792-5AC6C49F902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323972" y="5763717"/>
            <a:ext cx="2315205" cy="28706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2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72" name="Picture Placeholder 9">
            <a:extLst>
              <a:ext uri="{FF2B5EF4-FFF2-40B4-BE49-F238E27FC236}">
                <a16:creationId xmlns:a16="http://schemas.microsoft.com/office/drawing/2014/main" id="{7E98343B-32E9-4538-991A-B5EACD651D41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9507876" y="4125872"/>
            <a:ext cx="1243292" cy="11446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23CC91A-02A3-4B96-BCEE-76C1D25CC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393003" y="3982978"/>
            <a:ext cx="1473039" cy="1430455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Text Placeholder 10">
            <a:extLst>
              <a:ext uri="{FF2B5EF4-FFF2-40B4-BE49-F238E27FC236}">
                <a16:creationId xmlns:a16="http://schemas.microsoft.com/office/drawing/2014/main" id="{DBE2EAAB-674D-41E1-92E6-A7459FEFDAE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8971920" y="5476521"/>
            <a:ext cx="2315205" cy="348421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600" cap="all" spc="100" baseline="0">
                <a:solidFill>
                  <a:schemeClr val="accent4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name</a:t>
            </a:r>
          </a:p>
        </p:txBody>
      </p:sp>
      <p:sp>
        <p:nvSpPr>
          <p:cNvPr id="75" name="Text Placeholder 10">
            <a:extLst>
              <a:ext uri="{FF2B5EF4-FFF2-40B4-BE49-F238E27FC236}">
                <a16:creationId xmlns:a16="http://schemas.microsoft.com/office/drawing/2014/main" id="{C60D862C-3474-4A4A-8557-AD2C7917BFE2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971920" y="5760111"/>
            <a:ext cx="2315205" cy="28706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2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Add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508728-25CF-4DB1-9A83-FAFA5ABEC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D454F9-A55F-44A0-9695-FC40C6684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38C64F-7F14-454A-B830-80CCE5B1D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1625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C64230-8BD4-4150-967D-421B6FE43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21705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BA8AE08-0788-4D8A-8C9D-7E5AAA112A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38600" y="615940"/>
            <a:ext cx="4137262" cy="938778"/>
          </a:xfrm>
          <a:prstGeom prst="rect">
            <a:avLst/>
          </a:prstGeom>
        </p:spPr>
        <p:txBody>
          <a:bodyPr anchor="ctr"/>
          <a:lstStyle>
            <a:lvl1pPr algn="ctr">
              <a:defRPr lang="en-US" sz="2400" cap="all" spc="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8A119E1C-2243-42E2-8A58-CC171131D19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01170" y="3079567"/>
            <a:ext cx="1200150" cy="1151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3200" cap="all" spc="40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</a:t>
            </a:r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337797F5-74CE-492B-806B-221CAF3535C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010890" y="3079567"/>
            <a:ext cx="1223858" cy="1151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3200" cap="all" spc="40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2431D1A0-10D1-4D2E-AC6F-F8C9E6A2260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988252" y="3079567"/>
            <a:ext cx="1187610" cy="1151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3200" cap="all" spc="40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</a:t>
            </a:r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4028BD6A-568F-4A16-AE86-5D88861C3BB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879382" y="3079567"/>
            <a:ext cx="1211785" cy="1151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3200" cap="all" spc="40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2E935678-32B2-4589-933F-F74B3E68FFA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0458" y="4524194"/>
            <a:ext cx="2381574" cy="63264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B3C5A73C-51DD-4781-943C-235704BBF6B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10458" y="5156838"/>
            <a:ext cx="2381574" cy="905378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8" name="Text Placeholder 10">
            <a:extLst>
              <a:ext uri="{FF2B5EF4-FFF2-40B4-BE49-F238E27FC236}">
                <a16:creationId xmlns:a16="http://schemas.microsoft.com/office/drawing/2014/main" id="{AD95FB24-5DA0-4000-B023-A00C32D53F0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32032" y="4524194"/>
            <a:ext cx="2381574" cy="63264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77" name="Text Placeholder 10">
            <a:extLst>
              <a:ext uri="{FF2B5EF4-FFF2-40B4-BE49-F238E27FC236}">
                <a16:creationId xmlns:a16="http://schemas.microsoft.com/office/drawing/2014/main" id="{7455F56A-A263-4D13-A484-2D15CD61D0F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432032" y="5156837"/>
            <a:ext cx="2381574" cy="905378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0" name="Text Placeholder 10">
            <a:extLst>
              <a:ext uri="{FF2B5EF4-FFF2-40B4-BE49-F238E27FC236}">
                <a16:creationId xmlns:a16="http://schemas.microsoft.com/office/drawing/2014/main" id="{6C6ABB33-3D98-4D76-B96F-65F57493622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91270" y="4524194"/>
            <a:ext cx="2381574" cy="63264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79" name="Text Placeholder 10">
            <a:extLst>
              <a:ext uri="{FF2B5EF4-FFF2-40B4-BE49-F238E27FC236}">
                <a16:creationId xmlns:a16="http://schemas.microsoft.com/office/drawing/2014/main" id="{8EA8275A-A17A-42ED-9DDC-5F06000BFBE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91270" y="5157592"/>
            <a:ext cx="2381574" cy="905378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82" name="Text Placeholder 10">
            <a:extLst>
              <a:ext uri="{FF2B5EF4-FFF2-40B4-BE49-F238E27FC236}">
                <a16:creationId xmlns:a16="http://schemas.microsoft.com/office/drawing/2014/main" id="{4AEA6122-22B2-49EC-8451-E43D40F3236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294487" y="4524194"/>
            <a:ext cx="2381574" cy="632643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1800" cap="all" spc="100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81" name="Text Placeholder 10">
            <a:extLst>
              <a:ext uri="{FF2B5EF4-FFF2-40B4-BE49-F238E27FC236}">
                <a16:creationId xmlns:a16="http://schemas.microsoft.com/office/drawing/2014/main" id="{103D7EA4-00E4-43FA-8129-1CBE0C1291A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294487" y="5166170"/>
            <a:ext cx="2381574" cy="905378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8" name="Date Placeholder 2">
            <a:extLst>
              <a:ext uri="{FF2B5EF4-FFF2-40B4-BE49-F238E27FC236}">
                <a16:creationId xmlns:a16="http://schemas.microsoft.com/office/drawing/2014/main" id="{811592B2-2D21-495C-8C11-680EC8155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FB73D1-17D7-400F-B750-F5EA2675D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30E81D-C76E-4DB7-9722-4BE8D7CF3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01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07C99-0702-4DEF-A72F-2451B3DC6D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6544" y="-1"/>
            <a:ext cx="3944790" cy="1845127"/>
          </a:xfrm>
          <a:prstGeom prst="rect">
            <a:avLst/>
          </a:prstGeom>
        </p:spPr>
        <p:txBody>
          <a:bodyPr anchor="ctr"/>
          <a:lstStyle>
            <a:lvl1pPr algn="r">
              <a:defRPr sz="2400" cap="all" spc="1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74497024-D7D5-447C-8133-660B1F47A1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845128"/>
            <a:ext cx="12192000" cy="501287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E88F42-9013-4CBC-BF65-3FE1470550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91F54EB4-06CA-459B-8F8C-86061BA6F1B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27913" y="0"/>
            <a:ext cx="6564087" cy="3614737"/>
          </a:xfrm>
          <a:prstGeom prst="rect">
            <a:avLst/>
          </a:prstGeom>
          <a:solidFill>
            <a:schemeClr val="accent2">
              <a:alpha val="92000"/>
            </a:schemeClr>
          </a:solidFill>
        </p:spPr>
        <p:txBody>
          <a:bodyPr lIns="640080" tIns="731520" rIns="548640" anchor="t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22B1A3-ADD1-4AAF-A733-AF9AEAB49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AE2F48-AB83-42F0-93C2-9F943F0B0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0691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ED8B338-CD86-47FF-A4B9-9EE6A11AFBF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511344" y="0"/>
            <a:ext cx="6680656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F4E84F-A3BE-442F-B9F1-68AB2244AF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0320" y="-7084"/>
            <a:ext cx="5511344" cy="6858000"/>
          </a:xfrm>
          <a:prstGeom prst="rect">
            <a:avLst/>
          </a:prstGeom>
          <a:solidFill>
            <a:schemeClr val="accent5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9AED10-F37C-48B3-A407-EDC6878C71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86566" y="3035081"/>
            <a:ext cx="2341256" cy="640698"/>
          </a:xfrm>
          <a:prstGeom prst="rect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txBody>
          <a:bodyPr anchor="ctr"/>
          <a:lstStyle>
            <a:lvl1pPr algn="ctr">
              <a:defRPr sz="2400" cap="all" spc="100" baseline="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F20D097E-45D7-422E-A8D1-635C7DE9A99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04805" y="3959761"/>
            <a:ext cx="2879477" cy="1790164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1600" cap="none" spc="1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5" name="Date Placeholder 2">
            <a:extLst>
              <a:ext uri="{FF2B5EF4-FFF2-40B4-BE49-F238E27FC236}">
                <a16:creationId xmlns:a16="http://schemas.microsoft.com/office/drawing/2014/main" id="{19507D12-915D-42C7-9250-F3912C1CAE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4520C17-104B-4F9D-B1D8-2FA4676B3C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19F9CF7-C4CD-4EEB-A49F-1820A981A2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91700" y="6356350"/>
            <a:ext cx="1562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333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E02389-643A-44A3-9E32-4459CAEAC3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3E221A-6F27-4890-B073-7BA27B8FB5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06CAC-A122-486F-81C6-4299D83E94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pc="1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A87306C-81BA-4795-A5CA-9392456A8C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0113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1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1.webp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group of mushrooms growing in the ground&#10;&#10;Description automatically generated with medium confidence">
            <a:extLst>
              <a:ext uri="{FF2B5EF4-FFF2-40B4-BE49-F238E27FC236}">
                <a16:creationId xmlns:a16="http://schemas.microsoft.com/office/drawing/2014/main" id="{37EBEEB5-2E36-7FCA-471B-18CBB868EE5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963" r="963"/>
          <a:stretch>
            <a:fillRect/>
          </a:stretch>
        </p:blipFill>
        <p:spPr/>
      </p:pic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214E2A7F-7505-0D56-EB71-B9DBD8AC4117}"/>
              </a:ext>
            </a:extLst>
          </p:cNvPr>
          <p:cNvSpPr txBox="1">
            <a:spLocks/>
          </p:cNvSpPr>
          <p:nvPr/>
        </p:nvSpPr>
        <p:spPr>
          <a:xfrm>
            <a:off x="-3" y="0"/>
            <a:ext cx="12192001" cy="6857999"/>
          </a:xfrm>
          <a:prstGeom prst="rect">
            <a:avLst/>
          </a:prstGeom>
          <a:solidFill>
            <a:schemeClr val="accent4">
              <a:lumMod val="50000"/>
              <a:alpha val="55000"/>
            </a:schemeClr>
          </a:solidFill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 cap="none" spc="1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0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F45A9EB-00FC-4DE7-8041-09649EF9B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42052"/>
            <a:ext cx="12192000" cy="745530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THE Good growth plan 2022</a:t>
            </a:r>
            <a:br>
              <a:rPr lang="en-US" dirty="0"/>
            </a:br>
            <a:endParaRPr lang="en-US" dirty="0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966BE157-769A-9C23-9676-AD9281FE9B1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-2" y="3360349"/>
            <a:ext cx="12192001" cy="1370672"/>
          </a:xfrm>
        </p:spPr>
        <p:txBody>
          <a:bodyPr/>
          <a:lstStyle/>
          <a:p>
            <a:r>
              <a:rPr lang="en-US" sz="4000" dirty="0"/>
              <a:t>Kenya Potato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61A32157-2B30-1379-4D7C-0A2B85D35BE6}"/>
              </a:ext>
            </a:extLst>
          </p:cNvPr>
          <p:cNvSpPr txBox="1">
            <a:spLocks/>
          </p:cNvSpPr>
          <p:nvPr/>
        </p:nvSpPr>
        <p:spPr>
          <a:xfrm>
            <a:off x="0" y="4903788"/>
            <a:ext cx="12192001" cy="1954212"/>
          </a:xfrm>
          <a:prstGeom prst="rect">
            <a:avLst/>
          </a:prstGeom>
          <a:noFill/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 cap="none" spc="1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US" sz="2000" dirty="0"/>
          </a:p>
          <a:p>
            <a:pPr algn="r"/>
            <a:endParaRPr lang="en-US" sz="2000" dirty="0"/>
          </a:p>
          <a:p>
            <a:pPr algn="r"/>
            <a:endParaRPr lang="en-US" sz="2000" dirty="0"/>
          </a:p>
          <a:p>
            <a:pPr algn="r"/>
            <a:r>
              <a:rPr lang="en-US" sz="2000" dirty="0"/>
              <a:t>Vladimir Eskin veskin@6grain.com</a:t>
            </a:r>
          </a:p>
          <a:p>
            <a:pPr algn="r"/>
            <a:r>
              <a:rPr lang="en-US" sz="2000" dirty="0"/>
              <a:t>Molly Brown mbrown@6grain.com</a:t>
            </a: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452D935C-83F9-AD71-A02C-D641DBB051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9330" y="6071287"/>
            <a:ext cx="1828800" cy="75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275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Rows of green plants&#10;&#10;Description automatically generated with low confidence">
            <a:extLst>
              <a:ext uri="{FF2B5EF4-FFF2-40B4-BE49-F238E27FC236}">
                <a16:creationId xmlns:a16="http://schemas.microsoft.com/office/drawing/2014/main" id="{31CCE9B1-3B99-FB39-D793-EA1023FCA9E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9149" b="9149"/>
          <a:stretch>
            <a:fillRect/>
          </a:stretch>
        </p:blipFill>
        <p:spPr/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341AF6A-3D5A-4E1F-AF01-A82A15DA5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75848"/>
            <a:ext cx="12192000" cy="4491182"/>
          </a:xfrm>
        </p:spPr>
        <p:txBody>
          <a:bodyPr lIns="2743200" rIns="2743200"/>
          <a:lstStyle/>
          <a:p>
            <a:r>
              <a:rPr lang="en-US" dirty="0"/>
              <a:t>SAMPLE </a:t>
            </a:r>
            <a:br>
              <a:rPr lang="en-US" dirty="0"/>
            </a:br>
            <a:r>
              <a:rPr lang="en-US" dirty="0"/>
              <a:t>&amp; SCOPE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B3045B-F983-455A-805B-F6137A207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9030"/>
            <a:ext cx="12192000" cy="2366818"/>
          </a:xfrm>
          <a:prstGeom prst="rect">
            <a:avLst/>
          </a:prstGeom>
          <a:solidFill>
            <a:schemeClr val="accent4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37E011-7540-4769-B01C-BBFC9632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258613" y="2199636"/>
            <a:ext cx="5674774" cy="2437461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469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81466"/>
            <a:ext cx="5200532" cy="720399"/>
          </a:xfrm>
        </p:spPr>
        <p:txBody>
          <a:bodyPr/>
          <a:lstStyle/>
          <a:p>
            <a:r>
              <a:rPr lang="en-US" noProof="0" dirty="0"/>
              <a:t>Sample &amp; scope</a:t>
            </a:r>
            <a:endParaRPr lang="en-US" dirty="0"/>
          </a:p>
        </p:txBody>
      </p:sp>
      <p:sp>
        <p:nvSpPr>
          <p:cNvPr id="62" name="Text Placeholder 61">
            <a:extLst>
              <a:ext uri="{FF2B5EF4-FFF2-40B4-BE49-F238E27FC236}">
                <a16:creationId xmlns:a16="http://schemas.microsoft.com/office/drawing/2014/main" id="{F0E231FA-A4C7-4627-A14C-74DA402FD9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653" y="760921"/>
            <a:ext cx="6135880" cy="5219107"/>
          </a:xfrm>
        </p:spPr>
        <p:txBody>
          <a:bodyPr/>
          <a:lstStyle/>
          <a:p>
            <a:r>
              <a:rPr lang="en-US" dirty="0"/>
              <a:t>Survey period: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Planting Season: October to November 2021 (Pre-planting survey)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Harvest Season: March to </a:t>
            </a:r>
            <a:r>
              <a:rPr lang="en-US"/>
              <a:t>April 2022 </a:t>
            </a:r>
            <a:r>
              <a:rPr lang="en-US" dirty="0"/>
              <a:t>(Post-harvest survey)</a:t>
            </a:r>
          </a:p>
          <a:p>
            <a:endParaRPr lang="en-US" dirty="0"/>
          </a:p>
          <a:p>
            <a:r>
              <a:rPr lang="en-US" dirty="0"/>
              <a:t>Benchmark farms: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Number of fields surveyed: 111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Location: Kiambu, </a:t>
            </a:r>
            <a:r>
              <a:rPr lang="en-US" dirty="0" err="1"/>
              <a:t>Nyandarua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Farm size: 0.1 – 3.2 hectares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Reference farms: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Number of fields surveyed: 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Location: Nakuru, </a:t>
            </a:r>
            <a:r>
              <a:rPr lang="en-US" dirty="0" err="1"/>
              <a:t>Nyandarua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Farm size: 0.4 – 5.3 hectares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Return rate for post-harvest survey: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Benchmark farms: 92 of 111 (83%)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Reference farms: 5 of 6 (83%)</a:t>
            </a:r>
          </a:p>
          <a:p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854036" cy="609982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4036" y="6248018"/>
            <a:ext cx="6853152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28ED3A14-1204-E3AB-BC8B-A6E65D422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8347" y="801865"/>
            <a:ext cx="4572000" cy="498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311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grass, ground, outdoor, plant&#10;&#10;Description automatically generated">
            <a:extLst>
              <a:ext uri="{FF2B5EF4-FFF2-40B4-BE49-F238E27FC236}">
                <a16:creationId xmlns:a16="http://schemas.microsoft.com/office/drawing/2014/main" id="{602E77E7-6A09-7C6D-A27A-DD4F79F32B5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7813" b="7813"/>
          <a:stretch>
            <a:fillRect/>
          </a:stretch>
        </p:blipFill>
        <p:spPr/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341AF6A-3D5A-4E1F-AF01-A82A15DA5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75848"/>
            <a:ext cx="12192000" cy="4602018"/>
          </a:xfrm>
        </p:spPr>
        <p:txBody>
          <a:bodyPr lIns="2743200" rIns="2743200"/>
          <a:lstStyle/>
          <a:p>
            <a:r>
              <a:rPr lang="en-US" dirty="0"/>
              <a:t>Pre-planting</a:t>
            </a:r>
            <a:br>
              <a:rPr lang="en-US" dirty="0"/>
            </a:br>
            <a:r>
              <a:rPr lang="en-US" dirty="0"/>
              <a:t>survey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B3045B-F983-455A-805B-F6137A207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9030"/>
            <a:ext cx="12192000" cy="2366818"/>
          </a:xfrm>
          <a:prstGeom prst="rect">
            <a:avLst/>
          </a:prstGeom>
          <a:solidFill>
            <a:schemeClr val="accent4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37E011-7540-4769-B01C-BBFC9632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258613" y="2199636"/>
            <a:ext cx="5674774" cy="2437461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288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farmer basics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2D00A-A062-9B34-B8CB-6DB248F00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50" y="614362"/>
            <a:ext cx="8877300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30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Crop programs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9190A9-548F-E764-F0B7-6C551BF1B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75" y="942975"/>
            <a:ext cx="9772650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018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</a:t>
            </a:r>
            <a:r>
              <a:rPr lang="en-US" noProof="0"/>
              <a:t>: sustainability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5EC3E4-016B-68EF-E40C-F5ED92ED0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475" y="781050"/>
            <a:ext cx="91630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48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CROP ROTATION and intercropping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E339BC-77B0-2D6A-A10D-3B5E07184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475" y="1271587"/>
            <a:ext cx="9163050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469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soil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6F290F-7F58-F1E4-92DC-95B454F3B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75" y="747712"/>
            <a:ext cx="10382250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713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SOIL OPERATIONS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5DF45F-CDCC-1C26-408C-7D2AD1B8F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75" y="990600"/>
            <a:ext cx="1038225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018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</a:t>
            </a:r>
            <a:r>
              <a:rPr lang="en-US" dirty="0"/>
              <a:t>knowledge</a:t>
            </a:r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874304B-E00D-0BBD-F0C1-08DEC24D5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609600"/>
            <a:ext cx="1171575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540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</a:t>
            </a:r>
            <a:r>
              <a:rPr lang="en-US" dirty="0"/>
              <a:t>knowledge (continued)</a:t>
            </a:r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A2DE8-2A4B-86F4-7DBC-BCF990779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933"/>
            <a:ext cx="12192000" cy="4346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752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</a:t>
            </a:r>
            <a:r>
              <a:rPr lang="en-US" noProof="0"/>
              <a:t>: seeds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2CF0B0-73C8-1F43-7A6F-D5F769819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" y="585787"/>
            <a:ext cx="11601450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16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fruit, pile, produce, arranged&#10;&#10;Description automatically generated">
            <a:extLst>
              <a:ext uri="{FF2B5EF4-FFF2-40B4-BE49-F238E27FC236}">
                <a16:creationId xmlns:a16="http://schemas.microsoft.com/office/drawing/2014/main" id="{C435A8CA-83F2-751D-4869-FB342F0626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21875" b="21875"/>
          <a:stretch>
            <a:fillRect/>
          </a:stretch>
        </p:blipFill>
        <p:spPr/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341AF6A-3D5A-4E1F-AF01-A82A15DA5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75848"/>
            <a:ext cx="12192000" cy="4602018"/>
          </a:xfrm>
        </p:spPr>
        <p:txBody>
          <a:bodyPr lIns="2743200" rIns="2743200"/>
          <a:lstStyle/>
          <a:p>
            <a:r>
              <a:rPr lang="en-US" dirty="0"/>
              <a:t>Post-harvest</a:t>
            </a:r>
            <a:br>
              <a:rPr lang="en-US" dirty="0"/>
            </a:br>
            <a:r>
              <a:rPr lang="en-US" dirty="0"/>
              <a:t>survey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B3045B-F983-455A-805B-F6137A207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9030"/>
            <a:ext cx="12192000" cy="2366818"/>
          </a:xfrm>
          <a:prstGeom prst="rect">
            <a:avLst/>
          </a:prstGeom>
          <a:solidFill>
            <a:schemeClr val="accent4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37E011-7540-4769-B01C-BBFC9632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258613" y="2199636"/>
            <a:ext cx="5674774" cy="2437461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198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growing conditions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ED6F50-D3C2-AD65-613E-1BE479915C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475" y="666750"/>
            <a:ext cx="916305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32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crop protection use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659691-D2D3-BDE9-717F-578EF6E21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62" y="666750"/>
            <a:ext cx="11496675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9999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yield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F7F40C-9A65-D980-FC01-C1F45A0B8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75" y="585787"/>
            <a:ext cx="10382250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2992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crop damages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2DF628-EF2F-A57C-C7CA-99F8456FF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7387" y="666750"/>
            <a:ext cx="8277225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57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</a:t>
            </a:r>
            <a:r>
              <a:rPr lang="en-US" dirty="0"/>
              <a:t>purchasing prices</a:t>
            </a:r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95A9B0-7AFB-D4FE-6FE0-17F107724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" y="666750"/>
            <a:ext cx="1099185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7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</a:t>
            </a:r>
            <a:r>
              <a:rPr lang="en-US" dirty="0"/>
              <a:t>profitability</a:t>
            </a:r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DDDFD4-5699-F4F9-2A20-5D28DFB0D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75" y="1314450"/>
            <a:ext cx="428625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6280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knowledge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92BF5A-EEB8-A5F4-DD76-74FCE844A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475" y="828675"/>
            <a:ext cx="916305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6669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knowledge (continued)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CD625B-94F6-FF57-9970-2253AE429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" y="666750"/>
            <a:ext cx="1099185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3107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7028"/>
            <a:ext cx="9148418" cy="720399"/>
          </a:xfrm>
        </p:spPr>
        <p:txBody>
          <a:bodyPr/>
          <a:lstStyle/>
          <a:p>
            <a:r>
              <a:rPr lang="en-US" noProof="0" dirty="0"/>
              <a:t>Benchmark farms: fertilizer application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87C328-02D7-4A97-3717-BB6307F96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" y="909637"/>
            <a:ext cx="1160145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85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5BCCD6C8-F91D-4A81-8513-B31078BB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1" y="7028"/>
            <a:ext cx="10081291" cy="720399"/>
          </a:xfrm>
        </p:spPr>
        <p:txBody>
          <a:bodyPr/>
          <a:lstStyle/>
          <a:p>
            <a:r>
              <a:rPr lang="en-US" noProof="0" dirty="0"/>
              <a:t>Benchmark farms: crop-protection product application</a:t>
            </a:r>
            <a:endParaRPr lang="en-US" dirty="0"/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6118120B-49F2-457A-8FD7-4A9BA3AC6A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248018"/>
            <a:ext cx="2900218" cy="614850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08ADC8B7-1650-4062-AE08-FC1C3B6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00218" y="6248018"/>
            <a:ext cx="6806969" cy="620868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071C9AA2-1CCA-4329-B67C-08356C3C3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7188" y="6248018"/>
            <a:ext cx="2495699" cy="620866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ADCE21-7C54-DB80-7BC0-4C8166409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" y="909637"/>
            <a:ext cx="1160145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8968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sky, grass, outdoor, field&#10;&#10;Description automatically generated">
            <a:extLst>
              <a:ext uri="{FF2B5EF4-FFF2-40B4-BE49-F238E27FC236}">
                <a16:creationId xmlns:a16="http://schemas.microsoft.com/office/drawing/2014/main" id="{8F47132E-E029-BFD3-73CA-D26658A46B4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7813" b="7813"/>
          <a:stretch>
            <a:fillRect/>
          </a:stretch>
        </p:blipFill>
        <p:spPr/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341AF6A-3D5A-4E1F-AF01-A82A15DA5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75848"/>
            <a:ext cx="12192000" cy="4602017"/>
          </a:xfrm>
        </p:spPr>
        <p:txBody>
          <a:bodyPr lIns="2743200" rIns="2743200"/>
          <a:lstStyle/>
          <a:p>
            <a:r>
              <a:rPr lang="en-US" dirty="0"/>
              <a:t>KEY performance indicators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B3045B-F983-455A-805B-F6137A207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9030"/>
            <a:ext cx="12191999" cy="2366818"/>
          </a:xfrm>
          <a:prstGeom prst="rect">
            <a:avLst/>
          </a:prstGeom>
          <a:solidFill>
            <a:schemeClr val="accent4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237E011-7540-4769-B01C-BBFC9632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563586" y="2199636"/>
            <a:ext cx="7168243" cy="2366818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1007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>
            <a:extLst>
              <a:ext uri="{FF2B5EF4-FFF2-40B4-BE49-F238E27FC236}">
                <a16:creationId xmlns:a16="http://schemas.microsoft.com/office/drawing/2014/main" id="{783F2686-1393-4DFB-98E8-91B2C1C8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599301"/>
            <a:ext cx="4114800" cy="607969"/>
          </a:xfrm>
        </p:spPr>
        <p:txBody>
          <a:bodyPr/>
          <a:lstStyle/>
          <a:p>
            <a:r>
              <a:rPr lang="en-US" noProof="0" dirty="0"/>
              <a:t>MARKETABLE YIELD, benchmark vs. reference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D7703-126A-48E3-A3B0-C2CD623B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A6E0A-0360-464C-B6EB-6A88D503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04C2-233E-415F-8309-2906D8AB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8C4F8598-ECB5-F410-EF8D-D15D6977D460}"/>
              </a:ext>
            </a:extLst>
          </p:cNvPr>
          <p:cNvSpPr txBox="1">
            <a:spLocks/>
          </p:cNvSpPr>
          <p:nvPr/>
        </p:nvSpPr>
        <p:spPr>
          <a:xfrm>
            <a:off x="9717206" y="2789290"/>
            <a:ext cx="2363291" cy="4288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cap="all" spc="1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Yield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C73E4299-24CF-1618-AEAB-430358436269}"/>
              </a:ext>
            </a:extLst>
          </p:cNvPr>
          <p:cNvSpPr txBox="1">
            <a:spLocks/>
          </p:cNvSpPr>
          <p:nvPr/>
        </p:nvSpPr>
        <p:spPr>
          <a:xfrm>
            <a:off x="9828708" y="3197668"/>
            <a:ext cx="2363291" cy="31860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 spc="100" baseline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600" dirty="0">
                <a:solidFill>
                  <a:schemeClr val="tx1"/>
                </a:solidFill>
              </a:rPr>
              <a:t>Benchmark farms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Average = 11.3 tons/ha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50% percentile = 8.5 tons/ha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1600" spc="100" dirty="0">
              <a:solidFill>
                <a:schemeClr val="tx1"/>
              </a:solidFill>
            </a:endParaRPr>
          </a:p>
          <a:p>
            <a:pPr algn="l"/>
            <a:r>
              <a:rPr lang="en-US" sz="1600" dirty="0">
                <a:solidFill>
                  <a:schemeClr val="tx1"/>
                </a:solidFill>
              </a:rPr>
              <a:t>Reference farms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Average = 13.3 tons/ha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50% percentile = 15 tons/ha</a:t>
            </a:r>
          </a:p>
          <a:p>
            <a:pPr algn="l"/>
            <a:endParaRPr lang="en-US" sz="1600" dirty="0">
              <a:solidFill>
                <a:schemeClr val="tx1"/>
              </a:solidFill>
            </a:endParaRPr>
          </a:p>
          <a:p>
            <a:pPr algn="l"/>
            <a:endParaRPr lang="en-US" sz="1600" spc="1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D26F61-55DF-D315-5A30-D34645852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613" y="2373900"/>
            <a:ext cx="882015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5041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247" y="317739"/>
            <a:ext cx="5819887" cy="623923"/>
          </a:xfrm>
        </p:spPr>
        <p:txBody>
          <a:bodyPr/>
          <a:lstStyle/>
          <a:p>
            <a:r>
              <a:rPr lang="en-US" noProof="0" dirty="0"/>
              <a:t>marketable YIELD: benchmark vs. reference farms</a:t>
            </a:r>
            <a:endParaRPr lang="en-US" dirty="0"/>
          </a:p>
        </p:txBody>
      </p:sp>
      <p:pic>
        <p:nvPicPr>
          <p:cNvPr id="14" name="Picture Placeholder 13" descr="A small plant growing in the dirt&#10;&#10;Description automatically generated with low confidence">
            <a:extLst>
              <a:ext uri="{FF2B5EF4-FFF2-40B4-BE49-F238E27FC236}">
                <a16:creationId xmlns:a16="http://schemas.microsoft.com/office/drawing/2014/main" id="{53091986-277E-5935-2DDE-57ABB28B222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6107" r="16107"/>
          <a:stretch>
            <a:fillRect/>
          </a:stretch>
        </p:blipFill>
        <p:spPr/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1" name="Footer Placeholder 256">
            <a:extLst>
              <a:ext uri="{FF2B5EF4-FFF2-40B4-BE49-F238E27FC236}">
                <a16:creationId xmlns:a16="http://schemas.microsoft.com/office/drawing/2014/main" id="{295C5F5D-37B5-6853-3559-F86BDB583F32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AEEE94-A7E0-95B1-E752-04BA4F0CC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47" y="1771650"/>
            <a:ext cx="6257925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7470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several&#10;&#10;Description automatically generated">
            <a:extLst>
              <a:ext uri="{FF2B5EF4-FFF2-40B4-BE49-F238E27FC236}">
                <a16:creationId xmlns:a16="http://schemas.microsoft.com/office/drawing/2014/main" id="{6537D2CE-46E6-0CD1-E2B8-AC47FBF7AC1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31563" r="31563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3F20131-2E66-4147-85FF-C0F1FCA97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4980" y="848536"/>
            <a:ext cx="4743538" cy="640698"/>
          </a:xfrm>
        </p:spPr>
        <p:txBody>
          <a:bodyPr/>
          <a:lstStyle/>
          <a:p>
            <a:r>
              <a:rPr lang="en-US" noProof="0" dirty="0"/>
              <a:t>Non-Marketed yield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0E7F2B6-10A7-477E-B377-78173351CB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47360" y="1690708"/>
            <a:ext cx="3281556" cy="428891"/>
          </a:xfrm>
        </p:spPr>
        <p:txBody>
          <a:bodyPr/>
          <a:lstStyle/>
          <a:p>
            <a:r>
              <a:rPr lang="en-US" dirty="0"/>
              <a:t>observations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9BCB765-3776-41F5-B6B8-6208678A04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37734" y="2099086"/>
            <a:ext cx="3402684" cy="202196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Surveyees</a:t>
            </a:r>
            <a:r>
              <a:rPr lang="en-US" dirty="0"/>
              <a:t> are asked for percentages of:</a:t>
            </a:r>
          </a:p>
          <a:p>
            <a:pPr marL="971550" lvl="1" indent="-285750"/>
            <a:r>
              <a:rPr lang="en-US" sz="1600" dirty="0"/>
              <a:t>Harvested crops that are damaged</a:t>
            </a:r>
          </a:p>
          <a:p>
            <a:pPr marL="971550" lvl="1" indent="-285750"/>
            <a:r>
              <a:rPr lang="en-US" sz="1600" dirty="0"/>
              <a:t>% of yield for own consumption</a:t>
            </a:r>
          </a:p>
          <a:p>
            <a:pPr marL="971550" lvl="1" indent="-285750"/>
            <a:r>
              <a:rPr lang="en-US" sz="1600" dirty="0"/>
              <a:t>% of yield for seeds in future seasons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106F3974-4943-47E8-A433-5C64B36E94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918483" y="4266701"/>
            <a:ext cx="3696130" cy="428891"/>
          </a:xfrm>
        </p:spPr>
        <p:txBody>
          <a:bodyPr/>
          <a:lstStyle/>
          <a:p>
            <a:r>
              <a:rPr lang="en-US" dirty="0"/>
              <a:t>Yield for own consumption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3643E873-8912-4B68-8719-1C569341D6F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928109" y="4648701"/>
            <a:ext cx="3281556" cy="144648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47 fields reporting using yield with own consumption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45 fields with 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Average own-consumption yield = 8%</a:t>
            </a:r>
          </a:p>
        </p:txBody>
      </p:sp>
      <p:sp>
        <p:nvSpPr>
          <p:cNvPr id="256" name="Date Placeholder 255">
            <a:extLst>
              <a:ext uri="{FF2B5EF4-FFF2-40B4-BE49-F238E27FC236}">
                <a16:creationId xmlns:a16="http://schemas.microsoft.com/office/drawing/2014/main" id="{A111CCC7-FCBE-479D-A98A-3FF0FC4C6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57" name="Footer Placeholder 256">
            <a:extLst>
              <a:ext uri="{FF2B5EF4-FFF2-40B4-BE49-F238E27FC236}">
                <a16:creationId xmlns:a16="http://schemas.microsoft.com/office/drawing/2014/main" id="{8DBC7823-0B82-44CB-B937-1DAF28C165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258" name="Slide Number Placeholder 257">
            <a:extLst>
              <a:ext uri="{FF2B5EF4-FFF2-40B4-BE49-F238E27FC236}">
                <a16:creationId xmlns:a16="http://schemas.microsoft.com/office/drawing/2014/main" id="{A9734560-9D8A-4BBC-A7FA-131A75654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20" name="Text Placeholder 24">
            <a:extLst>
              <a:ext uri="{FF2B5EF4-FFF2-40B4-BE49-F238E27FC236}">
                <a16:creationId xmlns:a16="http://schemas.microsoft.com/office/drawing/2014/main" id="{F2D8F303-9480-C7C0-E324-3B64127C856F}"/>
              </a:ext>
            </a:extLst>
          </p:cNvPr>
          <p:cNvSpPr txBox="1">
            <a:spLocks/>
          </p:cNvSpPr>
          <p:nvPr/>
        </p:nvSpPr>
        <p:spPr>
          <a:xfrm>
            <a:off x="8514496" y="1693483"/>
            <a:ext cx="3402684" cy="428891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Yield for future seed use</a:t>
            </a:r>
          </a:p>
        </p:txBody>
      </p:sp>
      <p:sp>
        <p:nvSpPr>
          <p:cNvPr id="21" name="Text Placeholder 34">
            <a:extLst>
              <a:ext uri="{FF2B5EF4-FFF2-40B4-BE49-F238E27FC236}">
                <a16:creationId xmlns:a16="http://schemas.microsoft.com/office/drawing/2014/main" id="{1840549F-0199-B89F-F168-F79154F34A40}"/>
              </a:ext>
            </a:extLst>
          </p:cNvPr>
          <p:cNvSpPr txBox="1">
            <a:spLocks/>
          </p:cNvSpPr>
          <p:nvPr/>
        </p:nvSpPr>
        <p:spPr>
          <a:xfrm>
            <a:off x="8526986" y="2098929"/>
            <a:ext cx="3281556" cy="161871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45 fields saving yield for future seeds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47 fields with 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Average yield for future seeds = 12%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7E770B6D-9B6B-FAB2-A2BE-C87438D36B38}"/>
              </a:ext>
            </a:extLst>
          </p:cNvPr>
          <p:cNvSpPr txBox="1">
            <a:spLocks/>
          </p:cNvSpPr>
          <p:nvPr/>
        </p:nvSpPr>
        <p:spPr>
          <a:xfrm>
            <a:off x="8641974" y="4266701"/>
            <a:ext cx="3281556" cy="428891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Crop damages</a:t>
            </a:r>
            <a:endParaRPr lang="en-US" dirty="0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E5C49D99-E3BA-0FB4-838B-DD462EC99592}"/>
              </a:ext>
            </a:extLst>
          </p:cNvPr>
          <p:cNvSpPr txBox="1">
            <a:spLocks/>
          </p:cNvSpPr>
          <p:nvPr/>
        </p:nvSpPr>
        <p:spPr>
          <a:xfrm>
            <a:off x="8624239" y="4608372"/>
            <a:ext cx="3126583" cy="161871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90 fields with crop damage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2 fields with 0% crop damage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Average damaged crop = 10%</a:t>
            </a:r>
          </a:p>
        </p:txBody>
      </p:sp>
    </p:spTree>
    <p:extLst>
      <p:ext uri="{BB962C8B-B14F-4D97-AF65-F5344CB8AC3E}">
        <p14:creationId xmlns:p14="http://schemas.microsoft.com/office/powerpoint/2010/main" val="22721156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>
            <a:extLst>
              <a:ext uri="{FF2B5EF4-FFF2-40B4-BE49-F238E27FC236}">
                <a16:creationId xmlns:a16="http://schemas.microsoft.com/office/drawing/2014/main" id="{783F2686-1393-4DFB-98E8-91B2C1C8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599301"/>
            <a:ext cx="4114800" cy="607969"/>
          </a:xfrm>
        </p:spPr>
        <p:txBody>
          <a:bodyPr/>
          <a:lstStyle/>
          <a:p>
            <a:r>
              <a:rPr lang="en-US" noProof="0" dirty="0"/>
              <a:t>Non-</a:t>
            </a:r>
            <a:r>
              <a:rPr lang="en-US" noProof="0" dirty="0" err="1"/>
              <a:t>MARKETed</a:t>
            </a:r>
            <a:r>
              <a:rPr lang="en-US" noProof="0" dirty="0"/>
              <a:t> YIELD,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D7703-126A-48E3-A3B0-C2CD623B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A6E0A-0360-464C-B6EB-6A88D503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dirty="0"/>
              <a:t>KENYA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04C2-233E-415F-8309-2906D8AB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4D330F-45B6-072D-01C6-172F04120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64911"/>
            <a:ext cx="12192000" cy="365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0481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basket of potatoes&#10;&#10;Description automatically generated">
            <a:extLst>
              <a:ext uri="{FF2B5EF4-FFF2-40B4-BE49-F238E27FC236}">
                <a16:creationId xmlns:a16="http://schemas.microsoft.com/office/drawing/2014/main" id="{40969182-9199-7884-958E-8F996DC3320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7644" r="27644"/>
          <a:stretch>
            <a:fillRect/>
          </a:stretch>
        </p:blipFill>
        <p:spPr/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247" y="317739"/>
            <a:ext cx="5992009" cy="671965"/>
          </a:xfrm>
        </p:spPr>
        <p:txBody>
          <a:bodyPr/>
          <a:lstStyle/>
          <a:p>
            <a:r>
              <a:rPr lang="en-US" noProof="0" dirty="0"/>
              <a:t>Non-marketed yield: benchmark vs. reference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11" name="Footer Placeholder 256">
            <a:extLst>
              <a:ext uri="{FF2B5EF4-FFF2-40B4-BE49-F238E27FC236}">
                <a16:creationId xmlns:a16="http://schemas.microsoft.com/office/drawing/2014/main" id="{295C5F5D-37B5-6853-3559-F86BDB583F32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KENYA potato</a:t>
            </a:r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73A08550-E58F-FB03-32B1-C721C1A0349E}"/>
              </a:ext>
            </a:extLst>
          </p:cNvPr>
          <p:cNvSpPr txBox="1">
            <a:spLocks/>
          </p:cNvSpPr>
          <p:nvPr/>
        </p:nvSpPr>
        <p:spPr>
          <a:xfrm>
            <a:off x="757044" y="1393584"/>
            <a:ext cx="3281556" cy="4288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cap="all" spc="1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Own Consumption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3C4BC-1A74-40C2-FD49-0D32462E70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47" y="2072470"/>
            <a:ext cx="625792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721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 descr="A picture containing grass, outdoor, field, farm&#10;&#10;Description automatically generated">
            <a:extLst>
              <a:ext uri="{FF2B5EF4-FFF2-40B4-BE49-F238E27FC236}">
                <a16:creationId xmlns:a16="http://schemas.microsoft.com/office/drawing/2014/main" id="{59E95881-D907-2D75-AA1B-38FA88A38AA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4878" r="24878"/>
          <a:stretch>
            <a:fillRect/>
          </a:stretch>
        </p:blipFill>
        <p:spPr/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247" y="317739"/>
            <a:ext cx="5992009" cy="671965"/>
          </a:xfrm>
        </p:spPr>
        <p:txBody>
          <a:bodyPr/>
          <a:lstStyle/>
          <a:p>
            <a:r>
              <a:rPr lang="en-US" noProof="0" dirty="0"/>
              <a:t>Non-marketed yield: benchmark vs. reference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11" name="Footer Placeholder 256">
            <a:extLst>
              <a:ext uri="{FF2B5EF4-FFF2-40B4-BE49-F238E27FC236}">
                <a16:creationId xmlns:a16="http://schemas.microsoft.com/office/drawing/2014/main" id="{295C5F5D-37B5-6853-3559-F86BDB583F32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KENYA potato</a:t>
            </a:r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73A08550-E58F-FB03-32B1-C721C1A0349E}"/>
              </a:ext>
            </a:extLst>
          </p:cNvPr>
          <p:cNvSpPr txBox="1">
            <a:spLocks/>
          </p:cNvSpPr>
          <p:nvPr/>
        </p:nvSpPr>
        <p:spPr>
          <a:xfrm>
            <a:off x="757044" y="1393584"/>
            <a:ext cx="3281556" cy="4288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cap="all" spc="1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Future seed use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63D36DA-94AB-1E24-68BF-D3BB54A2F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47" y="2149440"/>
            <a:ext cx="625792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824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picture containing fungus, rock, chocolate, plant&#10;&#10;Description automatically generated">
            <a:extLst>
              <a:ext uri="{FF2B5EF4-FFF2-40B4-BE49-F238E27FC236}">
                <a16:creationId xmlns:a16="http://schemas.microsoft.com/office/drawing/2014/main" id="{108E9154-F831-03C0-08D9-EEF32B0237F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32124" r="32124"/>
          <a:stretch>
            <a:fillRect/>
          </a:stretch>
        </p:blipFill>
        <p:spPr/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247" y="317739"/>
            <a:ext cx="5992009" cy="671965"/>
          </a:xfrm>
        </p:spPr>
        <p:txBody>
          <a:bodyPr/>
          <a:lstStyle/>
          <a:p>
            <a:r>
              <a:rPr lang="en-US" noProof="0" dirty="0"/>
              <a:t>Non-marketed yield: benchmark vs. reference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11" name="Footer Placeholder 256">
            <a:extLst>
              <a:ext uri="{FF2B5EF4-FFF2-40B4-BE49-F238E27FC236}">
                <a16:creationId xmlns:a16="http://schemas.microsoft.com/office/drawing/2014/main" id="{295C5F5D-37B5-6853-3559-F86BDB583F32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KENYA potato</a:t>
            </a:r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73A08550-E58F-FB03-32B1-C721C1A0349E}"/>
              </a:ext>
            </a:extLst>
          </p:cNvPr>
          <p:cNvSpPr txBox="1">
            <a:spLocks/>
          </p:cNvSpPr>
          <p:nvPr/>
        </p:nvSpPr>
        <p:spPr>
          <a:xfrm>
            <a:off x="757044" y="1393584"/>
            <a:ext cx="3281556" cy="4288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cap="all" spc="100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Crop damages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0EFDDE-A64E-B22C-96F7-6F762D955D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058822"/>
            <a:ext cx="625792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249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sky, outdoor, grass&#10;&#10;Description automatically generated">
            <a:extLst>
              <a:ext uri="{FF2B5EF4-FFF2-40B4-BE49-F238E27FC236}">
                <a16:creationId xmlns:a16="http://schemas.microsoft.com/office/drawing/2014/main" id="{345BF151-D559-D531-251F-A53E43CAC6B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31563" r="31563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3F20131-2E66-4147-85FF-C0F1FCA97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257" y="848536"/>
            <a:ext cx="5597977" cy="663258"/>
          </a:xfrm>
        </p:spPr>
        <p:txBody>
          <a:bodyPr/>
          <a:lstStyle/>
          <a:p>
            <a:r>
              <a:rPr lang="en-US" noProof="0" dirty="0"/>
              <a:t>Total amount / investment cost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0E7F2B6-10A7-477E-B377-78173351CB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24359" y="1703333"/>
            <a:ext cx="3452891" cy="426393"/>
          </a:xfrm>
        </p:spPr>
        <p:txBody>
          <a:bodyPr/>
          <a:lstStyle/>
          <a:p>
            <a:r>
              <a:rPr lang="en-US" dirty="0"/>
              <a:t>Number of observations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9BCB765-3776-41F5-B6B8-6208678A04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24359" y="2082836"/>
            <a:ext cx="3129041" cy="4273514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111 </a:t>
            </a:r>
            <a:r>
              <a:rPr lang="en-US" dirty="0"/>
              <a:t>fields surveyed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Surveyors are asked about investment cost (USD) in these categories:</a:t>
            </a:r>
          </a:p>
          <a:p>
            <a:pPr marL="971550" lvl="1" indent="-285750"/>
            <a:r>
              <a:rPr lang="en-US" sz="1600" dirty="0"/>
              <a:t>Seeds</a:t>
            </a:r>
          </a:p>
          <a:p>
            <a:pPr marL="971550" lvl="1" indent="-285750"/>
            <a:r>
              <a:rPr lang="en-US" sz="1600" dirty="0"/>
              <a:t>Fertilizers</a:t>
            </a:r>
          </a:p>
          <a:p>
            <a:pPr marL="971550" lvl="1" indent="-285750"/>
            <a:r>
              <a:rPr lang="en-US" sz="1600" dirty="0"/>
              <a:t>Pesticides</a:t>
            </a:r>
          </a:p>
          <a:p>
            <a:pPr marL="971550" lvl="1" indent="-285750"/>
            <a:r>
              <a:rPr lang="en-US" sz="1600" dirty="0"/>
              <a:t>Labor</a:t>
            </a:r>
          </a:p>
          <a:p>
            <a:pPr marL="971550" lvl="1" indent="-285750"/>
            <a:r>
              <a:rPr lang="en-US" sz="1600" dirty="0"/>
              <a:t>Machinery</a:t>
            </a:r>
          </a:p>
          <a:p>
            <a:pPr marL="971550" lvl="1" indent="-285750"/>
            <a:r>
              <a:rPr lang="en-US" sz="1600" dirty="0"/>
              <a:t>Water use</a:t>
            </a:r>
          </a:p>
          <a:p>
            <a:pPr marL="971550" lvl="1" indent="-285750"/>
            <a:r>
              <a:rPr lang="en-US" sz="1600" dirty="0"/>
              <a:t>Fuel</a:t>
            </a:r>
          </a:p>
          <a:p>
            <a:pPr marL="971550" lvl="1" indent="-285750"/>
            <a:r>
              <a:rPr lang="en-US" sz="1600" dirty="0"/>
              <a:t>Electricity</a:t>
            </a:r>
          </a:p>
          <a:p>
            <a:pPr marL="971550" lvl="1" indent="-285750"/>
            <a:r>
              <a:rPr lang="en-US" sz="1600" dirty="0"/>
              <a:t>Gas</a:t>
            </a:r>
          </a:p>
          <a:p>
            <a:pPr marL="971550" lvl="1" indent="-285750"/>
            <a:r>
              <a:rPr lang="en-US" sz="1600" dirty="0"/>
              <a:t>Rent / loans</a:t>
            </a:r>
          </a:p>
        </p:txBody>
      </p:sp>
      <p:sp>
        <p:nvSpPr>
          <p:cNvPr id="256" name="Date Placeholder 255">
            <a:extLst>
              <a:ext uri="{FF2B5EF4-FFF2-40B4-BE49-F238E27FC236}">
                <a16:creationId xmlns:a16="http://schemas.microsoft.com/office/drawing/2014/main" id="{A111CCC7-FCBE-479D-A98A-3FF0FC4C6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57" name="Footer Placeholder 256">
            <a:extLst>
              <a:ext uri="{FF2B5EF4-FFF2-40B4-BE49-F238E27FC236}">
                <a16:creationId xmlns:a16="http://schemas.microsoft.com/office/drawing/2014/main" id="{8DBC7823-0B82-44CB-B937-1DAF28C165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258" name="Slide Number Placeholder 257">
            <a:extLst>
              <a:ext uri="{FF2B5EF4-FFF2-40B4-BE49-F238E27FC236}">
                <a16:creationId xmlns:a16="http://schemas.microsoft.com/office/drawing/2014/main" id="{A9734560-9D8A-4BBC-A7FA-131A75654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781E2C87-1E05-9AFD-8B6B-4FA075AEE26E}"/>
              </a:ext>
            </a:extLst>
          </p:cNvPr>
          <p:cNvSpPr txBox="1">
            <a:spLocks/>
          </p:cNvSpPr>
          <p:nvPr/>
        </p:nvSpPr>
        <p:spPr>
          <a:xfrm>
            <a:off x="8610600" y="1703332"/>
            <a:ext cx="3098045" cy="42639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Response rate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03214978-CD8B-F590-C8CB-0ED1F1F53788}"/>
              </a:ext>
            </a:extLst>
          </p:cNvPr>
          <p:cNvSpPr txBox="1">
            <a:spLocks/>
          </p:cNvSpPr>
          <p:nvPr/>
        </p:nvSpPr>
        <p:spPr>
          <a:xfrm>
            <a:off x="8605759" y="2073311"/>
            <a:ext cx="3129041" cy="1746214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Response rate varies based on investment category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93F54685-E7D1-A8C8-0210-D830DFDBAE45}"/>
              </a:ext>
            </a:extLst>
          </p:cNvPr>
          <p:cNvSpPr txBox="1">
            <a:spLocks/>
          </p:cNvSpPr>
          <p:nvPr/>
        </p:nvSpPr>
        <p:spPr>
          <a:xfrm>
            <a:off x="8610600" y="3951232"/>
            <a:ext cx="3098045" cy="42639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Top 3 costs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61598824-F652-B20F-4A62-691FD3353936}"/>
              </a:ext>
            </a:extLst>
          </p:cNvPr>
          <p:cNvSpPr txBox="1">
            <a:spLocks/>
          </p:cNvSpPr>
          <p:nvPr/>
        </p:nvSpPr>
        <p:spPr>
          <a:xfrm>
            <a:off x="8605759" y="4321211"/>
            <a:ext cx="3129041" cy="1746214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Rent / loans: 124 USD per ha (41%)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Fertilizers: 32 USD (11%)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Seeds: 31 USD (10%)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9842886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7" y="317739"/>
            <a:ext cx="9654309" cy="623923"/>
          </a:xfrm>
        </p:spPr>
        <p:txBody>
          <a:bodyPr/>
          <a:lstStyle/>
          <a:p>
            <a:r>
              <a:rPr lang="en-US" noProof="0" dirty="0"/>
              <a:t>Total amount / investment cost,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6" name="Footer Placeholder 256">
            <a:extLst>
              <a:ext uri="{FF2B5EF4-FFF2-40B4-BE49-F238E27FC236}">
                <a16:creationId xmlns:a16="http://schemas.microsoft.com/office/drawing/2014/main" id="{70187752-5689-BAAD-6F77-32FF2CB5BA73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5D0E9E-C378-35BE-9D0F-9FA22F774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7" y="1962150"/>
            <a:ext cx="11210925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5983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7" y="317739"/>
            <a:ext cx="9561946" cy="623923"/>
          </a:xfrm>
        </p:spPr>
        <p:txBody>
          <a:bodyPr/>
          <a:lstStyle/>
          <a:p>
            <a:r>
              <a:rPr lang="en-US" noProof="0" dirty="0"/>
              <a:t>Total amount / investment cost,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7" name="Footer Placeholder 256">
            <a:extLst>
              <a:ext uri="{FF2B5EF4-FFF2-40B4-BE49-F238E27FC236}">
                <a16:creationId xmlns:a16="http://schemas.microsoft.com/office/drawing/2014/main" id="{0CA9274D-CDEB-84A3-139A-F6CD83038095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513C7-7F10-BE53-B30D-BDE3F6A06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62" y="992379"/>
            <a:ext cx="11210925" cy="2171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6A5C3E-A133-C1A1-277A-CA9947907D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8099" y="3281362"/>
            <a:ext cx="794385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9930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A picture containing ground, outdoor, plant, dirt&#10;&#10;Description automatically generated">
            <a:extLst>
              <a:ext uri="{FF2B5EF4-FFF2-40B4-BE49-F238E27FC236}">
                <a16:creationId xmlns:a16="http://schemas.microsoft.com/office/drawing/2014/main" id="{0C408D11-0345-C1D0-81A5-EDBD407AA57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7506" r="27506"/>
          <a:stretch>
            <a:fillRect/>
          </a:stretch>
        </p:blipFill>
        <p:spPr/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495" y="317739"/>
            <a:ext cx="5803810" cy="623923"/>
          </a:xfrm>
        </p:spPr>
        <p:txBody>
          <a:bodyPr/>
          <a:lstStyle/>
          <a:p>
            <a:r>
              <a:rPr lang="en-US" noProof="0" dirty="0"/>
              <a:t>Total amount / investment cost,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4F485F-FC54-4C73-ADD3-B309E9E79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CE0E15-C1D3-6A21-8434-9217AB19C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64" y="1086400"/>
            <a:ext cx="6669024" cy="512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7318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pile of potatoes&#10;&#10;Description automatically generated with medium confidence">
            <a:extLst>
              <a:ext uri="{FF2B5EF4-FFF2-40B4-BE49-F238E27FC236}">
                <a16:creationId xmlns:a16="http://schemas.microsoft.com/office/drawing/2014/main" id="{7E3A6708-78D0-CF86-DB9A-EE1294B9859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4831" r="24831"/>
          <a:stretch>
            <a:fillRect/>
          </a:stretch>
        </p:blipFill>
        <p:spPr/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8" y="317739"/>
            <a:ext cx="5803810" cy="623923"/>
          </a:xfrm>
        </p:spPr>
        <p:txBody>
          <a:bodyPr/>
          <a:lstStyle/>
          <a:p>
            <a:r>
              <a:rPr lang="en-US" noProof="0" dirty="0"/>
              <a:t>Total amount / investment cost,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4F485F-FC54-4C73-ADD3-B309E9E79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BE03DE-9C4F-0090-2D25-821F2FF717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50" y="1075402"/>
            <a:ext cx="6669024" cy="512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812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pile of potatoes&#10;&#10;Description automatically generated with medium confidence">
            <a:extLst>
              <a:ext uri="{FF2B5EF4-FFF2-40B4-BE49-F238E27FC236}">
                <a16:creationId xmlns:a16="http://schemas.microsoft.com/office/drawing/2014/main" id="{7E3A6708-78D0-CF86-DB9A-EE1294B9859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4831" r="24831"/>
          <a:stretch>
            <a:fillRect/>
          </a:stretch>
        </p:blipFill>
        <p:spPr/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8" y="317739"/>
            <a:ext cx="5803810" cy="623923"/>
          </a:xfrm>
        </p:spPr>
        <p:txBody>
          <a:bodyPr/>
          <a:lstStyle/>
          <a:p>
            <a:r>
              <a:rPr lang="en-US" noProof="0" dirty="0"/>
              <a:t>Total amount / investment cost,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4F485F-FC54-4C73-ADD3-B309E9E79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A7FECB-4DAF-D58E-C871-A4035DE2D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51" y="1086400"/>
            <a:ext cx="6669024" cy="512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440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7" y="317739"/>
            <a:ext cx="10695998" cy="623923"/>
          </a:xfrm>
        </p:spPr>
        <p:txBody>
          <a:bodyPr/>
          <a:lstStyle/>
          <a:p>
            <a:r>
              <a:rPr lang="en-US" noProof="0" dirty="0"/>
              <a:t>Total amount / investment cost: benchmark vs. reference farms 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7" name="Footer Placeholder 256">
            <a:extLst>
              <a:ext uri="{FF2B5EF4-FFF2-40B4-BE49-F238E27FC236}">
                <a16:creationId xmlns:a16="http://schemas.microsoft.com/office/drawing/2014/main" id="{0CA9274D-CDEB-84A3-139A-F6CD83038095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404B3-2183-2C50-D6D7-0879FA8B20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7" y="1229656"/>
            <a:ext cx="11210925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4073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7" y="317739"/>
            <a:ext cx="10695998" cy="623923"/>
          </a:xfrm>
        </p:spPr>
        <p:txBody>
          <a:bodyPr/>
          <a:lstStyle/>
          <a:p>
            <a:r>
              <a:rPr lang="en-US" noProof="0" dirty="0"/>
              <a:t>Total amount / investment cost: benchmark vs. reference farms 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7" name="Footer Placeholder 256">
            <a:extLst>
              <a:ext uri="{FF2B5EF4-FFF2-40B4-BE49-F238E27FC236}">
                <a16:creationId xmlns:a16="http://schemas.microsoft.com/office/drawing/2014/main" id="{0CA9274D-CDEB-84A3-139A-F6CD83038095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31CAE6-D5BA-3EBE-E95C-53E083248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3172"/>
            <a:ext cx="12192000" cy="479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6759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7" y="317739"/>
            <a:ext cx="10695998" cy="623923"/>
          </a:xfrm>
        </p:spPr>
        <p:txBody>
          <a:bodyPr/>
          <a:lstStyle/>
          <a:p>
            <a:r>
              <a:rPr lang="en-US" noProof="0" dirty="0"/>
              <a:t>Total amount / investment cost: benchmark vs. reference farms 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7" name="Footer Placeholder 256">
            <a:extLst>
              <a:ext uri="{FF2B5EF4-FFF2-40B4-BE49-F238E27FC236}">
                <a16:creationId xmlns:a16="http://schemas.microsoft.com/office/drawing/2014/main" id="{0CA9274D-CDEB-84A3-139A-F6CD83038095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A88B00-B373-8652-77BD-8D54E7A22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3172"/>
            <a:ext cx="12192000" cy="479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1479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7" y="317739"/>
            <a:ext cx="10695998" cy="623923"/>
          </a:xfrm>
        </p:spPr>
        <p:txBody>
          <a:bodyPr/>
          <a:lstStyle/>
          <a:p>
            <a:r>
              <a:rPr lang="en-US" noProof="0" dirty="0"/>
              <a:t>Total amount / investment cost: benchmark vs. reference farms 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7" name="Footer Placeholder 256">
            <a:extLst>
              <a:ext uri="{FF2B5EF4-FFF2-40B4-BE49-F238E27FC236}">
                <a16:creationId xmlns:a16="http://schemas.microsoft.com/office/drawing/2014/main" id="{0CA9274D-CDEB-84A3-139A-F6CD83038095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2A420-E6D6-30B8-0D36-8859D2AAE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6551"/>
            <a:ext cx="12192000" cy="493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7280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7" y="317739"/>
            <a:ext cx="10695998" cy="623923"/>
          </a:xfrm>
        </p:spPr>
        <p:txBody>
          <a:bodyPr/>
          <a:lstStyle/>
          <a:p>
            <a:r>
              <a:rPr lang="en-US" noProof="0" dirty="0"/>
              <a:t>Total amount / investment cost: benchmark vs. reference farms 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7" name="Footer Placeholder 256">
            <a:extLst>
              <a:ext uri="{FF2B5EF4-FFF2-40B4-BE49-F238E27FC236}">
                <a16:creationId xmlns:a16="http://schemas.microsoft.com/office/drawing/2014/main" id="{0CA9274D-CDEB-84A3-139A-F6CD83038095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511B5B-3CC1-DC70-25E2-6CC3BF554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75" y="957262"/>
            <a:ext cx="10382250" cy="49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473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Placeholder 22" descr="A picture containing grass, outdoor, field, farm&#10;&#10;Description automatically generated">
            <a:extLst>
              <a:ext uri="{FF2B5EF4-FFF2-40B4-BE49-F238E27FC236}">
                <a16:creationId xmlns:a16="http://schemas.microsoft.com/office/drawing/2014/main" id="{AFAD288C-0983-0061-4787-23F179D457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5417" r="25417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3F20131-2E66-4147-85FF-C0F1FCA97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4980" y="848536"/>
            <a:ext cx="3126583" cy="640698"/>
          </a:xfrm>
        </p:spPr>
        <p:txBody>
          <a:bodyPr/>
          <a:lstStyle/>
          <a:p>
            <a:r>
              <a:rPr lang="en-US" noProof="0" dirty="0"/>
              <a:t>REVENUE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0E7F2B6-10A7-477E-B377-78173351CB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24360" y="1655708"/>
            <a:ext cx="3671966" cy="426393"/>
          </a:xfrm>
        </p:spPr>
        <p:txBody>
          <a:bodyPr/>
          <a:lstStyle/>
          <a:p>
            <a:r>
              <a:rPr lang="en-US" dirty="0"/>
              <a:t>observations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9BCB765-3776-41F5-B6B8-6208678A04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24360" y="2035211"/>
            <a:ext cx="3237204" cy="299131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Surveyees</a:t>
            </a:r>
            <a:r>
              <a:rPr lang="en-US" dirty="0"/>
              <a:t> are asked for their t</a:t>
            </a:r>
            <a:r>
              <a:rPr lang="en-US" sz="1600" dirty="0"/>
              <a:t>otal revenue for the current season</a:t>
            </a:r>
          </a:p>
        </p:txBody>
      </p:sp>
      <p:sp>
        <p:nvSpPr>
          <p:cNvPr id="256" name="Date Placeholder 255">
            <a:extLst>
              <a:ext uri="{FF2B5EF4-FFF2-40B4-BE49-F238E27FC236}">
                <a16:creationId xmlns:a16="http://schemas.microsoft.com/office/drawing/2014/main" id="{A111CCC7-FCBE-479D-A98A-3FF0FC4C6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57" name="Footer Placeholder 256">
            <a:extLst>
              <a:ext uri="{FF2B5EF4-FFF2-40B4-BE49-F238E27FC236}">
                <a16:creationId xmlns:a16="http://schemas.microsoft.com/office/drawing/2014/main" id="{8DBC7823-0B82-44CB-B937-1DAF28C165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258" name="Slide Number Placeholder 257">
            <a:extLst>
              <a:ext uri="{FF2B5EF4-FFF2-40B4-BE49-F238E27FC236}">
                <a16:creationId xmlns:a16="http://schemas.microsoft.com/office/drawing/2014/main" id="{A9734560-9D8A-4BBC-A7FA-131A75654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E08165E5-C081-9431-969F-87D6BD713C9F}"/>
              </a:ext>
            </a:extLst>
          </p:cNvPr>
          <p:cNvSpPr txBox="1">
            <a:spLocks/>
          </p:cNvSpPr>
          <p:nvPr/>
        </p:nvSpPr>
        <p:spPr>
          <a:xfrm>
            <a:off x="8443835" y="1655708"/>
            <a:ext cx="3671966" cy="42639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Responses</a:t>
            </a:r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1B287B46-37AB-AEC2-423F-7BFF01675E8E}"/>
              </a:ext>
            </a:extLst>
          </p:cNvPr>
          <p:cNvSpPr txBox="1">
            <a:spLocks/>
          </p:cNvSpPr>
          <p:nvPr/>
        </p:nvSpPr>
        <p:spPr>
          <a:xfrm>
            <a:off x="8539084" y="2035211"/>
            <a:ext cx="3502627" cy="299131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64 fields provide a response, representing a total of 72 thousand dollars of revenue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28 fields with 0 or N.A.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Lowest revenue = 25 USD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Highest revenue = 36,000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50% percentile = 80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Average = 1,133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Median revenue per hectare = 247 USD per hectare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38636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>
            <a:extLst>
              <a:ext uri="{FF2B5EF4-FFF2-40B4-BE49-F238E27FC236}">
                <a16:creationId xmlns:a16="http://schemas.microsoft.com/office/drawing/2014/main" id="{783F2686-1393-4DFB-98E8-91B2C1C8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599301"/>
            <a:ext cx="4114800" cy="607969"/>
          </a:xfrm>
        </p:spPr>
        <p:txBody>
          <a:bodyPr/>
          <a:lstStyle/>
          <a:p>
            <a:r>
              <a:rPr lang="en-US" noProof="0" dirty="0"/>
              <a:t>revenue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D7703-126A-48E3-A3B0-C2CD623B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A6E0A-0360-464C-B6EB-6A88D503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04C2-233E-415F-8309-2906D8AB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45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3C6DF0E-8176-726F-E4E2-AACE22004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838" y="2367671"/>
            <a:ext cx="9450324" cy="392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0327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A person digging in the dirt&#10;&#10;Description automatically generated with low confidence">
            <a:extLst>
              <a:ext uri="{FF2B5EF4-FFF2-40B4-BE49-F238E27FC236}">
                <a16:creationId xmlns:a16="http://schemas.microsoft.com/office/drawing/2014/main" id="{441EE8C6-A139-534E-3A73-54811071FE0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0244" r="10244"/>
          <a:stretch>
            <a:fillRect/>
          </a:stretch>
        </p:blipFill>
        <p:spPr/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247" y="317739"/>
            <a:ext cx="5992009" cy="671965"/>
          </a:xfrm>
        </p:spPr>
        <p:txBody>
          <a:bodyPr/>
          <a:lstStyle/>
          <a:p>
            <a:r>
              <a:rPr lang="en-US" noProof="0" dirty="0"/>
              <a:t>revenue: benchmark vs. reference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11" name="Footer Placeholder 256">
            <a:extLst>
              <a:ext uri="{FF2B5EF4-FFF2-40B4-BE49-F238E27FC236}">
                <a16:creationId xmlns:a16="http://schemas.microsoft.com/office/drawing/2014/main" id="{295C5F5D-37B5-6853-3559-F86BDB583F32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25B386-08BE-8720-6A55-C113BCCE8A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838" y="1771650"/>
            <a:ext cx="5076825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4153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sky, outdoor, vegetable&#10;&#10;Description automatically generated">
            <a:extLst>
              <a:ext uri="{FF2B5EF4-FFF2-40B4-BE49-F238E27FC236}">
                <a16:creationId xmlns:a16="http://schemas.microsoft.com/office/drawing/2014/main" id="{FA504943-5544-6ACE-E36E-AC648FCD38B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31563" r="31563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3F20131-2E66-4147-85FF-C0F1FCA97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4980" y="848536"/>
            <a:ext cx="4913895" cy="640698"/>
          </a:xfrm>
        </p:spPr>
        <p:txBody>
          <a:bodyPr/>
          <a:lstStyle/>
          <a:p>
            <a:r>
              <a:rPr lang="en-US" noProof="0" dirty="0"/>
              <a:t>Revenue-cost comparison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0E7F2B6-10A7-477E-B377-78173351CB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24360" y="1655708"/>
            <a:ext cx="3671966" cy="426393"/>
          </a:xfrm>
        </p:spPr>
        <p:txBody>
          <a:bodyPr/>
          <a:lstStyle/>
          <a:p>
            <a:r>
              <a:rPr lang="en-US" dirty="0"/>
              <a:t>observations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9BCB765-3776-41F5-B6B8-6208678A04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24359" y="2035211"/>
            <a:ext cx="2986165" cy="299131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For surveys with both revenue and total cost/investments:</a:t>
            </a:r>
          </a:p>
          <a:p>
            <a:pPr marL="971550" lvl="1" indent="-285750"/>
            <a:r>
              <a:rPr lang="en-US" sz="1600" dirty="0"/>
              <a:t>The comparison (in dollars and in ratio) is computed</a:t>
            </a:r>
          </a:p>
        </p:txBody>
      </p:sp>
      <p:sp>
        <p:nvSpPr>
          <p:cNvPr id="256" name="Date Placeholder 255">
            <a:extLst>
              <a:ext uri="{FF2B5EF4-FFF2-40B4-BE49-F238E27FC236}">
                <a16:creationId xmlns:a16="http://schemas.microsoft.com/office/drawing/2014/main" id="{A111CCC7-FCBE-479D-A98A-3FF0FC4C6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57" name="Footer Placeholder 256">
            <a:extLst>
              <a:ext uri="{FF2B5EF4-FFF2-40B4-BE49-F238E27FC236}">
                <a16:creationId xmlns:a16="http://schemas.microsoft.com/office/drawing/2014/main" id="{8DBC7823-0B82-44CB-B937-1DAF28C165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258" name="Slide Number Placeholder 257">
            <a:extLst>
              <a:ext uri="{FF2B5EF4-FFF2-40B4-BE49-F238E27FC236}">
                <a16:creationId xmlns:a16="http://schemas.microsoft.com/office/drawing/2014/main" id="{A9734560-9D8A-4BBC-A7FA-131A75654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47</a:t>
            </a:fld>
            <a:endParaRPr lang="en-US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E08165E5-C081-9431-969F-87D6BD713C9F}"/>
              </a:ext>
            </a:extLst>
          </p:cNvPr>
          <p:cNvSpPr txBox="1">
            <a:spLocks/>
          </p:cNvSpPr>
          <p:nvPr/>
        </p:nvSpPr>
        <p:spPr>
          <a:xfrm>
            <a:off x="8443835" y="1655708"/>
            <a:ext cx="3671966" cy="42639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outcome</a:t>
            </a:r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1B287B46-37AB-AEC2-423F-7BFF01675E8E}"/>
              </a:ext>
            </a:extLst>
          </p:cNvPr>
          <p:cNvSpPr txBox="1">
            <a:spLocks/>
          </p:cNvSpPr>
          <p:nvPr/>
        </p:nvSpPr>
        <p:spPr>
          <a:xfrm>
            <a:off x="8539084" y="2035211"/>
            <a:ext cx="3502627" cy="299131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Lowest revenue to cost comparison = 1/2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Highest = 1,500 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50% percentile = 1.2 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Average = 56 times</a:t>
            </a:r>
          </a:p>
        </p:txBody>
      </p:sp>
    </p:spTree>
    <p:extLst>
      <p:ext uri="{BB962C8B-B14F-4D97-AF65-F5344CB8AC3E}">
        <p14:creationId xmlns:p14="http://schemas.microsoft.com/office/powerpoint/2010/main" val="18015571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>
            <a:extLst>
              <a:ext uri="{FF2B5EF4-FFF2-40B4-BE49-F238E27FC236}">
                <a16:creationId xmlns:a16="http://schemas.microsoft.com/office/drawing/2014/main" id="{783F2686-1393-4DFB-98E8-91B2C1C8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149" y="599301"/>
            <a:ext cx="5953125" cy="607969"/>
          </a:xfrm>
        </p:spPr>
        <p:txBody>
          <a:bodyPr/>
          <a:lstStyle/>
          <a:p>
            <a:r>
              <a:rPr lang="en-US" noProof="0" dirty="0"/>
              <a:t>Revenue-cost comparison,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D7703-126A-48E3-A3B0-C2CD623B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A6E0A-0360-464C-B6EB-6A88D503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04C2-233E-415F-8309-2906D8AB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7BE2F9-9B60-4979-B629-AD3EB82B6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9" y="2649231"/>
            <a:ext cx="12192000" cy="311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412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>
            <a:extLst>
              <a:ext uri="{FF2B5EF4-FFF2-40B4-BE49-F238E27FC236}">
                <a16:creationId xmlns:a16="http://schemas.microsoft.com/office/drawing/2014/main" id="{783F2686-1393-4DFB-98E8-91B2C1C8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149" y="599301"/>
            <a:ext cx="5953125" cy="607969"/>
          </a:xfrm>
        </p:spPr>
        <p:txBody>
          <a:bodyPr/>
          <a:lstStyle/>
          <a:p>
            <a:r>
              <a:rPr lang="en-US" noProof="0" dirty="0"/>
              <a:t>Revenue-cost comparison: benchmark vs. reference farms, TOTAL USD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D7703-126A-48E3-A3B0-C2CD623B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A6E0A-0360-464C-B6EB-6A88D503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04C2-233E-415F-8309-2906D8AB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49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3A08F4-CA17-B560-4D0B-C1D48A1F3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386" y="2505138"/>
            <a:ext cx="9772650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4307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>
            <a:extLst>
              <a:ext uri="{FF2B5EF4-FFF2-40B4-BE49-F238E27FC236}">
                <a16:creationId xmlns:a16="http://schemas.microsoft.com/office/drawing/2014/main" id="{783F2686-1393-4DFB-98E8-91B2C1C8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149" y="599301"/>
            <a:ext cx="5953125" cy="607969"/>
          </a:xfrm>
        </p:spPr>
        <p:txBody>
          <a:bodyPr/>
          <a:lstStyle/>
          <a:p>
            <a:r>
              <a:rPr lang="en-US" noProof="0" dirty="0"/>
              <a:t>Revenue-cost comparison: benchmark vs. reference farms, USD PER HECTARE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D7703-126A-48E3-A3B0-C2CD623B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A6E0A-0360-464C-B6EB-6A88D503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04C2-233E-415F-8309-2906D8AB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D396DB-A768-C3A1-A2A2-5FDF53538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75" y="2515374"/>
            <a:ext cx="9772650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6688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person, outdoor, vegetable&#10;&#10;Description automatically generated">
            <a:extLst>
              <a:ext uri="{FF2B5EF4-FFF2-40B4-BE49-F238E27FC236}">
                <a16:creationId xmlns:a16="http://schemas.microsoft.com/office/drawing/2014/main" id="{A50F66AD-B9C9-4EE1-0E41-8709A56BCCF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8410" r="28410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3F20131-2E66-4147-85FF-C0F1FCA97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4980" y="848536"/>
            <a:ext cx="4495801" cy="640698"/>
          </a:xfrm>
        </p:spPr>
        <p:txBody>
          <a:bodyPr/>
          <a:lstStyle/>
          <a:p>
            <a:r>
              <a:rPr lang="en-US" noProof="0" dirty="0"/>
              <a:t>Estimated REVENUE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0E7F2B6-10A7-477E-B377-78173351CB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24360" y="1655708"/>
            <a:ext cx="3671966" cy="426393"/>
          </a:xfrm>
        </p:spPr>
        <p:txBody>
          <a:bodyPr/>
          <a:lstStyle/>
          <a:p>
            <a:r>
              <a:rPr lang="en-US" dirty="0"/>
              <a:t>observations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9BCB765-3776-41F5-B6B8-6208678A04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24359" y="2035211"/>
            <a:ext cx="2986165" cy="299131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Surveyees</a:t>
            </a:r>
            <a:r>
              <a:rPr lang="en-US" dirty="0"/>
              <a:t> are asked to estimate total revenue for the current season</a:t>
            </a:r>
            <a:endParaRPr lang="en-US" sz="1600" dirty="0"/>
          </a:p>
        </p:txBody>
      </p:sp>
      <p:sp>
        <p:nvSpPr>
          <p:cNvPr id="256" name="Date Placeholder 255">
            <a:extLst>
              <a:ext uri="{FF2B5EF4-FFF2-40B4-BE49-F238E27FC236}">
                <a16:creationId xmlns:a16="http://schemas.microsoft.com/office/drawing/2014/main" id="{A111CCC7-FCBE-479D-A98A-3FF0FC4C6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57" name="Footer Placeholder 256">
            <a:extLst>
              <a:ext uri="{FF2B5EF4-FFF2-40B4-BE49-F238E27FC236}">
                <a16:creationId xmlns:a16="http://schemas.microsoft.com/office/drawing/2014/main" id="{8DBC7823-0B82-44CB-B937-1DAF28C165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258" name="Slide Number Placeholder 257">
            <a:extLst>
              <a:ext uri="{FF2B5EF4-FFF2-40B4-BE49-F238E27FC236}">
                <a16:creationId xmlns:a16="http://schemas.microsoft.com/office/drawing/2014/main" id="{A9734560-9D8A-4BBC-A7FA-131A75654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51</a:t>
            </a:fld>
            <a:endParaRPr lang="en-US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E08165E5-C081-9431-969F-87D6BD713C9F}"/>
              </a:ext>
            </a:extLst>
          </p:cNvPr>
          <p:cNvSpPr txBox="1">
            <a:spLocks/>
          </p:cNvSpPr>
          <p:nvPr/>
        </p:nvSpPr>
        <p:spPr>
          <a:xfrm>
            <a:off x="8443835" y="1655708"/>
            <a:ext cx="3671966" cy="42639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Response rates</a:t>
            </a:r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1B287B46-37AB-AEC2-423F-7BFF01675E8E}"/>
              </a:ext>
            </a:extLst>
          </p:cNvPr>
          <p:cNvSpPr txBox="1">
            <a:spLocks/>
          </p:cNvSpPr>
          <p:nvPr/>
        </p:nvSpPr>
        <p:spPr>
          <a:xfrm>
            <a:off x="8539084" y="2035211"/>
            <a:ext cx="3502627" cy="299131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59 fields provide a non-zero estimate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33 fields with estimate = 0 or N.A.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35F6CE5-EAAE-16D5-ED97-2A4DF7E46503}"/>
              </a:ext>
            </a:extLst>
          </p:cNvPr>
          <p:cNvSpPr txBox="1">
            <a:spLocks/>
          </p:cNvSpPr>
          <p:nvPr/>
        </p:nvSpPr>
        <p:spPr>
          <a:xfrm>
            <a:off x="5134980" y="3445021"/>
            <a:ext cx="3671966" cy="42639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Estimated revenue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2018DB3C-2E1C-222C-9405-69B502179B37}"/>
              </a:ext>
            </a:extLst>
          </p:cNvPr>
          <p:cNvSpPr txBox="1">
            <a:spLocks/>
          </p:cNvSpPr>
          <p:nvPr/>
        </p:nvSpPr>
        <p:spPr>
          <a:xfrm>
            <a:off x="5026151" y="3844286"/>
            <a:ext cx="4236183" cy="299131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dirty="0" err="1"/>
              <a:t>surveyees</a:t>
            </a:r>
            <a:r>
              <a:rPr lang="en-US" dirty="0"/>
              <a:t> estimate a total of 389 thousand USD revenue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50% percentile = 70 USD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50% percentile per hectare = 173 USD/ha</a:t>
            </a:r>
          </a:p>
        </p:txBody>
      </p:sp>
    </p:spTree>
    <p:extLst>
      <p:ext uri="{BB962C8B-B14F-4D97-AF65-F5344CB8AC3E}">
        <p14:creationId xmlns:p14="http://schemas.microsoft.com/office/powerpoint/2010/main" val="3528956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>
            <a:extLst>
              <a:ext uri="{FF2B5EF4-FFF2-40B4-BE49-F238E27FC236}">
                <a16:creationId xmlns:a16="http://schemas.microsoft.com/office/drawing/2014/main" id="{783F2686-1393-4DFB-98E8-91B2C1C8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599301"/>
            <a:ext cx="4114800" cy="607969"/>
          </a:xfrm>
        </p:spPr>
        <p:txBody>
          <a:bodyPr/>
          <a:lstStyle/>
          <a:p>
            <a:r>
              <a:rPr lang="en-US" noProof="0" dirty="0"/>
              <a:t>Estimated revenue,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D7703-126A-48E3-A3B0-C2CD623B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A6E0A-0360-464C-B6EB-6A88D503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04C2-233E-415F-8309-2906D8AB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EA6B39-4CAB-7036-2E97-D8B97E48B7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838" y="2380119"/>
            <a:ext cx="9450324" cy="387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8959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icture containing grass, outdoor, full, barbecue&#10;&#10;Description automatically generated">
            <a:extLst>
              <a:ext uri="{FF2B5EF4-FFF2-40B4-BE49-F238E27FC236}">
                <a16:creationId xmlns:a16="http://schemas.microsoft.com/office/drawing/2014/main" id="{84D6517E-F981-1316-2711-F7475BD511A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6326" r="16326"/>
          <a:stretch>
            <a:fillRect/>
          </a:stretch>
        </p:blipFill>
        <p:spPr/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247" y="317739"/>
            <a:ext cx="5992009" cy="671965"/>
          </a:xfrm>
        </p:spPr>
        <p:txBody>
          <a:bodyPr/>
          <a:lstStyle/>
          <a:p>
            <a:r>
              <a:rPr lang="en-US" noProof="0" dirty="0"/>
              <a:t>Estimated revenue: benchmark vs. reference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53</a:t>
            </a:fld>
            <a:endParaRPr lang="en-US" dirty="0"/>
          </a:p>
        </p:txBody>
      </p:sp>
      <p:sp>
        <p:nvSpPr>
          <p:cNvPr id="11" name="Footer Placeholder 256">
            <a:extLst>
              <a:ext uri="{FF2B5EF4-FFF2-40B4-BE49-F238E27FC236}">
                <a16:creationId xmlns:a16="http://schemas.microsoft.com/office/drawing/2014/main" id="{295C5F5D-37B5-6853-3559-F86BDB583F32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ED17B-8D91-2D03-7ED5-CC8CBA7E55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838" y="1771650"/>
            <a:ext cx="5076825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02278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icture containing fungus, rock, chocolate, plant&#10;&#10;Description automatically generated">
            <a:extLst>
              <a:ext uri="{FF2B5EF4-FFF2-40B4-BE49-F238E27FC236}">
                <a16:creationId xmlns:a16="http://schemas.microsoft.com/office/drawing/2014/main" id="{DA061ED6-CC6B-A2D2-7BF2-4AB33BFAACB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32507" r="32507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3F20131-2E66-4147-85FF-C0F1FCA97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4981" y="848536"/>
            <a:ext cx="2875544" cy="640698"/>
          </a:xfrm>
        </p:spPr>
        <p:txBody>
          <a:bodyPr/>
          <a:lstStyle/>
          <a:p>
            <a:r>
              <a:rPr lang="en-US" noProof="0" dirty="0"/>
              <a:t>Crop use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0E7F2B6-10A7-477E-B377-78173351CB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24360" y="1655708"/>
            <a:ext cx="3671966" cy="426393"/>
          </a:xfrm>
        </p:spPr>
        <p:txBody>
          <a:bodyPr/>
          <a:lstStyle/>
          <a:p>
            <a:r>
              <a:rPr lang="en-US" dirty="0"/>
              <a:t>Observations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9BCB765-3776-41F5-B6B8-6208678A046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24359" y="2035211"/>
            <a:ext cx="2986165" cy="299131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Surveyees</a:t>
            </a:r>
            <a:r>
              <a:rPr lang="en-US" dirty="0"/>
              <a:t> are asked the US dollar amount of crops for:</a:t>
            </a:r>
          </a:p>
          <a:p>
            <a:pPr marL="971550" lvl="1" indent="-285750"/>
            <a:r>
              <a:rPr lang="en-US" sz="1600" dirty="0"/>
              <a:t>Own consumption</a:t>
            </a:r>
          </a:p>
          <a:p>
            <a:pPr marL="971550" lvl="1" indent="-285750"/>
            <a:r>
              <a:rPr lang="en-US" sz="1600" dirty="0"/>
              <a:t>Later stage sale</a:t>
            </a:r>
          </a:p>
          <a:p>
            <a:pPr marL="971550" lvl="1" indent="-285750"/>
            <a:r>
              <a:rPr lang="en-US" sz="1600" dirty="0"/>
              <a:t>Animal feed</a:t>
            </a:r>
          </a:p>
          <a:p>
            <a:pPr marL="971550" lvl="1" indent="-285750"/>
            <a:r>
              <a:rPr lang="en-US" sz="1600" dirty="0"/>
              <a:t>By-product use</a:t>
            </a:r>
          </a:p>
          <a:p>
            <a:pPr marL="971550" lvl="1" indent="-285750"/>
            <a:r>
              <a:rPr lang="en-US" sz="1600" dirty="0"/>
              <a:t>Share cropping arrangements</a:t>
            </a:r>
          </a:p>
        </p:txBody>
      </p:sp>
      <p:sp>
        <p:nvSpPr>
          <p:cNvPr id="256" name="Date Placeholder 255">
            <a:extLst>
              <a:ext uri="{FF2B5EF4-FFF2-40B4-BE49-F238E27FC236}">
                <a16:creationId xmlns:a16="http://schemas.microsoft.com/office/drawing/2014/main" id="{A111CCC7-FCBE-479D-A98A-3FF0FC4C6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257" name="Footer Placeholder 256">
            <a:extLst>
              <a:ext uri="{FF2B5EF4-FFF2-40B4-BE49-F238E27FC236}">
                <a16:creationId xmlns:a16="http://schemas.microsoft.com/office/drawing/2014/main" id="{8DBC7823-0B82-44CB-B937-1DAF28C165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258" name="Slide Number Placeholder 257">
            <a:extLst>
              <a:ext uri="{FF2B5EF4-FFF2-40B4-BE49-F238E27FC236}">
                <a16:creationId xmlns:a16="http://schemas.microsoft.com/office/drawing/2014/main" id="{A9734560-9D8A-4BBC-A7FA-131A75654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54</a:t>
            </a:fld>
            <a:endParaRPr lang="en-US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E08165E5-C081-9431-969F-87D6BD713C9F}"/>
              </a:ext>
            </a:extLst>
          </p:cNvPr>
          <p:cNvSpPr txBox="1">
            <a:spLocks/>
          </p:cNvSpPr>
          <p:nvPr/>
        </p:nvSpPr>
        <p:spPr>
          <a:xfrm>
            <a:off x="8443835" y="1655708"/>
            <a:ext cx="3671966" cy="42639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Response rate</a:t>
            </a:r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1B287B46-37AB-AEC2-423F-7BFF01675E8E}"/>
              </a:ext>
            </a:extLst>
          </p:cNvPr>
          <p:cNvSpPr txBox="1">
            <a:spLocks/>
          </p:cNvSpPr>
          <p:nvPr/>
        </p:nvSpPr>
        <p:spPr>
          <a:xfrm>
            <a:off x="8539084" y="2035211"/>
            <a:ext cx="3502627" cy="299131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Response rate varies based on crop use category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6219403F-0730-FECE-3CEC-8D13B8F59EE4}"/>
              </a:ext>
            </a:extLst>
          </p:cNvPr>
          <p:cNvSpPr txBox="1">
            <a:spLocks/>
          </p:cNvSpPr>
          <p:nvPr/>
        </p:nvSpPr>
        <p:spPr>
          <a:xfrm>
            <a:off x="8610600" y="3112133"/>
            <a:ext cx="3098045" cy="42639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Top 2 categories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25DDFF15-333A-F9CF-4E04-ADBB1F339408}"/>
              </a:ext>
            </a:extLst>
          </p:cNvPr>
          <p:cNvSpPr txBox="1">
            <a:spLocks/>
          </p:cNvSpPr>
          <p:nvPr/>
        </p:nvSpPr>
        <p:spPr>
          <a:xfrm>
            <a:off x="8605759" y="3482112"/>
            <a:ext cx="3129041" cy="1746214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 cap="none" spc="1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Share cropping arrangements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Later stage sale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0088516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tree, outdoor, plant, green&#10;&#10;Description automatically generated">
            <a:extLst>
              <a:ext uri="{FF2B5EF4-FFF2-40B4-BE49-F238E27FC236}">
                <a16:creationId xmlns:a16="http://schemas.microsoft.com/office/drawing/2014/main" id="{620FFEF4-C6C3-DEF3-13C1-9CFD644FA91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43086" r="43086"/>
          <a:stretch>
            <a:fillRect/>
          </a:stretch>
        </p:blipFill>
        <p:spPr>
          <a:xfrm>
            <a:off x="10445750" y="0"/>
            <a:ext cx="1746250" cy="6858000"/>
          </a:xfr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8" y="317739"/>
            <a:ext cx="4114800" cy="623923"/>
          </a:xfrm>
        </p:spPr>
        <p:txBody>
          <a:bodyPr/>
          <a:lstStyle/>
          <a:p>
            <a:r>
              <a:rPr lang="en-US" noProof="0" dirty="0"/>
              <a:t>Crop use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55</a:t>
            </a:fld>
            <a:endParaRPr lang="en-US" dirty="0"/>
          </a:p>
        </p:txBody>
      </p:sp>
      <p:sp>
        <p:nvSpPr>
          <p:cNvPr id="17" name="Footer Placeholder 2">
            <a:extLst>
              <a:ext uri="{FF2B5EF4-FFF2-40B4-BE49-F238E27FC236}">
                <a16:creationId xmlns:a16="http://schemas.microsoft.com/office/drawing/2014/main" id="{AB348514-6F49-CE5C-8851-35C03C98C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DB51F4-C4EF-3F93-0800-83A66AE89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58" y="1610656"/>
            <a:ext cx="862012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1507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44">
            <a:extLst>
              <a:ext uri="{FF2B5EF4-FFF2-40B4-BE49-F238E27FC236}">
                <a16:creationId xmlns:a16="http://schemas.microsoft.com/office/drawing/2014/main" id="{783F2686-1393-4DFB-98E8-91B2C1C8B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149" y="599301"/>
            <a:ext cx="5953125" cy="607969"/>
          </a:xfrm>
        </p:spPr>
        <p:txBody>
          <a:bodyPr/>
          <a:lstStyle/>
          <a:p>
            <a:r>
              <a:rPr lang="en-US" noProof="0" dirty="0"/>
              <a:t>CROP USE: Benchmark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D7703-126A-48E3-A3B0-C2CD623B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A6E0A-0360-464C-B6EB-6A88D503F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04C2-233E-415F-8309-2906D8AB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A8C8E8-47F7-C940-7D4A-5EF9D7923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75" y="2353449"/>
            <a:ext cx="10382250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7475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32F9891-B6E7-4529-9D22-D1F252613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27" y="317739"/>
            <a:ext cx="7559997" cy="623923"/>
          </a:xfrm>
        </p:spPr>
        <p:txBody>
          <a:bodyPr/>
          <a:lstStyle/>
          <a:p>
            <a:r>
              <a:rPr lang="en-US" noProof="0" dirty="0"/>
              <a:t>Crop use: benchmark vs. reference farms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712EE-CE28-402F-903B-90AEE8D3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pic>
        <p:nvPicPr>
          <p:cNvPr id="10" name="Picture Placeholder 9" descr="A picture containing outdoor, vegetable, fresh&#10;&#10;Description automatically generated">
            <a:extLst>
              <a:ext uri="{FF2B5EF4-FFF2-40B4-BE49-F238E27FC236}">
                <a16:creationId xmlns:a16="http://schemas.microsoft.com/office/drawing/2014/main" id="{DFBB7DE8-DD91-CA75-0B27-F32EEE4D1C5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34329" r="34329"/>
          <a:stretch>
            <a:fillRect/>
          </a:stretch>
        </p:blipFill>
        <p:spPr>
          <a:xfrm>
            <a:off x="10017125" y="0"/>
            <a:ext cx="2174875" cy="6858000"/>
          </a:xfr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4F485F-FC54-4C73-ADD3-B309E9E79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kenya</a:t>
            </a:r>
            <a:r>
              <a:rPr lang="en-US" sz="1200" b="1" cap="all" spc="1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POTATO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8B42E-E615-4755-9FB3-CA80590F7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A87306C-81BA-4795-A5CA-9392456A8C1E}" type="slidenum">
              <a:rPr lang="en-US" smtClean="0"/>
              <a:pPr/>
              <a:t>57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63E0EC-A9F0-B26D-C18C-61BDB64E6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000125"/>
            <a:ext cx="8620125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2762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group, vegetable, different&#10;&#10;Description automatically generated">
            <a:extLst>
              <a:ext uri="{FF2B5EF4-FFF2-40B4-BE49-F238E27FC236}">
                <a16:creationId xmlns:a16="http://schemas.microsoft.com/office/drawing/2014/main" id="{C9A98301-8604-640F-BA36-E2F860DD793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24633" r="24633"/>
          <a:stretch>
            <a:fillRect/>
          </a:stretch>
        </p:blipFill>
        <p:spPr/>
      </p:pic>
      <p:sp>
        <p:nvSpPr>
          <p:cNvPr id="24" name="Title 23">
            <a:extLst>
              <a:ext uri="{FF2B5EF4-FFF2-40B4-BE49-F238E27FC236}">
                <a16:creationId xmlns:a16="http://schemas.microsoft.com/office/drawing/2014/main" id="{8B0A0B61-E44C-4C98-A84B-B96C81DA5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6566" y="3035081"/>
            <a:ext cx="2341256" cy="640698"/>
          </a:xfrm>
        </p:spPr>
        <p:txBody>
          <a:bodyPr/>
          <a:lstStyle/>
          <a:p>
            <a:r>
              <a:rPr lang="en-US" noProof="0" dirty="0"/>
              <a:t>Thank you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BF8A3EA-3C0A-457C-ACBD-FA9FBF4DCB9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04805" y="3959761"/>
            <a:ext cx="2879477" cy="1790164"/>
          </a:xfrm>
        </p:spPr>
        <p:txBody>
          <a:bodyPr/>
          <a:lstStyle/>
          <a:p>
            <a:r>
              <a:rPr lang="pt-BR" dirty="0"/>
              <a:t>Vladimir Eskin</a:t>
            </a:r>
          </a:p>
          <a:p>
            <a:r>
              <a:rPr lang="pt-BR" dirty="0"/>
              <a:t>veskin@6grain.com</a:t>
            </a:r>
          </a:p>
          <a:p>
            <a:endParaRPr lang="pt-BR" dirty="0"/>
          </a:p>
          <a:p>
            <a:r>
              <a:rPr lang="pt-BR" dirty="0"/>
              <a:t>Molly Brown</a:t>
            </a:r>
          </a:p>
          <a:p>
            <a:r>
              <a:rPr lang="pt-BR" dirty="0"/>
              <a:t>mbrown@6grain.com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90CE37-04F9-4227-B00E-A878A9056D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THE GOOD GROWTH PLAN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AB52D9-2BE1-41EE-B28C-4DEDAEFD75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73608" y="6356350"/>
            <a:ext cx="2743200" cy="365125"/>
          </a:xfrm>
        </p:spPr>
        <p:txBody>
          <a:bodyPr/>
          <a:lstStyle/>
          <a:p>
            <a:pPr algn="ctr"/>
            <a:r>
              <a:rPr lang="en-US" sz="1200" b="1" cap="all" spc="100" dirty="0" err="1">
                <a:latin typeface="+mj-lt"/>
              </a:rPr>
              <a:t>kenya</a:t>
            </a:r>
            <a:r>
              <a:rPr lang="en-US" sz="1200" b="1" cap="all" spc="100" dirty="0">
                <a:latin typeface="+mj-lt"/>
              </a:rPr>
              <a:t> POTATO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744F9D69-2F5A-F707-B214-9DDDD861FA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5930" y="5969595"/>
            <a:ext cx="1828800" cy="75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646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4D0E9"/>
      </a:accent1>
      <a:accent2>
        <a:srgbClr val="476977"/>
      </a:accent2>
      <a:accent3>
        <a:srgbClr val="79BBE9"/>
      </a:accent3>
      <a:accent4>
        <a:srgbClr val="6B8043"/>
      </a:accent4>
      <a:accent5>
        <a:srgbClr val="9ACF21"/>
      </a:accent5>
      <a:accent6>
        <a:srgbClr val="CFDCA5"/>
      </a:accent6>
      <a:hlink>
        <a:srgbClr val="0563C1"/>
      </a:hlink>
      <a:folHlink>
        <a:srgbClr val="954F72"/>
      </a:folHlink>
    </a:clrScheme>
    <a:fontScheme name="Custom 26">
      <a:majorFont>
        <a:latin typeface="Tenorite Bold"/>
        <a:ea typeface=""/>
        <a:cs typeface=""/>
      </a:majorFont>
      <a:minorFont>
        <a:latin typeface="Tenorite 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Pitch Deck_TM16411175_Win32_JC_SL_v3" id="{8B4DAF89-59FE-4064-AB7A-372A9529B50F}" vid="{3DF83A45-BE94-4B01-94A1-C38A7DA6C9D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F1B15C2-B622-4464-872A-FFB13E3A35C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5F1115-A9D1-4ADF-878E-8B9CEB1416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439292-23DE-4FBC-B000-AFED89AC64F3}">
  <ds:schemaRefs>
    <ds:schemaRef ds:uri="http://purl.org/dc/elements/1.1/"/>
    <ds:schemaRef ds:uri="http://purl.org/dc/dcmitype/"/>
    <ds:schemaRef ds:uri="http://schemas.microsoft.com/office/2006/metadata/properties"/>
    <ds:schemaRef ds:uri="16c05727-aa75-4e4a-9b5f-8a80a1165891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sharepoint/v3"/>
    <ds:schemaRef ds:uri="http://schemas.microsoft.com/office/infopath/2007/PartnerControls"/>
    <ds:schemaRef ds:uri="230e9df3-be65-4c73-a93b-d1236ebd677e"/>
    <ds:schemaRef ds:uri="71af3243-3dd4-4a8d-8c0d-dd76da1f02a5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{2A418CC0-E6D1-45F0-8E44-921FF9A3A591}tf16411175_win32</Template>
  <TotalTime>9608</TotalTime>
  <Words>1298</Words>
  <Application>Microsoft Office PowerPoint</Application>
  <PresentationFormat>Widescreen</PresentationFormat>
  <Paragraphs>330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3" baseType="lpstr">
      <vt:lpstr>Arial</vt:lpstr>
      <vt:lpstr>Calibri</vt:lpstr>
      <vt:lpstr>Tenorite </vt:lpstr>
      <vt:lpstr>Tenorite Bold</vt:lpstr>
      <vt:lpstr>Office Theme</vt:lpstr>
      <vt:lpstr> THE Good growth plan 2022 </vt:lpstr>
      <vt:lpstr>SAMPLE  &amp; SCOPE</vt:lpstr>
      <vt:lpstr>Sample &amp; scope</vt:lpstr>
      <vt:lpstr>Pre-planting survey</vt:lpstr>
      <vt:lpstr>Benchmark farms: farmer basics</vt:lpstr>
      <vt:lpstr>Benchmark farms: Crop programs</vt:lpstr>
      <vt:lpstr>Benchmark farms: sustainability</vt:lpstr>
      <vt:lpstr>Benchmark farms: CROP ROTATION and intercropping</vt:lpstr>
      <vt:lpstr>Benchmark farms: soil</vt:lpstr>
      <vt:lpstr>Benchmark farms: SOIL OPERATIONS</vt:lpstr>
      <vt:lpstr>Benchmark farms: knowledge</vt:lpstr>
      <vt:lpstr>Benchmark farms: knowledge (continued)</vt:lpstr>
      <vt:lpstr>Benchmark farms: seeds</vt:lpstr>
      <vt:lpstr>Post-harvest survey</vt:lpstr>
      <vt:lpstr>Benchmark farms: growing conditions</vt:lpstr>
      <vt:lpstr>Benchmark farms: crop protection use</vt:lpstr>
      <vt:lpstr>Benchmark farms: yield</vt:lpstr>
      <vt:lpstr>Benchmark farms: crop damages</vt:lpstr>
      <vt:lpstr>Benchmark farms: purchasing prices</vt:lpstr>
      <vt:lpstr>Benchmark farms: profitability</vt:lpstr>
      <vt:lpstr>Benchmark farms: knowledge</vt:lpstr>
      <vt:lpstr>Benchmark farms: knowledge (continued)</vt:lpstr>
      <vt:lpstr>Benchmark farms: fertilizer application</vt:lpstr>
      <vt:lpstr>Benchmark farms: crop-protection product application</vt:lpstr>
      <vt:lpstr>KEY performance indicators</vt:lpstr>
      <vt:lpstr>MARKETABLE YIELD, benchmark vs. reference farms</vt:lpstr>
      <vt:lpstr>marketable YIELD: benchmark vs. reference farms</vt:lpstr>
      <vt:lpstr>Non-Marketed yield</vt:lpstr>
      <vt:lpstr>Non-MARKETed YIELD, benchmark farms</vt:lpstr>
      <vt:lpstr>Non-marketed yield: benchmark vs. reference farms</vt:lpstr>
      <vt:lpstr>Non-marketed yield: benchmark vs. reference farms</vt:lpstr>
      <vt:lpstr>Non-marketed yield: benchmark vs. reference farms</vt:lpstr>
      <vt:lpstr>Total amount / investment cost</vt:lpstr>
      <vt:lpstr>Total amount / investment cost, benchmark farms</vt:lpstr>
      <vt:lpstr>Total amount / investment cost, benchmark farms</vt:lpstr>
      <vt:lpstr>Total amount / investment cost, benchmark farms</vt:lpstr>
      <vt:lpstr>Total amount / investment cost, benchmark farms</vt:lpstr>
      <vt:lpstr>Total amount / investment cost, benchmark farms</vt:lpstr>
      <vt:lpstr>Total amount / investment cost: benchmark vs. reference farms </vt:lpstr>
      <vt:lpstr>Total amount / investment cost: benchmark vs. reference farms </vt:lpstr>
      <vt:lpstr>Total amount / investment cost: benchmark vs. reference farms </vt:lpstr>
      <vt:lpstr>Total amount / investment cost: benchmark vs. reference farms </vt:lpstr>
      <vt:lpstr>Total amount / investment cost: benchmark vs. reference farms </vt:lpstr>
      <vt:lpstr>REVENUE</vt:lpstr>
      <vt:lpstr>revenue</vt:lpstr>
      <vt:lpstr>revenue: benchmark vs. reference farms</vt:lpstr>
      <vt:lpstr>Revenue-cost comparison</vt:lpstr>
      <vt:lpstr>Revenue-cost comparison, benchmark farms</vt:lpstr>
      <vt:lpstr>Revenue-cost comparison: benchmark vs. reference farms, TOTAL USD</vt:lpstr>
      <vt:lpstr>Revenue-cost comparison: benchmark vs. reference farms, USD PER HECTARE</vt:lpstr>
      <vt:lpstr>Estimated REVENUE</vt:lpstr>
      <vt:lpstr>Estimated revenue, benchmark farms</vt:lpstr>
      <vt:lpstr>Estimated revenue: benchmark vs. reference farms</vt:lpstr>
      <vt:lpstr>Crop use</vt:lpstr>
      <vt:lpstr>Crop use</vt:lpstr>
      <vt:lpstr>CROP USE: Benchmark farms</vt:lpstr>
      <vt:lpstr>Crop use: benchmark vs. reference farms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Pitch deck</dc:title>
  <dc:creator>Wendy Mak</dc:creator>
  <cp:lastModifiedBy>Wendy Mak</cp:lastModifiedBy>
  <cp:revision>78</cp:revision>
  <dcterms:created xsi:type="dcterms:W3CDTF">2022-05-15T01:31:46Z</dcterms:created>
  <dcterms:modified xsi:type="dcterms:W3CDTF">2022-10-10T22:57:09Z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