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ppt/notesSlides/notesSlide4.xml" ContentType="application/vnd.openxmlformats-officedocument.presentationml.notesSlide+xml"/>
  <Override PartName="/ppt/charts/chart13.xml" ContentType="application/vnd.openxmlformats-officedocument.drawingml.chart+xml"/>
  <Override PartName="/ppt/charts/chart14.xml" ContentType="application/vnd.openxmlformats-officedocument.drawingml.chart+xml"/>
  <Override PartName="/ppt/charts/chart15.xml" ContentType="application/vnd.openxmlformats-officedocument.drawingml.chart+xml"/>
  <Override PartName="/ppt/charts/chart16.xml" ContentType="application/vnd.openxmlformats-officedocument.drawingml.chart+xml"/>
  <Override PartName="/ppt/notesSlides/notesSlide5.xml" ContentType="application/vnd.openxmlformats-officedocument.presentationml.notesSlide+xml"/>
  <Override PartName="/ppt/charts/chart17.xml" ContentType="application/vnd.openxmlformats-officedocument.drawingml.chart+xml"/>
  <Override PartName="/ppt/charts/chart18.xml" ContentType="application/vnd.openxmlformats-officedocument.drawingml.chart+xml"/>
  <Override PartName="/ppt/notesSlides/notesSlide6.xml" ContentType="application/vnd.openxmlformats-officedocument.presentationml.notesSlide+xml"/>
  <Override PartName="/ppt/charts/chart19.xml" ContentType="application/vnd.openxmlformats-officedocument.drawingml.chart+xml"/>
  <Override PartName="/ppt/charts/chart20.xml" ContentType="application/vnd.openxmlformats-officedocument.drawingml.chart+xml"/>
  <Override PartName="/ppt/charts/chart21.xml" ContentType="application/vnd.openxmlformats-officedocument.drawingml.chart+xml"/>
  <Override PartName="/ppt/charts/chart22.xml" ContentType="application/vnd.openxmlformats-officedocument.drawingml.chart+xml"/>
  <Override PartName="/ppt/charts/chart23.xml" ContentType="application/vnd.openxmlformats-officedocument.drawingml.chart+xml"/>
  <Override PartName="/ppt/charts/chart24.xml" ContentType="application/vnd.openxmlformats-officedocument.drawingml.chart+xml"/>
  <Override PartName="/ppt/charts/chart25.xml" ContentType="application/vnd.openxmlformats-officedocument.drawingml.chart+xml"/>
  <Override PartName="/ppt/charts/chart26.xml" ContentType="application/vnd.openxmlformats-officedocument.drawingml.chart+xml"/>
  <Override PartName="/ppt/charts/chart27.xml" ContentType="application/vnd.openxmlformats-officedocument.drawingml.chart+xml"/>
  <Override PartName="/ppt/charts/chart28.xml" ContentType="application/vnd.openxmlformats-officedocument.drawingml.chart+xml"/>
  <Override PartName="/ppt/charts/chart29.xml" ContentType="application/vnd.openxmlformats-officedocument.drawingml.chart+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4" r:id="rId2"/>
    <p:sldMasterId id="2147483696" r:id="rId3"/>
    <p:sldMasterId id="2147483708" r:id="rId4"/>
    <p:sldMasterId id="2147483720" r:id="rId5"/>
  </p:sldMasterIdLst>
  <p:notesMasterIdLst>
    <p:notesMasterId r:id="rId70"/>
  </p:notesMasterIdLst>
  <p:sldIdLst>
    <p:sldId id="256" r:id="rId6"/>
    <p:sldId id="263" r:id="rId7"/>
    <p:sldId id="266" r:id="rId8"/>
    <p:sldId id="351" r:id="rId9"/>
    <p:sldId id="349" r:id="rId10"/>
    <p:sldId id="350" r:id="rId11"/>
    <p:sldId id="264" r:id="rId12"/>
    <p:sldId id="267" r:id="rId13"/>
    <p:sldId id="268" r:id="rId14"/>
    <p:sldId id="269" r:id="rId15"/>
    <p:sldId id="270" r:id="rId16"/>
    <p:sldId id="281" r:id="rId17"/>
    <p:sldId id="352" r:id="rId18"/>
    <p:sldId id="286" r:id="rId19"/>
    <p:sldId id="289" r:id="rId20"/>
    <p:sldId id="332" r:id="rId21"/>
    <p:sldId id="323" r:id="rId22"/>
    <p:sldId id="324" r:id="rId23"/>
    <p:sldId id="325" r:id="rId24"/>
    <p:sldId id="326" r:id="rId25"/>
    <p:sldId id="327" r:id="rId26"/>
    <p:sldId id="328" r:id="rId27"/>
    <p:sldId id="329" r:id="rId28"/>
    <p:sldId id="330" r:id="rId29"/>
    <p:sldId id="342" r:id="rId30"/>
    <p:sldId id="345" r:id="rId31"/>
    <p:sldId id="331" r:id="rId32"/>
    <p:sldId id="287" r:id="rId33"/>
    <p:sldId id="288" r:id="rId34"/>
    <p:sldId id="290" r:id="rId35"/>
    <p:sldId id="291" r:id="rId36"/>
    <p:sldId id="293" r:id="rId37"/>
    <p:sldId id="292"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5" r:id="rId57"/>
    <p:sldId id="321" r:id="rId58"/>
    <p:sldId id="334" r:id="rId59"/>
    <p:sldId id="317" r:id="rId60"/>
    <p:sldId id="318" r:id="rId61"/>
    <p:sldId id="319" r:id="rId62"/>
    <p:sldId id="346" r:id="rId63"/>
    <p:sldId id="336" r:id="rId64"/>
    <p:sldId id="337" r:id="rId65"/>
    <p:sldId id="348" r:id="rId66"/>
    <p:sldId id="316" r:id="rId67"/>
    <p:sldId id="320" r:id="rId68"/>
    <p:sldId id="259" r:id="rId69"/>
  </p:sldIdLst>
  <p:sldSz cx="11701463" cy="8280400"/>
  <p:notesSz cx="6858000" cy="9144000"/>
  <p:defaultTextStyle>
    <a:defPPr>
      <a:defRPr lang="es-ES"/>
    </a:defPPr>
    <a:lvl1pPr algn="l" rtl="0" fontAlgn="base">
      <a:spcBef>
        <a:spcPct val="0"/>
      </a:spcBef>
      <a:spcAft>
        <a:spcPct val="0"/>
      </a:spcAft>
      <a:defRPr kern="1200">
        <a:solidFill>
          <a:schemeClr val="tx1"/>
        </a:solidFill>
        <a:latin typeface="Calibri" charset="0"/>
        <a:ea typeface="ＭＳ Ｐゴシック" charset="0"/>
        <a:cs typeface="ＭＳ Ｐゴシック" charset="0"/>
      </a:defRPr>
    </a:lvl1pPr>
    <a:lvl2pPr marL="457200" algn="l" rtl="0" fontAlgn="base">
      <a:spcBef>
        <a:spcPct val="0"/>
      </a:spcBef>
      <a:spcAft>
        <a:spcPct val="0"/>
      </a:spcAft>
      <a:defRPr kern="1200">
        <a:solidFill>
          <a:schemeClr val="tx1"/>
        </a:solidFill>
        <a:latin typeface="Calibri" charset="0"/>
        <a:ea typeface="ＭＳ Ｐゴシック" charset="0"/>
        <a:cs typeface="ＭＳ Ｐゴシック" charset="0"/>
      </a:defRPr>
    </a:lvl2pPr>
    <a:lvl3pPr marL="914400" algn="l" rtl="0" fontAlgn="base">
      <a:spcBef>
        <a:spcPct val="0"/>
      </a:spcBef>
      <a:spcAft>
        <a:spcPct val="0"/>
      </a:spcAft>
      <a:defRPr kern="1200">
        <a:solidFill>
          <a:schemeClr val="tx1"/>
        </a:solidFill>
        <a:latin typeface="Calibri" charset="0"/>
        <a:ea typeface="ＭＳ Ｐゴシック" charset="0"/>
        <a:cs typeface="ＭＳ Ｐゴシック" charset="0"/>
      </a:defRPr>
    </a:lvl3pPr>
    <a:lvl4pPr marL="1371600" algn="l" rtl="0" fontAlgn="base">
      <a:spcBef>
        <a:spcPct val="0"/>
      </a:spcBef>
      <a:spcAft>
        <a:spcPct val="0"/>
      </a:spcAft>
      <a:defRPr kern="1200">
        <a:solidFill>
          <a:schemeClr val="tx1"/>
        </a:solidFill>
        <a:latin typeface="Calibri" charset="0"/>
        <a:ea typeface="ＭＳ Ｐゴシック" charset="0"/>
        <a:cs typeface="ＭＳ Ｐゴシック" charset="0"/>
      </a:defRPr>
    </a:lvl4pPr>
    <a:lvl5pPr marL="1828800" algn="l" rtl="0" fontAlgn="base">
      <a:spcBef>
        <a:spcPct val="0"/>
      </a:spcBef>
      <a:spcAft>
        <a:spcPct val="0"/>
      </a:spcAft>
      <a:defRPr kern="1200">
        <a:solidFill>
          <a:schemeClr val="tx1"/>
        </a:solidFill>
        <a:latin typeface="Calibri" charset="0"/>
        <a:ea typeface="ＭＳ Ｐゴシック" charset="0"/>
        <a:cs typeface="ＭＳ Ｐゴシック" charset="0"/>
      </a:defRPr>
    </a:lvl5pPr>
    <a:lvl6pPr marL="2286000" algn="l" defTabSz="457200" rtl="0" eaLnBrk="1" latinLnBrk="0" hangingPunct="1">
      <a:defRPr kern="1200">
        <a:solidFill>
          <a:schemeClr val="tx1"/>
        </a:solidFill>
        <a:latin typeface="Calibri" charset="0"/>
        <a:ea typeface="ＭＳ Ｐゴシック" charset="0"/>
        <a:cs typeface="ＭＳ Ｐゴシック" charset="0"/>
      </a:defRPr>
    </a:lvl6pPr>
    <a:lvl7pPr marL="2743200" algn="l" defTabSz="457200" rtl="0" eaLnBrk="1" latinLnBrk="0" hangingPunct="1">
      <a:defRPr kern="1200">
        <a:solidFill>
          <a:schemeClr val="tx1"/>
        </a:solidFill>
        <a:latin typeface="Calibri" charset="0"/>
        <a:ea typeface="ＭＳ Ｐゴシック" charset="0"/>
        <a:cs typeface="ＭＳ Ｐゴシック" charset="0"/>
      </a:defRPr>
    </a:lvl7pPr>
    <a:lvl8pPr marL="3200400" algn="l" defTabSz="457200" rtl="0" eaLnBrk="1" latinLnBrk="0" hangingPunct="1">
      <a:defRPr kern="1200">
        <a:solidFill>
          <a:schemeClr val="tx1"/>
        </a:solidFill>
        <a:latin typeface="Calibri" charset="0"/>
        <a:ea typeface="ＭＳ Ｐゴシック" charset="0"/>
        <a:cs typeface="ＭＳ Ｐゴシック" charset="0"/>
      </a:defRPr>
    </a:lvl8pPr>
    <a:lvl9pPr marL="3657600" algn="l" defTabSz="457200" rtl="0" eaLnBrk="1" latinLnBrk="0" hangingPunct="1">
      <a:defRPr kern="1200">
        <a:solidFill>
          <a:schemeClr val="tx1"/>
        </a:solidFill>
        <a:latin typeface="Calibri" charset="0"/>
        <a:ea typeface="ＭＳ Ｐゴシック" charset="0"/>
        <a:cs typeface="ＭＳ Ｐゴシック"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D55C9"/>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69012ECD-51FC-41F1-AA8D-1B2483CD663E}" styleName="Estilo claro 2 - Acento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Estilo claro 3 - Acento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53" autoAdjust="0"/>
    <p:restoredTop sz="91119" autoAdjust="0"/>
  </p:normalViewPr>
  <p:slideViewPr>
    <p:cSldViewPr>
      <p:cViewPr>
        <p:scale>
          <a:sx n="100" d="100"/>
          <a:sy n="100" d="100"/>
        </p:scale>
        <p:origin x="-96" y="2220"/>
      </p:cViewPr>
      <p:guideLst>
        <p:guide orient="horz" pos="2608"/>
        <p:guide pos="3685"/>
      </p:guideLst>
    </p:cSldViewPr>
  </p:slideViewPr>
  <p:outlineViewPr>
    <p:cViewPr>
      <p:scale>
        <a:sx n="33" d="100"/>
        <a:sy n="33" d="100"/>
      </p:scale>
      <p:origin x="0" y="4938"/>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slide" Target="slides/slide58.xml"/><Relationship Id="rId68" Type="http://schemas.openxmlformats.org/officeDocument/2006/relationships/slide" Target="slides/slide63.xml"/><Relationship Id="rId7" Type="http://schemas.openxmlformats.org/officeDocument/2006/relationships/slide" Target="slides/slide2.xml"/><Relationship Id="rId71"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slide" Target="slides/slide56.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1.xml"/></Relationships>
</file>

<file path=ppt/charts/_rels/chart1.xml.rels><?xml version="1.0" encoding="UTF-8" standalone="yes"?>
<Relationships xmlns="http://schemas.openxmlformats.org/package/2006/relationships"><Relationship Id="rId1" Type="http://schemas.openxmlformats.org/officeDocument/2006/relationships/oleObject" Target="file:///C:\Users\Carina\Desktop\INEC\tlas%20para%20espac%20solo%202014.xlsx" TargetMode="External"/></Relationships>
</file>

<file path=ppt/charts/_rels/chart10.xml.rels><?xml version="1.0" encoding="UTF-8" standalone="yes"?>
<Relationships xmlns="http://schemas.openxmlformats.org/package/2006/relationships"><Relationship Id="rId1" Type="http://schemas.openxmlformats.org/officeDocument/2006/relationships/oleObject" Target="file:///F:\excel%20para%20presentaci&#243;n%20espac_2014.xlsx" TargetMode="External"/></Relationships>
</file>

<file path=ppt/charts/_rels/chart11.xml.rels><?xml version="1.0" encoding="UTF-8" standalone="yes"?>
<Relationships xmlns="http://schemas.openxmlformats.org/package/2006/relationships"><Relationship Id="rId1" Type="http://schemas.openxmlformats.org/officeDocument/2006/relationships/oleObject" Target="file:///C:\Users\Carina\Downloads\Libro1.xlsx" TargetMode="External"/></Relationships>
</file>

<file path=ppt/charts/_rels/chart12.xml.rels><?xml version="1.0" encoding="UTF-8" standalone="yes"?>
<Relationships xmlns="http://schemas.openxmlformats.org/package/2006/relationships"><Relationship Id="rId1" Type="http://schemas.openxmlformats.org/officeDocument/2006/relationships/oleObject" Target="file:///C:\Users\Carina\Downloads\Libro1.xlsx" TargetMode="External"/></Relationships>
</file>

<file path=ppt/charts/_rels/chart13.xml.rels><?xml version="1.0" encoding="UTF-8" standalone="yes"?>
<Relationships xmlns="http://schemas.openxmlformats.org/package/2006/relationships"><Relationship Id="rId1" Type="http://schemas.openxmlformats.org/officeDocument/2006/relationships/oleObject" Target="file:///C:\Users\Carina\Downloads\Libro1.xlsx" TargetMode="External"/></Relationships>
</file>

<file path=ppt/charts/_rels/chart14.xml.rels><?xml version="1.0" encoding="UTF-8" standalone="yes"?>
<Relationships xmlns="http://schemas.openxmlformats.org/package/2006/relationships"><Relationship Id="rId1" Type="http://schemas.openxmlformats.org/officeDocument/2006/relationships/oleObject" Target="file:///C:\Users\Carina\Downloads\Libro1.xlsx" TargetMode="External"/></Relationships>
</file>

<file path=ppt/charts/_rels/chart15.xml.rels><?xml version="1.0" encoding="UTF-8" standalone="yes"?>
<Relationships xmlns="http://schemas.openxmlformats.org/package/2006/relationships"><Relationship Id="rId1" Type="http://schemas.openxmlformats.org/officeDocument/2006/relationships/oleObject" Target="file:///C:\Users\Carina\Desktop\Libro1.xlsx" TargetMode="External"/></Relationships>
</file>

<file path=ppt/charts/_rels/chart16.xml.rels><?xml version="1.0" encoding="UTF-8" standalone="yes"?>
<Relationships xmlns="http://schemas.openxmlformats.org/package/2006/relationships"><Relationship Id="rId1" Type="http://schemas.openxmlformats.org/officeDocument/2006/relationships/oleObject" Target="file:///C:\Users\Carina\Desktop\Libro1.xlsx" TargetMode="External"/></Relationships>
</file>

<file path=ppt/charts/_rels/chart17.xml.rels><?xml version="1.0" encoding="UTF-8" standalone="yes"?>
<Relationships xmlns="http://schemas.openxmlformats.org/package/2006/relationships"><Relationship Id="rId1" Type="http://schemas.openxmlformats.org/officeDocument/2006/relationships/oleObject" Target="file:///F:\excel%20para%20presentaci&#243;n%20espac_2014.xlsx" TargetMode="External"/></Relationships>
</file>

<file path=ppt/charts/_rels/chart18.xml.rels><?xml version="1.0" encoding="UTF-8" standalone="yes"?>
<Relationships xmlns="http://schemas.openxmlformats.org/package/2006/relationships"><Relationship Id="rId1" Type="http://schemas.openxmlformats.org/officeDocument/2006/relationships/oleObject" Target="file:///F:\excel%20para%20presentaci&#243;n%20espac_2014.xlsx" TargetMode="External"/></Relationships>
</file>

<file path=ppt/charts/_rels/chart19.xml.rels><?xml version="1.0" encoding="UTF-8" standalone="yes"?>
<Relationships xmlns="http://schemas.openxmlformats.org/package/2006/relationships"><Relationship Id="rId1" Type="http://schemas.openxmlformats.org/officeDocument/2006/relationships/oleObject" Target="file:///C:\Users\Carina\Desktop\tlas%20para%20espac%20solo%202014.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mcuichan\Desktop\PRESENTACIONES%20ESPAC%202014\excel%20para%20presentaci&#243;n%20espac_2014.xlsx" TargetMode="External"/></Relationships>
</file>

<file path=ppt/charts/_rels/chart20.xml.rels><?xml version="1.0" encoding="UTF-8" standalone="yes"?>
<Relationships xmlns="http://schemas.openxmlformats.org/package/2006/relationships"><Relationship Id="rId1" Type="http://schemas.openxmlformats.org/officeDocument/2006/relationships/oleObject" Target="Libro1" TargetMode="External"/></Relationships>
</file>

<file path=ppt/charts/_rels/chart21.xml.rels><?xml version="1.0" encoding="UTF-8" standalone="yes"?>
<Relationships xmlns="http://schemas.openxmlformats.org/package/2006/relationships"><Relationship Id="rId1" Type="http://schemas.openxmlformats.org/officeDocument/2006/relationships/oleObject" Target="Libro1" TargetMode="External"/></Relationships>
</file>

<file path=ppt/charts/_rels/chart22.xml.rels><?xml version="1.0" encoding="UTF-8" standalone="yes"?>
<Relationships xmlns="http://schemas.openxmlformats.org/package/2006/relationships"><Relationship Id="rId1" Type="http://schemas.openxmlformats.org/officeDocument/2006/relationships/oleObject" Target="Libro1" TargetMode="External"/></Relationships>
</file>

<file path=ppt/charts/_rels/chart23.xml.rels><?xml version="1.0" encoding="UTF-8" standalone="yes"?>
<Relationships xmlns="http://schemas.openxmlformats.org/package/2006/relationships"><Relationship Id="rId1" Type="http://schemas.openxmlformats.org/officeDocument/2006/relationships/oleObject" Target="file:///C:\Users\CF\Desktop\graficos%20ganado.xlsx" TargetMode="External"/></Relationships>
</file>

<file path=ppt/charts/_rels/chart24.xml.rels><?xml version="1.0" encoding="UTF-8" standalone="yes"?>
<Relationships xmlns="http://schemas.openxmlformats.org/package/2006/relationships"><Relationship Id="rId1" Type="http://schemas.openxmlformats.org/officeDocument/2006/relationships/oleObject" Target="file:///F:\FERIADO\PRESENTACIONES%20ESPAC%202014\excel%20para%20presentaci&#243;n%20espac_2014.xlsx" TargetMode="External"/></Relationships>
</file>

<file path=ppt/charts/_rels/chart25.xml.rels><?xml version="1.0" encoding="UTF-8" standalone="yes"?>
<Relationships xmlns="http://schemas.openxmlformats.org/package/2006/relationships"><Relationship Id="rId1" Type="http://schemas.openxmlformats.org/officeDocument/2006/relationships/oleObject" Target="file:///C:\Users\CF\Desktop\graficos%20ganado.xlsx" TargetMode="External"/></Relationships>
</file>

<file path=ppt/charts/_rels/chart26.xml.rels><?xml version="1.0" encoding="UTF-8" standalone="yes"?>
<Relationships xmlns="http://schemas.openxmlformats.org/package/2006/relationships"><Relationship Id="rId1" Type="http://schemas.openxmlformats.org/officeDocument/2006/relationships/oleObject" Target="file:///C:\Users\Carina\Desktop\tlas%20para%20espac%20solo%202014.xlsx" TargetMode="External"/></Relationships>
</file>

<file path=ppt/charts/_rels/chart27.xml.rels><?xml version="1.0" encoding="UTF-8" standalone="yes"?>
<Relationships xmlns="http://schemas.openxmlformats.org/package/2006/relationships"><Relationship Id="rId1" Type="http://schemas.openxmlformats.org/officeDocument/2006/relationships/oleObject" Target="file:///C:\Users\Carina\Desktop\tlas%20para%20espac%20solo%202014.xlsx" TargetMode="External"/></Relationships>
</file>

<file path=ppt/charts/_rels/chart28.xml.rels><?xml version="1.0" encoding="UTF-8" standalone="yes"?>
<Relationships xmlns="http://schemas.openxmlformats.org/package/2006/relationships"><Relationship Id="rId1" Type="http://schemas.openxmlformats.org/officeDocument/2006/relationships/oleObject" Target="file:///C:\Users\Carina\Desktop\tlas%20para%20espac%20solo%202014.xlsx" TargetMode="External"/></Relationships>
</file>

<file path=ppt/charts/_rels/chart29.xml.rels><?xml version="1.0" encoding="UTF-8" standalone="yes"?>
<Relationships xmlns="http://schemas.openxmlformats.org/package/2006/relationships"><Relationship Id="rId2" Type="http://schemas.openxmlformats.org/officeDocument/2006/relationships/oleObject" Target="file:///C:\Users\mcuichan\AppData\Local\Microsoft\Windows\Temporary%20Internet%20Files\Content.Outlook\6RWRUQIY\FLORES%20PERMANENTES%20Y%20TRANSITORIOS.xlsx" TargetMode="External"/><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1" Type="http://schemas.openxmlformats.org/officeDocument/2006/relationships/oleObject" Target="file:///C:\Users\Carina\Desktop\excel%20para%20presentaci&#243;n%20espac_2014solo%20solo.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Libro1"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Libro1"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C:\Users\Carina\Downloads\Libro1.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C:\Users\Carina\Downloads\Libro1.xlsx"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file:///C:\Users\Carina\Downloads\Libro1.xlsx" TargetMode="External"/></Relationships>
</file>

<file path=ppt/charts/_rels/chart9.xml.rels><?xml version="1.0" encoding="UTF-8" standalone="yes"?>
<Relationships xmlns="http://schemas.openxmlformats.org/package/2006/relationships"><Relationship Id="rId1" Type="http://schemas.openxmlformats.org/officeDocument/2006/relationships/oleObject" Target="file:///C:\Users\Carina\Downloads\Libro1.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lang="es-EC" sz="1900"/>
            </a:pPr>
            <a:r>
              <a:rPr lang="es-EC" sz="1900" dirty="0"/>
              <a:t>Superficie por uso de suelo</a:t>
            </a:r>
          </a:p>
          <a:p>
            <a:pPr>
              <a:defRPr lang="es-EC" sz="1900"/>
            </a:pPr>
            <a:r>
              <a:rPr lang="es-EC" sz="1900" b="0" dirty="0"/>
              <a:t>(miles</a:t>
            </a:r>
            <a:r>
              <a:rPr lang="es-EC" sz="1900" b="0" baseline="0" dirty="0"/>
              <a:t> de Ha)</a:t>
            </a:r>
            <a:endParaRPr lang="es-EC" sz="1900" b="0" dirty="0"/>
          </a:p>
        </c:rich>
      </c:tx>
      <c:layout/>
      <c:overlay val="0"/>
    </c:title>
    <c:autoTitleDeleted val="0"/>
    <c:plotArea>
      <c:layout>
        <c:manualLayout>
          <c:layoutTarget val="inner"/>
          <c:xMode val="edge"/>
          <c:yMode val="edge"/>
          <c:x val="0.32186831030107266"/>
          <c:y val="0.23204301084601744"/>
          <c:w val="0.65791387580147864"/>
          <c:h val="0.7428839735498578"/>
        </c:manualLayout>
      </c:layout>
      <c:barChart>
        <c:barDir val="bar"/>
        <c:grouping val="clustered"/>
        <c:varyColors val="0"/>
        <c:ser>
          <c:idx val="0"/>
          <c:order val="0"/>
          <c:invertIfNegative val="0"/>
          <c:dLbls>
            <c:txPr>
              <a:bodyPr/>
              <a:lstStyle/>
              <a:p>
                <a:pPr>
                  <a:defRPr lang="es-EC" sz="1400"/>
                </a:pPr>
                <a:endParaRPr lang="es-EC"/>
              </a:p>
            </c:txPr>
            <c:showLegendKey val="0"/>
            <c:showVal val="1"/>
            <c:showCatName val="0"/>
            <c:showSerName val="0"/>
            <c:showPercent val="0"/>
            <c:showBubbleSize val="0"/>
            <c:showLeaderLines val="0"/>
          </c:dLbls>
          <c:cat>
            <c:strRef>
              <c:f>'T1'!$L$12:$L$19</c:f>
              <c:strCache>
                <c:ptCount val="8"/>
                <c:pt idx="0">
                  <c:v>Descanso</c:v>
                </c:pt>
                <c:pt idx="1">
                  <c:v>Páramos</c:v>
                </c:pt>
                <c:pt idx="2">
                  <c:v>Otros Usos</c:v>
                </c:pt>
                <c:pt idx="3">
                  <c:v>Pastos Naturales</c:v>
                </c:pt>
                <c:pt idx="4">
                  <c:v>Cultivos Transitorios </c:v>
                </c:pt>
                <c:pt idx="5">
                  <c:v>Cultivos Permanentes</c:v>
                </c:pt>
                <c:pt idx="6">
                  <c:v>Pastos Cultivados</c:v>
                </c:pt>
                <c:pt idx="7">
                  <c:v>Montes y Bosques</c:v>
                </c:pt>
              </c:strCache>
            </c:strRef>
          </c:cat>
          <c:val>
            <c:numRef>
              <c:f>'T1'!$O$12:$O$19</c:f>
              <c:numCache>
                <c:formatCode>_(* #,##0_);_(* \(#,##0\);_(* "-"??_);_(@_)</c:formatCode>
                <c:ptCount val="8"/>
                <c:pt idx="0">
                  <c:v>103.63794380926983</c:v>
                </c:pt>
                <c:pt idx="1">
                  <c:v>474.67483725583975</c:v>
                </c:pt>
                <c:pt idx="2">
                  <c:v>724.18338366618048</c:v>
                </c:pt>
                <c:pt idx="3">
                  <c:v>854.01229847299749</c:v>
                </c:pt>
                <c:pt idx="4">
                  <c:v>914.06753161806751</c:v>
                </c:pt>
                <c:pt idx="5">
                  <c:v>1460.4772993447411</c:v>
                </c:pt>
                <c:pt idx="6">
                  <c:v>2269.6131115095127</c:v>
                </c:pt>
                <c:pt idx="7">
                  <c:v>5749.9764884386295</c:v>
                </c:pt>
              </c:numCache>
            </c:numRef>
          </c:val>
        </c:ser>
        <c:dLbls>
          <c:showLegendKey val="0"/>
          <c:showVal val="1"/>
          <c:showCatName val="0"/>
          <c:showSerName val="0"/>
          <c:showPercent val="0"/>
          <c:showBubbleSize val="0"/>
        </c:dLbls>
        <c:gapWidth val="70"/>
        <c:overlap val="-25"/>
        <c:axId val="121148544"/>
        <c:axId val="121150080"/>
      </c:barChart>
      <c:catAx>
        <c:axId val="121148544"/>
        <c:scaling>
          <c:orientation val="minMax"/>
        </c:scaling>
        <c:delete val="0"/>
        <c:axPos val="l"/>
        <c:majorTickMark val="none"/>
        <c:minorTickMark val="none"/>
        <c:tickLblPos val="nextTo"/>
        <c:txPr>
          <a:bodyPr/>
          <a:lstStyle/>
          <a:p>
            <a:pPr>
              <a:defRPr lang="es-EC" sz="1400"/>
            </a:pPr>
            <a:endParaRPr lang="es-EC"/>
          </a:p>
        </c:txPr>
        <c:crossAx val="121150080"/>
        <c:crosses val="autoZero"/>
        <c:auto val="1"/>
        <c:lblAlgn val="ctr"/>
        <c:lblOffset val="100"/>
        <c:noMultiLvlLbl val="0"/>
      </c:catAx>
      <c:valAx>
        <c:axId val="121150080"/>
        <c:scaling>
          <c:orientation val="minMax"/>
        </c:scaling>
        <c:delete val="1"/>
        <c:axPos val="b"/>
        <c:numFmt formatCode="_(* #,##0_);_(* \(#,##0\);_(* &quot;-&quot;??_);_(@_)" sourceLinked="1"/>
        <c:majorTickMark val="out"/>
        <c:minorTickMark val="none"/>
        <c:tickLblPos val="none"/>
        <c:crossAx val="121148544"/>
        <c:crosses val="autoZero"/>
        <c:crossBetween val="between"/>
      </c:valAx>
    </c:plotArea>
    <c:plotVisOnly val="1"/>
    <c:dispBlanksAs val="gap"/>
    <c:showDLblsOverMax val="0"/>
  </c:chart>
  <c:spPr>
    <a:noFill/>
    <a:ln>
      <a:noFill/>
    </a:ln>
  </c:sp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lang="es-EC" sz="1900"/>
            </a:pPr>
            <a:r>
              <a:rPr lang="en-US" sz="1900" dirty="0" err="1"/>
              <a:t>Producción</a:t>
            </a:r>
            <a:r>
              <a:rPr lang="en-US" sz="1900" dirty="0"/>
              <a:t> de </a:t>
            </a:r>
            <a:r>
              <a:rPr lang="en-US" sz="1900" dirty="0" err="1"/>
              <a:t>cultivos</a:t>
            </a:r>
            <a:r>
              <a:rPr lang="en-US" sz="1900" baseline="0" dirty="0"/>
              <a:t> </a:t>
            </a:r>
            <a:r>
              <a:rPr lang="en-US" sz="1900" baseline="0" dirty="0" err="1"/>
              <a:t>transitorios</a:t>
            </a:r>
            <a:endParaRPr lang="en-US" sz="1900" baseline="0" dirty="0"/>
          </a:p>
          <a:p>
            <a:pPr>
              <a:defRPr lang="es-EC" sz="1900"/>
            </a:pPr>
            <a:r>
              <a:rPr lang="en-US" sz="1900" b="0" baseline="0" dirty="0"/>
              <a:t>(miles de </a:t>
            </a:r>
            <a:r>
              <a:rPr lang="en-US" sz="1900" b="0" baseline="0" dirty="0" smtClean="0"/>
              <a:t>Tm)</a:t>
            </a:r>
            <a:endParaRPr lang="en-US" sz="1900" b="0" dirty="0"/>
          </a:p>
        </c:rich>
      </c:tx>
      <c:layout>
        <c:manualLayout>
          <c:xMode val="edge"/>
          <c:yMode val="edge"/>
          <c:x val="0.29731740091321485"/>
          <c:y val="0"/>
        </c:manualLayout>
      </c:layout>
      <c:overlay val="0"/>
    </c:title>
    <c:autoTitleDeleted val="0"/>
    <c:plotArea>
      <c:layout>
        <c:manualLayout>
          <c:layoutTarget val="inner"/>
          <c:xMode val="edge"/>
          <c:yMode val="edge"/>
          <c:x val="0"/>
          <c:y val="7.7032680129558717E-2"/>
          <c:w val="0.96793285594529899"/>
          <c:h val="0.83484612820797699"/>
        </c:manualLayout>
      </c:layout>
      <c:barChart>
        <c:barDir val="col"/>
        <c:grouping val="clustered"/>
        <c:varyColors val="0"/>
        <c:ser>
          <c:idx val="0"/>
          <c:order val="0"/>
          <c:tx>
            <c:strRef>
              <c:f>transitorios!$A$42</c:f>
              <c:strCache>
                <c:ptCount val="1"/>
                <c:pt idx="0">
                  <c:v>2014</c:v>
                </c:pt>
              </c:strCache>
            </c:strRef>
          </c:tx>
          <c:invertIfNegative val="0"/>
          <c:dPt>
            <c:idx val="1"/>
            <c:invertIfNegative val="0"/>
            <c:bubble3D val="0"/>
            <c:spPr>
              <a:solidFill>
                <a:schemeClr val="accent2"/>
              </a:solidFill>
            </c:spPr>
          </c:dPt>
          <c:dPt>
            <c:idx val="2"/>
            <c:invertIfNegative val="0"/>
            <c:bubble3D val="0"/>
            <c:spPr>
              <a:solidFill>
                <a:schemeClr val="accent3"/>
              </a:solidFill>
            </c:spPr>
          </c:dPt>
          <c:dLbls>
            <c:txPr>
              <a:bodyPr/>
              <a:lstStyle/>
              <a:p>
                <a:pPr>
                  <a:defRPr lang="es-EC" sz="1400"/>
                </a:pPr>
                <a:endParaRPr lang="es-EC"/>
              </a:p>
            </c:txPr>
            <c:showLegendKey val="0"/>
            <c:showVal val="1"/>
            <c:showCatName val="0"/>
            <c:showSerName val="0"/>
            <c:showPercent val="0"/>
            <c:showBubbleSize val="0"/>
            <c:showLeaderLines val="0"/>
          </c:dLbls>
          <c:cat>
            <c:strRef>
              <c:f>transitorios!$B$38:$D$38</c:f>
              <c:strCache>
                <c:ptCount val="3"/>
                <c:pt idx="0">
                  <c:v>Maíz duro seco </c:v>
                </c:pt>
                <c:pt idx="1">
                  <c:v>Arroz</c:v>
                </c:pt>
                <c:pt idx="2">
                  <c:v>Papa</c:v>
                </c:pt>
              </c:strCache>
            </c:strRef>
          </c:cat>
          <c:val>
            <c:numRef>
              <c:f>transitorios!$B$42:$D$42</c:f>
              <c:numCache>
                <c:formatCode>_(* #,##0_);_(* \(#,##0\);_(* "-"??_);_(@_)</c:formatCode>
                <c:ptCount val="3"/>
                <c:pt idx="0">
                  <c:v>1536.5080239746617</c:v>
                </c:pt>
                <c:pt idx="1">
                  <c:v>1448.3917674159159</c:v>
                </c:pt>
                <c:pt idx="2">
                  <c:v>443.35747160533862</c:v>
                </c:pt>
              </c:numCache>
            </c:numRef>
          </c:val>
        </c:ser>
        <c:dLbls>
          <c:showLegendKey val="0"/>
          <c:showVal val="1"/>
          <c:showCatName val="0"/>
          <c:showSerName val="0"/>
          <c:showPercent val="0"/>
          <c:showBubbleSize val="0"/>
        </c:dLbls>
        <c:gapWidth val="220"/>
        <c:overlap val="-25"/>
        <c:axId val="123385728"/>
        <c:axId val="123387264"/>
      </c:barChart>
      <c:catAx>
        <c:axId val="123385728"/>
        <c:scaling>
          <c:orientation val="minMax"/>
        </c:scaling>
        <c:delete val="0"/>
        <c:axPos val="b"/>
        <c:majorTickMark val="none"/>
        <c:minorTickMark val="none"/>
        <c:tickLblPos val="nextTo"/>
        <c:txPr>
          <a:bodyPr/>
          <a:lstStyle/>
          <a:p>
            <a:pPr>
              <a:defRPr lang="es-EC" sz="1400"/>
            </a:pPr>
            <a:endParaRPr lang="es-EC"/>
          </a:p>
        </c:txPr>
        <c:crossAx val="123387264"/>
        <c:crosses val="autoZero"/>
        <c:auto val="1"/>
        <c:lblAlgn val="ctr"/>
        <c:lblOffset val="100"/>
        <c:noMultiLvlLbl val="0"/>
      </c:catAx>
      <c:valAx>
        <c:axId val="123387264"/>
        <c:scaling>
          <c:orientation val="minMax"/>
        </c:scaling>
        <c:delete val="1"/>
        <c:axPos val="l"/>
        <c:numFmt formatCode="#,##0" sourceLinked="0"/>
        <c:majorTickMark val="none"/>
        <c:minorTickMark val="none"/>
        <c:tickLblPos val="none"/>
        <c:crossAx val="123385728"/>
        <c:crosses val="autoZero"/>
        <c:crossBetween val="between"/>
        <c:majorUnit val="500"/>
      </c:valAx>
      <c:spPr>
        <a:noFill/>
      </c:spPr>
    </c:plotArea>
    <c:plotVisOnly val="1"/>
    <c:dispBlanksAs val="gap"/>
    <c:showDLblsOverMax val="0"/>
  </c:chart>
  <c:spPr>
    <a:noFill/>
    <a:ln>
      <a:noFill/>
    </a:ln>
  </c:sp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lang="es-EC" sz="1900"/>
            </a:pPr>
            <a:r>
              <a:rPr lang="es-EC" sz="1900" dirty="0"/>
              <a:t>Superficie</a:t>
            </a:r>
            <a:r>
              <a:rPr lang="es-EC" sz="1900" baseline="0" dirty="0"/>
              <a:t> </a:t>
            </a:r>
            <a:r>
              <a:rPr lang="es-EC" sz="1900" baseline="0" dirty="0" smtClean="0"/>
              <a:t>sembrada </a:t>
            </a:r>
            <a:r>
              <a:rPr lang="es-EC" sz="1900" baseline="0" dirty="0"/>
              <a:t>y cosechada</a:t>
            </a:r>
          </a:p>
          <a:p>
            <a:pPr>
              <a:defRPr lang="es-EC" sz="1900"/>
            </a:pPr>
            <a:r>
              <a:rPr lang="es-EC" sz="1900" b="0" baseline="0" dirty="0"/>
              <a:t>(miles de Ha)</a:t>
            </a:r>
            <a:endParaRPr lang="es-EC" sz="1900" b="0" dirty="0"/>
          </a:p>
        </c:rich>
      </c:tx>
      <c:layout>
        <c:manualLayout>
          <c:xMode val="edge"/>
          <c:yMode val="edge"/>
          <c:x val="0.26287709332712922"/>
          <c:y val="5.2374140968463816E-2"/>
        </c:manualLayout>
      </c:layout>
      <c:overlay val="0"/>
    </c:title>
    <c:autoTitleDeleted val="0"/>
    <c:plotArea>
      <c:layout>
        <c:manualLayout>
          <c:layoutTarget val="inner"/>
          <c:xMode val="edge"/>
          <c:yMode val="edge"/>
          <c:x val="0.21590937856412637"/>
          <c:y val="0.177597578443665"/>
          <c:w val="0.75953287187499552"/>
          <c:h val="0.58558548058152249"/>
        </c:manualLayout>
      </c:layout>
      <c:barChart>
        <c:barDir val="col"/>
        <c:grouping val="clustered"/>
        <c:varyColors val="0"/>
        <c:ser>
          <c:idx val="0"/>
          <c:order val="0"/>
          <c:tx>
            <c:strRef>
              <c:f>'maiz2 (2)'!$I$44</c:f>
              <c:strCache>
                <c:ptCount val="1"/>
                <c:pt idx="0">
                  <c:v>Plantada</c:v>
                </c:pt>
              </c:strCache>
            </c:strRef>
          </c:tx>
          <c:invertIfNegative val="0"/>
          <c:cat>
            <c:strRef>
              <c:f>'maiz2 (2)'!$J$43:$L$43</c:f>
              <c:strCache>
                <c:ptCount val="3"/>
                <c:pt idx="0">
                  <c:v> Los Ríos </c:v>
                </c:pt>
                <c:pt idx="1">
                  <c:v> Manabí </c:v>
                </c:pt>
                <c:pt idx="2">
                  <c:v> Guayas </c:v>
                </c:pt>
              </c:strCache>
            </c:strRef>
          </c:cat>
          <c:val>
            <c:numRef>
              <c:f>'maiz2 (2)'!$J$44:$L$44</c:f>
              <c:numCache>
                <c:formatCode>_-* #,##0.00\ _€_-;\-* #,##0.00\ _€_-;_-* "-"??\ _€_-;_-@_-</c:formatCode>
                <c:ptCount val="3"/>
                <c:pt idx="0">
                  <c:v>176.13736421149997</c:v>
                </c:pt>
                <c:pt idx="1">
                  <c:v>81.221161152769639</c:v>
                </c:pt>
                <c:pt idx="2">
                  <c:v>48.564193625130009</c:v>
                </c:pt>
              </c:numCache>
            </c:numRef>
          </c:val>
        </c:ser>
        <c:ser>
          <c:idx val="1"/>
          <c:order val="1"/>
          <c:tx>
            <c:strRef>
              <c:f>'maiz2 (2)'!$I$45</c:f>
              <c:strCache>
                <c:ptCount val="1"/>
                <c:pt idx="0">
                  <c:v>Cosechada</c:v>
                </c:pt>
              </c:strCache>
            </c:strRef>
          </c:tx>
          <c:spPr>
            <a:solidFill>
              <a:schemeClr val="accent3"/>
            </a:solidFill>
          </c:spPr>
          <c:invertIfNegative val="0"/>
          <c:cat>
            <c:strRef>
              <c:f>'maiz2 (2)'!$J$43:$L$43</c:f>
              <c:strCache>
                <c:ptCount val="3"/>
                <c:pt idx="0">
                  <c:v> Los Ríos </c:v>
                </c:pt>
                <c:pt idx="1">
                  <c:v> Manabí </c:v>
                </c:pt>
                <c:pt idx="2">
                  <c:v> Guayas </c:v>
                </c:pt>
              </c:strCache>
            </c:strRef>
          </c:cat>
          <c:val>
            <c:numRef>
              <c:f>'maiz2 (2)'!$J$45:$L$45</c:f>
              <c:numCache>
                <c:formatCode>_-* #,##0.00\ _€_-;\-* #,##0.00\ _€_-;_-* "-"??\ _€_-;_-@_-</c:formatCode>
                <c:ptCount val="3"/>
                <c:pt idx="0">
                  <c:v>171.81958479867936</c:v>
                </c:pt>
                <c:pt idx="1">
                  <c:v>75.280424494300235</c:v>
                </c:pt>
                <c:pt idx="2">
                  <c:v>46.600500934420069</c:v>
                </c:pt>
              </c:numCache>
            </c:numRef>
          </c:val>
        </c:ser>
        <c:dLbls>
          <c:showLegendKey val="0"/>
          <c:showVal val="0"/>
          <c:showCatName val="0"/>
          <c:showSerName val="0"/>
          <c:showPercent val="0"/>
          <c:showBubbleSize val="0"/>
        </c:dLbls>
        <c:gapWidth val="150"/>
        <c:axId val="123615872"/>
        <c:axId val="123621760"/>
      </c:barChart>
      <c:catAx>
        <c:axId val="123615872"/>
        <c:scaling>
          <c:orientation val="minMax"/>
        </c:scaling>
        <c:delete val="0"/>
        <c:axPos val="b"/>
        <c:majorTickMark val="none"/>
        <c:minorTickMark val="none"/>
        <c:tickLblPos val="nextTo"/>
        <c:txPr>
          <a:bodyPr/>
          <a:lstStyle/>
          <a:p>
            <a:pPr>
              <a:defRPr lang="es-EC"/>
            </a:pPr>
            <a:endParaRPr lang="es-EC"/>
          </a:p>
        </c:txPr>
        <c:crossAx val="123621760"/>
        <c:crosses val="autoZero"/>
        <c:auto val="1"/>
        <c:lblAlgn val="ctr"/>
        <c:lblOffset val="100"/>
        <c:noMultiLvlLbl val="0"/>
      </c:catAx>
      <c:valAx>
        <c:axId val="123621760"/>
        <c:scaling>
          <c:orientation val="minMax"/>
        </c:scaling>
        <c:delete val="1"/>
        <c:axPos val="l"/>
        <c:numFmt formatCode="#,##0" sourceLinked="0"/>
        <c:majorTickMark val="none"/>
        <c:minorTickMark val="none"/>
        <c:tickLblPos val="none"/>
        <c:crossAx val="123615872"/>
        <c:crosses val="autoZero"/>
        <c:crossBetween val="between"/>
      </c:valAx>
      <c:dTable>
        <c:showHorzBorder val="1"/>
        <c:showVertBorder val="1"/>
        <c:showOutline val="1"/>
        <c:showKeys val="1"/>
        <c:txPr>
          <a:bodyPr/>
          <a:lstStyle/>
          <a:p>
            <a:pPr rtl="0">
              <a:defRPr lang="es-EC" sz="1400"/>
            </a:pPr>
            <a:endParaRPr lang="es-EC"/>
          </a:p>
        </c:txPr>
      </c:dTable>
      <c:spPr>
        <a:noFill/>
      </c:spPr>
    </c:plotArea>
    <c:plotVisOnly val="1"/>
    <c:dispBlanksAs val="gap"/>
    <c:showDLblsOverMax val="0"/>
  </c:chart>
  <c:spPr>
    <a:noFill/>
    <a:ln>
      <a:noFill/>
    </a:ln>
  </c:sp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lang="es-EC" sz="1900"/>
            </a:pPr>
            <a:r>
              <a:rPr lang="es-EC" sz="1900"/>
              <a:t>Participación</a:t>
            </a:r>
            <a:r>
              <a:rPr lang="es-EC" sz="1900" baseline="0"/>
              <a:t> en la producción nacional</a:t>
            </a:r>
            <a:endParaRPr lang="es-EC" sz="1900"/>
          </a:p>
        </c:rich>
      </c:tx>
      <c:layout>
        <c:manualLayout>
          <c:xMode val="edge"/>
          <c:yMode val="edge"/>
          <c:x val="8.5180925418030629E-2"/>
          <c:y val="3.3227119922954957E-3"/>
        </c:manualLayout>
      </c:layout>
      <c:overlay val="1"/>
    </c:title>
    <c:autoTitleDeleted val="0"/>
    <c:plotArea>
      <c:layout>
        <c:manualLayout>
          <c:layoutTarget val="inner"/>
          <c:xMode val="edge"/>
          <c:yMode val="edge"/>
          <c:x val="0.26861737788394507"/>
          <c:y val="0.21721304901386954"/>
          <c:w val="0.52406362126082551"/>
          <c:h val="0.724701705715599"/>
        </c:manualLayout>
      </c:layout>
      <c:pieChart>
        <c:varyColors val="1"/>
        <c:ser>
          <c:idx val="0"/>
          <c:order val="0"/>
          <c:dLbls>
            <c:dLbl>
              <c:idx val="0"/>
              <c:layout>
                <c:manualLayout>
                  <c:x val="0.13028812409684745"/>
                  <c:y val="-0.24410554942779891"/>
                </c:manualLayout>
              </c:layout>
              <c:showLegendKey val="0"/>
              <c:showVal val="1"/>
              <c:showCatName val="1"/>
              <c:showSerName val="0"/>
              <c:showPercent val="0"/>
              <c:showBubbleSize val="0"/>
              <c:separator>
</c:separator>
            </c:dLbl>
            <c:dLbl>
              <c:idx val="1"/>
              <c:layout>
                <c:manualLayout>
                  <c:x val="0.12086348756967177"/>
                  <c:y val="0.15633265844934024"/>
                </c:manualLayout>
              </c:layout>
              <c:showLegendKey val="0"/>
              <c:showVal val="1"/>
              <c:showCatName val="1"/>
              <c:showSerName val="0"/>
              <c:showPercent val="0"/>
              <c:showBubbleSize val="0"/>
              <c:separator>
</c:separator>
            </c:dLbl>
            <c:dLbl>
              <c:idx val="3"/>
              <c:layout>
                <c:manualLayout>
                  <c:x val="-0.17828973625487826"/>
                  <c:y val="3.9160646322424941E-2"/>
                </c:manualLayout>
              </c:layout>
              <c:showLegendKey val="0"/>
              <c:showVal val="1"/>
              <c:showCatName val="1"/>
              <c:showSerName val="0"/>
              <c:showPercent val="0"/>
              <c:showBubbleSize val="0"/>
              <c:separator>
</c:separator>
            </c:dLbl>
            <c:txPr>
              <a:bodyPr/>
              <a:lstStyle/>
              <a:p>
                <a:pPr>
                  <a:defRPr lang="es-EC" sz="1400"/>
                </a:pPr>
                <a:endParaRPr lang="es-EC"/>
              </a:p>
            </c:txPr>
            <c:showLegendKey val="0"/>
            <c:showVal val="1"/>
            <c:showCatName val="1"/>
            <c:showSerName val="0"/>
            <c:showPercent val="0"/>
            <c:showBubbleSize val="0"/>
            <c:separator>
</c:separator>
            <c:showLeaderLines val="1"/>
          </c:dLbls>
          <c:cat>
            <c:strRef>
              <c:f>'maiz2 (2)'!$I$66:$I$69</c:f>
              <c:strCache>
                <c:ptCount val="4"/>
                <c:pt idx="0">
                  <c:v> Los Ríos </c:v>
                </c:pt>
                <c:pt idx="1">
                  <c:v> Manabí </c:v>
                </c:pt>
                <c:pt idx="2">
                  <c:v> Guayas </c:v>
                </c:pt>
                <c:pt idx="3">
                  <c:v>Otras provincias</c:v>
                </c:pt>
              </c:strCache>
            </c:strRef>
          </c:cat>
          <c:val>
            <c:numRef>
              <c:f>'maiz2 (2)'!$J$66:$J$69</c:f>
              <c:numCache>
                <c:formatCode>0.00%</c:formatCode>
                <c:ptCount val="4"/>
                <c:pt idx="0">
                  <c:v>0.5438330319895851</c:v>
                </c:pt>
                <c:pt idx="1">
                  <c:v>0.14586216311169298</c:v>
                </c:pt>
                <c:pt idx="2">
                  <c:v>0.14452500448749364</c:v>
                </c:pt>
                <c:pt idx="3">
                  <c:v>0.16577980267037223</c:v>
                </c:pt>
              </c:numCache>
            </c:numRef>
          </c:val>
        </c:ser>
        <c:dLbls>
          <c:showLegendKey val="0"/>
          <c:showVal val="0"/>
          <c:showCatName val="0"/>
          <c:showSerName val="0"/>
          <c:showPercent val="0"/>
          <c:showBubbleSize val="0"/>
          <c:showLeaderLines val="1"/>
        </c:dLbls>
        <c:firstSliceAng val="110"/>
      </c:pieChart>
    </c:plotArea>
    <c:plotVisOnly val="1"/>
    <c:dispBlanksAs val="gap"/>
    <c:showDLblsOverMax val="0"/>
  </c:chart>
  <c:spPr>
    <a:noFill/>
    <a:ln>
      <a:noFill/>
    </a:ln>
  </c:sp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lang="es-EC" sz="1900"/>
            </a:pPr>
            <a:r>
              <a:rPr lang="es-EC" sz="1900" dirty="0"/>
              <a:t>Superficie</a:t>
            </a:r>
            <a:r>
              <a:rPr lang="es-EC" sz="1900" baseline="0" dirty="0"/>
              <a:t> </a:t>
            </a:r>
            <a:r>
              <a:rPr lang="es-EC" sz="1900" baseline="0" dirty="0" smtClean="0"/>
              <a:t>sembrada </a:t>
            </a:r>
            <a:r>
              <a:rPr lang="es-EC" sz="1900" baseline="0" dirty="0"/>
              <a:t>y cosechada</a:t>
            </a:r>
          </a:p>
          <a:p>
            <a:pPr>
              <a:defRPr lang="es-EC" sz="1900"/>
            </a:pPr>
            <a:r>
              <a:rPr lang="es-EC" sz="1900" b="0" baseline="0" dirty="0"/>
              <a:t>(miles de Ha)</a:t>
            </a:r>
            <a:endParaRPr lang="es-EC" sz="1900" b="0" dirty="0"/>
          </a:p>
        </c:rich>
      </c:tx>
      <c:layout/>
      <c:overlay val="0"/>
    </c:title>
    <c:autoTitleDeleted val="0"/>
    <c:plotArea>
      <c:layout>
        <c:manualLayout>
          <c:layoutTarget val="inner"/>
          <c:xMode val="edge"/>
          <c:yMode val="edge"/>
          <c:x val="0.22465270062585593"/>
          <c:y val="0.13359973891789836"/>
          <c:w val="0.7361541233072868"/>
          <c:h val="0.61475834949962849"/>
        </c:manualLayout>
      </c:layout>
      <c:barChart>
        <c:barDir val="col"/>
        <c:grouping val="clustered"/>
        <c:varyColors val="0"/>
        <c:ser>
          <c:idx val="0"/>
          <c:order val="0"/>
          <c:tx>
            <c:strRef>
              <c:f>'arroz2 (3)'!$I$44</c:f>
              <c:strCache>
                <c:ptCount val="1"/>
                <c:pt idx="0">
                  <c:v>Plantada</c:v>
                </c:pt>
              </c:strCache>
            </c:strRef>
          </c:tx>
          <c:invertIfNegative val="0"/>
          <c:cat>
            <c:strRef>
              <c:f>'arroz2 (3)'!$J$43:$L$43</c:f>
              <c:strCache>
                <c:ptCount val="3"/>
                <c:pt idx="0">
                  <c:v> Guayas </c:v>
                </c:pt>
                <c:pt idx="1">
                  <c:v> Los Ríos </c:v>
                </c:pt>
                <c:pt idx="2">
                  <c:v> Manabí </c:v>
                </c:pt>
              </c:strCache>
            </c:strRef>
          </c:cat>
          <c:val>
            <c:numRef>
              <c:f>'arroz2 (3)'!$J$44:$L$44</c:f>
              <c:numCache>
                <c:formatCode>_-* #,##0.00\ _€_-;\-* #,##0.00\ _€_-;_-* "-"??\ _€_-;_-@_-</c:formatCode>
                <c:ptCount val="3"/>
                <c:pt idx="0">
                  <c:v>251.00531872784998</c:v>
                </c:pt>
                <c:pt idx="1">
                  <c:v>118.08531932036007</c:v>
                </c:pt>
                <c:pt idx="2">
                  <c:v>15.58394380865</c:v>
                </c:pt>
              </c:numCache>
            </c:numRef>
          </c:val>
        </c:ser>
        <c:ser>
          <c:idx val="1"/>
          <c:order val="1"/>
          <c:tx>
            <c:strRef>
              <c:f>'arroz2 (3)'!$I$45</c:f>
              <c:strCache>
                <c:ptCount val="1"/>
                <c:pt idx="0">
                  <c:v>Cosechada</c:v>
                </c:pt>
              </c:strCache>
            </c:strRef>
          </c:tx>
          <c:spPr>
            <a:solidFill>
              <a:schemeClr val="accent3"/>
            </a:solidFill>
          </c:spPr>
          <c:invertIfNegative val="0"/>
          <c:cat>
            <c:strRef>
              <c:f>'arroz2 (3)'!$J$43:$L$43</c:f>
              <c:strCache>
                <c:ptCount val="3"/>
                <c:pt idx="0">
                  <c:v> Guayas </c:v>
                </c:pt>
                <c:pt idx="1">
                  <c:v> Los Ríos </c:v>
                </c:pt>
                <c:pt idx="2">
                  <c:v> Manabí </c:v>
                </c:pt>
              </c:strCache>
            </c:strRef>
          </c:cat>
          <c:val>
            <c:numRef>
              <c:f>'arroz2 (3)'!$J$45:$L$45</c:f>
              <c:numCache>
                <c:formatCode>_-* #,##0.00\ _€_-;\-* #,##0.00\ _€_-;_-* "-"??\ _€_-;_-@_-</c:formatCode>
                <c:ptCount val="3"/>
                <c:pt idx="0">
                  <c:v>239.76765198835975</c:v>
                </c:pt>
                <c:pt idx="1">
                  <c:v>109.28061813039005</c:v>
                </c:pt>
                <c:pt idx="2">
                  <c:v>14.305060828010006</c:v>
                </c:pt>
              </c:numCache>
            </c:numRef>
          </c:val>
        </c:ser>
        <c:dLbls>
          <c:showLegendKey val="0"/>
          <c:showVal val="0"/>
          <c:showCatName val="0"/>
          <c:showSerName val="0"/>
          <c:showPercent val="0"/>
          <c:showBubbleSize val="0"/>
        </c:dLbls>
        <c:gapWidth val="90"/>
        <c:axId val="123710464"/>
        <c:axId val="123863808"/>
      </c:barChart>
      <c:catAx>
        <c:axId val="123710464"/>
        <c:scaling>
          <c:orientation val="minMax"/>
        </c:scaling>
        <c:delete val="0"/>
        <c:axPos val="b"/>
        <c:majorTickMark val="none"/>
        <c:minorTickMark val="none"/>
        <c:tickLblPos val="nextTo"/>
        <c:txPr>
          <a:bodyPr/>
          <a:lstStyle/>
          <a:p>
            <a:pPr>
              <a:defRPr lang="es-EC"/>
            </a:pPr>
            <a:endParaRPr lang="es-EC"/>
          </a:p>
        </c:txPr>
        <c:crossAx val="123863808"/>
        <c:crosses val="autoZero"/>
        <c:auto val="1"/>
        <c:lblAlgn val="ctr"/>
        <c:lblOffset val="100"/>
        <c:noMultiLvlLbl val="0"/>
      </c:catAx>
      <c:valAx>
        <c:axId val="123863808"/>
        <c:scaling>
          <c:orientation val="minMax"/>
        </c:scaling>
        <c:delete val="1"/>
        <c:axPos val="l"/>
        <c:numFmt formatCode="#,##0" sourceLinked="0"/>
        <c:majorTickMark val="none"/>
        <c:minorTickMark val="none"/>
        <c:tickLblPos val="none"/>
        <c:crossAx val="123710464"/>
        <c:crosses val="autoZero"/>
        <c:crossBetween val="between"/>
      </c:valAx>
      <c:dTable>
        <c:showHorzBorder val="1"/>
        <c:showVertBorder val="1"/>
        <c:showOutline val="1"/>
        <c:showKeys val="1"/>
        <c:txPr>
          <a:bodyPr/>
          <a:lstStyle/>
          <a:p>
            <a:pPr rtl="0">
              <a:defRPr lang="es-EC" sz="1400"/>
            </a:pPr>
            <a:endParaRPr lang="es-EC"/>
          </a:p>
        </c:txPr>
      </c:dTable>
      <c:spPr>
        <a:noFill/>
      </c:spPr>
    </c:plotArea>
    <c:plotVisOnly val="1"/>
    <c:dispBlanksAs val="gap"/>
    <c:showDLblsOverMax val="0"/>
  </c:chart>
  <c:spPr>
    <a:noFill/>
    <a:ln>
      <a:noFill/>
    </a:ln>
  </c:sp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lang="es-EC" sz="1900"/>
            </a:pPr>
            <a:r>
              <a:rPr lang="es-EC" sz="1900"/>
              <a:t>Participación</a:t>
            </a:r>
            <a:r>
              <a:rPr lang="es-EC" sz="1900" baseline="0"/>
              <a:t> en la producción nacional</a:t>
            </a:r>
            <a:endParaRPr lang="es-EC" sz="1900"/>
          </a:p>
        </c:rich>
      </c:tx>
      <c:layout>
        <c:manualLayout>
          <c:xMode val="edge"/>
          <c:yMode val="edge"/>
          <c:x val="0.13263935388560436"/>
          <c:y val="0"/>
        </c:manualLayout>
      </c:layout>
      <c:overlay val="1"/>
    </c:title>
    <c:autoTitleDeleted val="0"/>
    <c:plotArea>
      <c:layout>
        <c:manualLayout>
          <c:layoutTarget val="inner"/>
          <c:xMode val="edge"/>
          <c:yMode val="edge"/>
          <c:x val="0.27361111111111114"/>
          <c:y val="0.22231767630620425"/>
          <c:w val="0.49648406183096966"/>
          <c:h val="0.73362376270570762"/>
        </c:manualLayout>
      </c:layout>
      <c:pieChart>
        <c:varyColors val="1"/>
        <c:ser>
          <c:idx val="0"/>
          <c:order val="0"/>
          <c:dLbls>
            <c:dLbl>
              <c:idx val="0"/>
              <c:layout>
                <c:manualLayout>
                  <c:x val="0.14946837738749827"/>
                  <c:y val="-0.22131466894795138"/>
                </c:manualLayout>
              </c:layout>
              <c:showLegendKey val="0"/>
              <c:showVal val="1"/>
              <c:showCatName val="1"/>
              <c:showSerName val="0"/>
              <c:showPercent val="0"/>
              <c:showBubbleSize val="0"/>
              <c:separator>
</c:separator>
            </c:dLbl>
            <c:dLbl>
              <c:idx val="1"/>
              <c:layout>
                <c:manualLayout>
                  <c:x val="-0.12824307058975429"/>
                  <c:y val="0.20348016100250821"/>
                </c:manualLayout>
              </c:layout>
              <c:showLegendKey val="0"/>
              <c:showVal val="1"/>
              <c:showCatName val="1"/>
              <c:showSerName val="0"/>
              <c:showPercent val="0"/>
              <c:showBubbleSize val="0"/>
              <c:separator>
</c:separator>
            </c:dLbl>
            <c:txPr>
              <a:bodyPr/>
              <a:lstStyle/>
              <a:p>
                <a:pPr>
                  <a:defRPr lang="es-EC" sz="1400"/>
                </a:pPr>
                <a:endParaRPr lang="es-EC"/>
              </a:p>
            </c:txPr>
            <c:showLegendKey val="0"/>
            <c:showVal val="1"/>
            <c:showCatName val="1"/>
            <c:showSerName val="0"/>
            <c:showPercent val="0"/>
            <c:showBubbleSize val="0"/>
            <c:separator>
</c:separator>
            <c:showLeaderLines val="1"/>
          </c:dLbls>
          <c:cat>
            <c:strRef>
              <c:f>'arroz2 (3)'!$I$66:$I$69</c:f>
              <c:strCache>
                <c:ptCount val="4"/>
                <c:pt idx="0">
                  <c:v> Guayas </c:v>
                </c:pt>
                <c:pt idx="1">
                  <c:v> Los Ríos </c:v>
                </c:pt>
                <c:pt idx="2">
                  <c:v> Manabí </c:v>
                </c:pt>
                <c:pt idx="3">
                  <c:v>Otras provincias</c:v>
                </c:pt>
              </c:strCache>
            </c:strRef>
          </c:cat>
          <c:val>
            <c:numRef>
              <c:f>'arroz2 (3)'!$J$66:$J$69</c:f>
              <c:numCache>
                <c:formatCode>0.00%</c:formatCode>
                <c:ptCount val="4"/>
                <c:pt idx="0">
                  <c:v>0.66844357235593665</c:v>
                </c:pt>
                <c:pt idx="1">
                  <c:v>0.28365341780064346</c:v>
                </c:pt>
                <c:pt idx="2">
                  <c:v>3.1476191710333806E-2</c:v>
                </c:pt>
                <c:pt idx="3">
                  <c:v>1.6426818231198473E-2</c:v>
                </c:pt>
              </c:numCache>
            </c:numRef>
          </c:val>
        </c:ser>
        <c:dLbls>
          <c:showLegendKey val="0"/>
          <c:showVal val="0"/>
          <c:showCatName val="0"/>
          <c:showSerName val="0"/>
          <c:showPercent val="0"/>
          <c:showBubbleSize val="0"/>
          <c:showLeaderLines val="1"/>
        </c:dLbls>
        <c:firstSliceAng val="110"/>
      </c:pieChart>
    </c:plotArea>
    <c:plotVisOnly val="1"/>
    <c:dispBlanksAs val="gap"/>
    <c:showDLblsOverMax val="0"/>
  </c:chart>
  <c:spPr>
    <a:noFill/>
    <a:ln>
      <a:noFill/>
    </a:ln>
  </c:sp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lang="es-EC" sz="1900"/>
            </a:pPr>
            <a:r>
              <a:rPr lang="es-EC" sz="1900" dirty="0"/>
              <a:t>Superficie</a:t>
            </a:r>
            <a:r>
              <a:rPr lang="es-EC" sz="1900" baseline="0" dirty="0"/>
              <a:t> </a:t>
            </a:r>
            <a:r>
              <a:rPr lang="es-EC" sz="1900" baseline="0" dirty="0" smtClean="0"/>
              <a:t>sembrada </a:t>
            </a:r>
            <a:r>
              <a:rPr lang="es-EC" sz="1900" baseline="0" dirty="0"/>
              <a:t>y cosechada</a:t>
            </a:r>
          </a:p>
          <a:p>
            <a:pPr>
              <a:defRPr lang="es-EC" sz="1900"/>
            </a:pPr>
            <a:r>
              <a:rPr lang="es-EC" sz="1900" b="0" baseline="0" dirty="0"/>
              <a:t>(miles de Ha)</a:t>
            </a:r>
            <a:endParaRPr lang="es-EC" sz="1900" b="0" dirty="0"/>
          </a:p>
        </c:rich>
      </c:tx>
      <c:layout>
        <c:manualLayout>
          <c:xMode val="edge"/>
          <c:yMode val="edge"/>
          <c:x val="0.19857312150501788"/>
          <c:y val="5.2601367879202506E-2"/>
        </c:manualLayout>
      </c:layout>
      <c:overlay val="0"/>
    </c:title>
    <c:autoTitleDeleted val="0"/>
    <c:plotArea>
      <c:layout>
        <c:manualLayout>
          <c:layoutTarget val="inner"/>
          <c:xMode val="edge"/>
          <c:yMode val="edge"/>
          <c:x val="0.21566659260082224"/>
          <c:y val="0.26421357665912365"/>
          <c:w val="0.74670795837499704"/>
          <c:h val="0.51550095798322559"/>
        </c:manualLayout>
      </c:layout>
      <c:barChart>
        <c:barDir val="col"/>
        <c:grouping val="clustered"/>
        <c:varyColors val="0"/>
        <c:ser>
          <c:idx val="0"/>
          <c:order val="0"/>
          <c:tx>
            <c:strRef>
              <c:f>'papa2 (4)'!$I$44</c:f>
              <c:strCache>
                <c:ptCount val="1"/>
                <c:pt idx="0">
                  <c:v>Plantada</c:v>
                </c:pt>
              </c:strCache>
            </c:strRef>
          </c:tx>
          <c:invertIfNegative val="0"/>
          <c:cat>
            <c:strRef>
              <c:f>'papa2 (4)'!$J$43:$L$43</c:f>
              <c:strCache>
                <c:ptCount val="3"/>
                <c:pt idx="0">
                  <c:v> Carchi </c:v>
                </c:pt>
                <c:pt idx="1">
                  <c:v> Chimborazo </c:v>
                </c:pt>
                <c:pt idx="2">
                  <c:v> Cotopaxi </c:v>
                </c:pt>
              </c:strCache>
            </c:strRef>
          </c:cat>
          <c:val>
            <c:numRef>
              <c:f>'papa2 (4)'!$J$44:$L$44</c:f>
              <c:numCache>
                <c:formatCode>_-* #,##0.00\ _€_-;\-* #,##0.00\ _€_-;_-* "-"??\ _€_-;_-@_-</c:formatCode>
                <c:ptCount val="3"/>
                <c:pt idx="0">
                  <c:v>7.026319603010001</c:v>
                </c:pt>
                <c:pt idx="1">
                  <c:v>6.2217483248199938</c:v>
                </c:pt>
                <c:pt idx="2">
                  <c:v>7.1537880970099854</c:v>
                </c:pt>
              </c:numCache>
            </c:numRef>
          </c:val>
        </c:ser>
        <c:ser>
          <c:idx val="1"/>
          <c:order val="1"/>
          <c:tx>
            <c:strRef>
              <c:f>'papa2 (4)'!$I$45</c:f>
              <c:strCache>
                <c:ptCount val="1"/>
                <c:pt idx="0">
                  <c:v>Cosechada</c:v>
                </c:pt>
              </c:strCache>
            </c:strRef>
          </c:tx>
          <c:spPr>
            <a:solidFill>
              <a:schemeClr val="accent3"/>
            </a:solidFill>
          </c:spPr>
          <c:invertIfNegative val="0"/>
          <c:cat>
            <c:strRef>
              <c:f>'papa2 (4)'!$J$43:$L$43</c:f>
              <c:strCache>
                <c:ptCount val="3"/>
                <c:pt idx="0">
                  <c:v> Carchi </c:v>
                </c:pt>
                <c:pt idx="1">
                  <c:v> Chimborazo </c:v>
                </c:pt>
                <c:pt idx="2">
                  <c:v> Cotopaxi </c:v>
                </c:pt>
              </c:strCache>
            </c:strRef>
          </c:cat>
          <c:val>
            <c:numRef>
              <c:f>'papa2 (4)'!$J$45:$L$45</c:f>
              <c:numCache>
                <c:formatCode>_-* #,##0.00\ _€_-;\-* #,##0.00\ _€_-;_-* "-"??\ _€_-;_-@_-</c:formatCode>
                <c:ptCount val="3"/>
                <c:pt idx="0">
                  <c:v>6.9371987040500134</c:v>
                </c:pt>
                <c:pt idx="1">
                  <c:v>6.1482986006399951</c:v>
                </c:pt>
                <c:pt idx="2">
                  <c:v>6.8473172113199849</c:v>
                </c:pt>
              </c:numCache>
            </c:numRef>
          </c:val>
        </c:ser>
        <c:dLbls>
          <c:showLegendKey val="0"/>
          <c:showVal val="0"/>
          <c:showCatName val="0"/>
          <c:showSerName val="0"/>
          <c:showPercent val="0"/>
          <c:showBubbleSize val="0"/>
        </c:dLbls>
        <c:gapWidth val="120"/>
        <c:axId val="124182912"/>
        <c:axId val="124184448"/>
      </c:barChart>
      <c:catAx>
        <c:axId val="124182912"/>
        <c:scaling>
          <c:orientation val="minMax"/>
        </c:scaling>
        <c:delete val="0"/>
        <c:axPos val="b"/>
        <c:majorTickMark val="none"/>
        <c:minorTickMark val="none"/>
        <c:tickLblPos val="nextTo"/>
        <c:txPr>
          <a:bodyPr/>
          <a:lstStyle/>
          <a:p>
            <a:pPr>
              <a:defRPr lang="es-EC"/>
            </a:pPr>
            <a:endParaRPr lang="es-EC"/>
          </a:p>
        </c:txPr>
        <c:crossAx val="124184448"/>
        <c:crosses val="autoZero"/>
        <c:auto val="1"/>
        <c:lblAlgn val="ctr"/>
        <c:lblOffset val="100"/>
        <c:noMultiLvlLbl val="0"/>
      </c:catAx>
      <c:valAx>
        <c:axId val="124184448"/>
        <c:scaling>
          <c:orientation val="minMax"/>
        </c:scaling>
        <c:delete val="1"/>
        <c:axPos val="l"/>
        <c:numFmt formatCode="#,##0" sourceLinked="0"/>
        <c:majorTickMark val="none"/>
        <c:minorTickMark val="none"/>
        <c:tickLblPos val="none"/>
        <c:crossAx val="124182912"/>
        <c:crosses val="autoZero"/>
        <c:crossBetween val="between"/>
      </c:valAx>
      <c:dTable>
        <c:showHorzBorder val="1"/>
        <c:showVertBorder val="1"/>
        <c:showOutline val="1"/>
        <c:showKeys val="1"/>
        <c:txPr>
          <a:bodyPr/>
          <a:lstStyle/>
          <a:p>
            <a:pPr rtl="0">
              <a:defRPr lang="es-EC" sz="1400"/>
            </a:pPr>
            <a:endParaRPr lang="es-EC"/>
          </a:p>
        </c:txPr>
      </c:dTable>
      <c:spPr>
        <a:noFill/>
      </c:spPr>
    </c:plotArea>
    <c:plotVisOnly val="1"/>
    <c:dispBlanksAs val="gap"/>
    <c:showDLblsOverMax val="0"/>
  </c:chart>
  <c:spPr>
    <a:noFill/>
    <a:ln>
      <a:noFill/>
    </a:ln>
  </c:sp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lang="es-EC" sz="1900"/>
            </a:pPr>
            <a:r>
              <a:rPr lang="es-EC" sz="1900"/>
              <a:t>Participación</a:t>
            </a:r>
            <a:r>
              <a:rPr lang="es-EC" sz="1900" baseline="0"/>
              <a:t> en la producción nacional</a:t>
            </a:r>
            <a:endParaRPr lang="es-EC" sz="1900"/>
          </a:p>
        </c:rich>
      </c:tx>
      <c:layout/>
      <c:overlay val="1"/>
    </c:title>
    <c:autoTitleDeleted val="0"/>
    <c:plotArea>
      <c:layout>
        <c:manualLayout>
          <c:layoutTarget val="inner"/>
          <c:xMode val="edge"/>
          <c:yMode val="edge"/>
          <c:x val="0.27361111111111114"/>
          <c:y val="0.2204226453429175"/>
          <c:w val="0.51105689410369404"/>
          <c:h val="0.72057556558018465"/>
        </c:manualLayout>
      </c:layout>
      <c:pieChart>
        <c:varyColors val="1"/>
        <c:ser>
          <c:idx val="0"/>
          <c:order val="0"/>
          <c:dLbls>
            <c:dLbl>
              <c:idx val="0"/>
              <c:layout>
                <c:manualLayout>
                  <c:x val="0.16361872055471333"/>
                  <c:y val="-0.16066331688745339"/>
                </c:manualLayout>
              </c:layout>
              <c:showLegendKey val="0"/>
              <c:showVal val="1"/>
              <c:showCatName val="1"/>
              <c:showSerName val="0"/>
              <c:showPercent val="0"/>
              <c:showBubbleSize val="0"/>
              <c:separator>
</c:separator>
            </c:dLbl>
            <c:dLbl>
              <c:idx val="3"/>
              <c:layout>
                <c:manualLayout>
                  <c:x val="-0.17981595033922904"/>
                  <c:y val="-9.4706289143279776E-2"/>
                </c:manualLayout>
              </c:layout>
              <c:showLegendKey val="0"/>
              <c:showVal val="1"/>
              <c:showCatName val="1"/>
              <c:showSerName val="0"/>
              <c:showPercent val="0"/>
              <c:showBubbleSize val="0"/>
              <c:separator>
</c:separator>
            </c:dLbl>
            <c:txPr>
              <a:bodyPr/>
              <a:lstStyle/>
              <a:p>
                <a:pPr>
                  <a:defRPr lang="es-EC" sz="1400"/>
                </a:pPr>
                <a:endParaRPr lang="es-EC"/>
              </a:p>
            </c:txPr>
            <c:showLegendKey val="0"/>
            <c:showVal val="1"/>
            <c:showCatName val="1"/>
            <c:showSerName val="0"/>
            <c:showPercent val="0"/>
            <c:showBubbleSize val="0"/>
            <c:separator>
</c:separator>
            <c:showLeaderLines val="1"/>
          </c:dLbls>
          <c:cat>
            <c:strRef>
              <c:f>'papa2 (4)'!$I$66:$I$69</c:f>
              <c:strCache>
                <c:ptCount val="4"/>
                <c:pt idx="0">
                  <c:v> Carchi </c:v>
                </c:pt>
                <c:pt idx="1">
                  <c:v> Chimborazo </c:v>
                </c:pt>
                <c:pt idx="2">
                  <c:v> Cotopaxi </c:v>
                </c:pt>
                <c:pt idx="3">
                  <c:v>Otras provincias</c:v>
                </c:pt>
              </c:strCache>
            </c:strRef>
          </c:cat>
          <c:val>
            <c:numRef>
              <c:f>'papa2 (4)'!$J$66:$J$69</c:f>
              <c:numCache>
                <c:formatCode>0.00%</c:formatCode>
                <c:ptCount val="4"/>
                <c:pt idx="0">
                  <c:v>0.35092447541989841</c:v>
                </c:pt>
                <c:pt idx="1">
                  <c:v>0.1913567909678536</c:v>
                </c:pt>
                <c:pt idx="2">
                  <c:v>0.12252678734666962</c:v>
                </c:pt>
                <c:pt idx="3">
                  <c:v>0.33519191806902082</c:v>
                </c:pt>
              </c:numCache>
            </c:numRef>
          </c:val>
        </c:ser>
        <c:dLbls>
          <c:showLegendKey val="0"/>
          <c:showVal val="0"/>
          <c:showCatName val="0"/>
          <c:showSerName val="0"/>
          <c:showPercent val="0"/>
          <c:showBubbleSize val="0"/>
          <c:showLeaderLines val="1"/>
        </c:dLbls>
        <c:firstSliceAng val="170"/>
      </c:pieChart>
    </c:plotArea>
    <c:plotVisOnly val="1"/>
    <c:dispBlanksAs val="gap"/>
    <c:showDLblsOverMax val="0"/>
  </c:chart>
  <c:spPr>
    <a:noFill/>
    <a:ln>
      <a:noFill/>
    </a:ln>
  </c:sp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lang="es-EC" sz="1900"/>
            </a:pPr>
            <a:r>
              <a:rPr lang="es-EC" sz="1900"/>
              <a:t>Superficie</a:t>
            </a:r>
            <a:r>
              <a:rPr lang="es-EC" sz="1900" baseline="0"/>
              <a:t> plantada con flores</a:t>
            </a:r>
            <a:endParaRPr lang="es-EC" sz="1900"/>
          </a:p>
        </c:rich>
      </c:tx>
      <c:layout>
        <c:manualLayout>
          <c:xMode val="edge"/>
          <c:yMode val="edge"/>
          <c:x val="0.29259762200335226"/>
          <c:y val="0.18513409346835291"/>
        </c:manualLayout>
      </c:layout>
      <c:overlay val="0"/>
    </c:title>
    <c:autoTitleDeleted val="0"/>
    <c:plotArea>
      <c:layout>
        <c:manualLayout>
          <c:layoutTarget val="inner"/>
          <c:xMode val="edge"/>
          <c:yMode val="edge"/>
          <c:x val="0.28625437445319329"/>
          <c:y val="0.18305118110236449"/>
          <c:w val="0.48860258092738618"/>
          <c:h val="0.8143376348789737"/>
        </c:manualLayout>
      </c:layout>
      <c:pieChart>
        <c:varyColors val="1"/>
        <c:ser>
          <c:idx val="0"/>
          <c:order val="0"/>
          <c:dLbls>
            <c:dLbl>
              <c:idx val="0"/>
              <c:layout>
                <c:manualLayout>
                  <c:x val="0.20715223097112961"/>
                  <c:y val="-7.3814158646835812E-2"/>
                </c:manualLayout>
              </c:layout>
              <c:showLegendKey val="0"/>
              <c:showVal val="0"/>
              <c:showCatName val="1"/>
              <c:showSerName val="0"/>
              <c:showPercent val="1"/>
              <c:showBubbleSize val="0"/>
              <c:separator> </c:separator>
            </c:dLbl>
            <c:numFmt formatCode="0.00%" sourceLinked="0"/>
            <c:txPr>
              <a:bodyPr/>
              <a:lstStyle/>
              <a:p>
                <a:pPr>
                  <a:defRPr lang="es-EC" sz="1400"/>
                </a:pPr>
                <a:endParaRPr lang="es-EC"/>
              </a:p>
            </c:txPr>
            <c:showLegendKey val="0"/>
            <c:showVal val="0"/>
            <c:showCatName val="1"/>
            <c:showSerName val="0"/>
            <c:showPercent val="1"/>
            <c:showBubbleSize val="0"/>
            <c:separator>
</c:separator>
            <c:showLeaderLines val="1"/>
          </c:dLbls>
          <c:cat>
            <c:strRef>
              <c:f>rosas!$U$10:$U$11</c:f>
              <c:strCache>
                <c:ptCount val="2"/>
                <c:pt idx="0">
                  <c:v>Permanentes</c:v>
                </c:pt>
                <c:pt idx="1">
                  <c:v>Transitorias</c:v>
                </c:pt>
              </c:strCache>
            </c:strRef>
          </c:cat>
          <c:val>
            <c:numRef>
              <c:f>rosas!$V$10:$V$11</c:f>
              <c:numCache>
                <c:formatCode>_-* #,##0.00\ _€_-;\-* #,##0.00\ _€_-;_-* "-"??\ _€_-;_-@_-</c:formatCode>
                <c:ptCount val="2"/>
                <c:pt idx="0">
                  <c:v>6043.9363494500049</c:v>
                </c:pt>
                <c:pt idx="1">
                  <c:v>823.12968000000001</c:v>
                </c:pt>
              </c:numCache>
            </c:numRef>
          </c:val>
        </c:ser>
        <c:dLbls>
          <c:showLegendKey val="0"/>
          <c:showVal val="0"/>
          <c:showCatName val="1"/>
          <c:showSerName val="0"/>
          <c:showPercent val="1"/>
          <c:showBubbleSize val="0"/>
          <c:showLeaderLines val="1"/>
        </c:dLbls>
        <c:firstSliceAng val="100"/>
      </c:pieChart>
    </c:plotArea>
    <c:plotVisOnly val="1"/>
    <c:dispBlanksAs val="zero"/>
    <c:showDLblsOverMax val="0"/>
  </c:chart>
  <c:spPr>
    <a:noFill/>
    <a:ln>
      <a:noFill/>
    </a:ln>
  </c:sp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lang="es-EC" sz="1900"/>
            </a:pPr>
            <a:r>
              <a:rPr lang="es-EC" sz="1900" dirty="0"/>
              <a:t>Superficie plantada por especie de flor</a:t>
            </a:r>
          </a:p>
          <a:p>
            <a:pPr>
              <a:defRPr lang="es-EC" sz="1900"/>
            </a:pPr>
            <a:r>
              <a:rPr lang="es-EC" sz="1900" b="0" dirty="0"/>
              <a:t>(Ha)</a:t>
            </a:r>
          </a:p>
          <a:p>
            <a:pPr>
              <a:defRPr lang="es-EC" sz="1900"/>
            </a:pPr>
            <a:endParaRPr lang="es-EC" sz="1900" dirty="0"/>
          </a:p>
        </c:rich>
      </c:tx>
      <c:layout>
        <c:manualLayout>
          <c:xMode val="edge"/>
          <c:yMode val="edge"/>
          <c:x val="0.24818265142256921"/>
          <c:y val="3.3594150914448624E-2"/>
        </c:manualLayout>
      </c:layout>
      <c:overlay val="0"/>
    </c:title>
    <c:autoTitleDeleted val="0"/>
    <c:plotArea>
      <c:layout>
        <c:manualLayout>
          <c:layoutTarget val="inner"/>
          <c:xMode val="edge"/>
          <c:yMode val="edge"/>
          <c:x val="0.17194191175728046"/>
          <c:y val="9.6155762234531247E-2"/>
          <c:w val="0.80475338598741297"/>
          <c:h val="0.67833488586738233"/>
        </c:manualLayout>
      </c:layout>
      <c:barChart>
        <c:barDir val="col"/>
        <c:grouping val="clustered"/>
        <c:varyColors val="0"/>
        <c:ser>
          <c:idx val="0"/>
          <c:order val="0"/>
          <c:tx>
            <c:strRef>
              <c:f>rosas!$K$54</c:f>
              <c:strCache>
                <c:ptCount val="1"/>
                <c:pt idx="0">
                  <c:v>Plantada</c:v>
                </c:pt>
              </c:strCache>
            </c:strRef>
          </c:tx>
          <c:invertIfNegative val="0"/>
          <c:cat>
            <c:strRef>
              <c:f>rosas!$L$50:$N$50</c:f>
              <c:strCache>
                <c:ptCount val="3"/>
                <c:pt idx="0">
                  <c:v>Rosa</c:v>
                </c:pt>
                <c:pt idx="1">
                  <c:v>Gypsophila</c:v>
                </c:pt>
                <c:pt idx="2">
                  <c:v>Clavel</c:v>
                </c:pt>
              </c:strCache>
            </c:strRef>
          </c:cat>
          <c:val>
            <c:numRef>
              <c:f>rosas!$L$54:$N$54</c:f>
              <c:numCache>
                <c:formatCode>_(* #,##0_);_(* \(#,##0\);_(* "-"??_);_(@_)</c:formatCode>
                <c:ptCount val="3"/>
                <c:pt idx="0">
                  <c:v>4796.2980294500239</c:v>
                </c:pt>
                <c:pt idx="1">
                  <c:v>601.65259999999796</c:v>
                </c:pt>
                <c:pt idx="2">
                  <c:v>141.28592</c:v>
                </c:pt>
              </c:numCache>
            </c:numRef>
          </c:val>
        </c:ser>
        <c:ser>
          <c:idx val="1"/>
          <c:order val="1"/>
          <c:tx>
            <c:strRef>
              <c:f>rosas!$K$55</c:f>
              <c:strCache>
                <c:ptCount val="1"/>
                <c:pt idx="0">
                  <c:v>Cosehada</c:v>
                </c:pt>
              </c:strCache>
            </c:strRef>
          </c:tx>
          <c:spPr>
            <a:solidFill>
              <a:schemeClr val="accent3"/>
            </a:solidFill>
          </c:spPr>
          <c:invertIfNegative val="0"/>
          <c:cat>
            <c:strRef>
              <c:f>rosas!$L$50:$N$50</c:f>
              <c:strCache>
                <c:ptCount val="3"/>
                <c:pt idx="0">
                  <c:v>Rosa</c:v>
                </c:pt>
                <c:pt idx="1">
                  <c:v>Gypsophila</c:v>
                </c:pt>
                <c:pt idx="2">
                  <c:v>Clavel</c:v>
                </c:pt>
              </c:strCache>
            </c:strRef>
          </c:cat>
          <c:val>
            <c:numRef>
              <c:f>rosas!$L$55:$N$55</c:f>
              <c:numCache>
                <c:formatCode>_(* #,##0_);_(* \(#,##0\);_(* "-"??_);_(@_)</c:formatCode>
                <c:ptCount val="3"/>
                <c:pt idx="0">
                  <c:v>4580.7232226538717</c:v>
                </c:pt>
                <c:pt idx="1">
                  <c:v>601.65259999999796</c:v>
                </c:pt>
                <c:pt idx="2">
                  <c:v>141.28592</c:v>
                </c:pt>
              </c:numCache>
            </c:numRef>
          </c:val>
        </c:ser>
        <c:dLbls>
          <c:showLegendKey val="0"/>
          <c:showVal val="0"/>
          <c:showCatName val="0"/>
          <c:showSerName val="0"/>
          <c:showPercent val="0"/>
          <c:showBubbleSize val="0"/>
        </c:dLbls>
        <c:gapWidth val="150"/>
        <c:axId val="124291328"/>
        <c:axId val="124297216"/>
      </c:barChart>
      <c:catAx>
        <c:axId val="124291328"/>
        <c:scaling>
          <c:orientation val="minMax"/>
        </c:scaling>
        <c:delete val="0"/>
        <c:axPos val="b"/>
        <c:numFmt formatCode="General" sourceLinked="1"/>
        <c:majorTickMark val="none"/>
        <c:minorTickMark val="none"/>
        <c:tickLblPos val="nextTo"/>
        <c:txPr>
          <a:bodyPr/>
          <a:lstStyle/>
          <a:p>
            <a:pPr>
              <a:defRPr lang="es-EC"/>
            </a:pPr>
            <a:endParaRPr lang="es-EC"/>
          </a:p>
        </c:txPr>
        <c:crossAx val="124297216"/>
        <c:crosses val="autoZero"/>
        <c:auto val="1"/>
        <c:lblAlgn val="ctr"/>
        <c:lblOffset val="100"/>
        <c:noMultiLvlLbl val="0"/>
      </c:catAx>
      <c:valAx>
        <c:axId val="124297216"/>
        <c:scaling>
          <c:orientation val="minMax"/>
        </c:scaling>
        <c:delete val="1"/>
        <c:axPos val="l"/>
        <c:numFmt formatCode="General" sourceLinked="0"/>
        <c:majorTickMark val="none"/>
        <c:minorTickMark val="none"/>
        <c:tickLblPos val="none"/>
        <c:crossAx val="124291328"/>
        <c:crosses val="autoZero"/>
        <c:crossBetween val="between"/>
      </c:valAx>
      <c:dTable>
        <c:showHorzBorder val="1"/>
        <c:showVertBorder val="1"/>
        <c:showOutline val="1"/>
        <c:showKeys val="1"/>
        <c:txPr>
          <a:bodyPr/>
          <a:lstStyle/>
          <a:p>
            <a:pPr rtl="0">
              <a:defRPr lang="es-EC"/>
            </a:pPr>
            <a:endParaRPr lang="es-EC"/>
          </a:p>
        </c:txPr>
      </c:dTable>
      <c:spPr>
        <a:noFill/>
      </c:spPr>
    </c:plotArea>
    <c:plotVisOnly val="1"/>
    <c:dispBlanksAs val="gap"/>
    <c:showDLblsOverMax val="0"/>
  </c:chart>
  <c:spPr>
    <a:noFill/>
    <a:ln>
      <a:noFill/>
    </a:ln>
  </c:spPr>
  <c:txPr>
    <a:bodyPr/>
    <a:lstStyle/>
    <a:p>
      <a:pPr>
        <a:defRPr sz="1400"/>
      </a:pPr>
      <a:endParaRPr lang="es-EC"/>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lang="es-EC" sz="1900"/>
            </a:pPr>
            <a:r>
              <a:rPr lang="es-EC" sz="1900" dirty="0" smtClean="0"/>
              <a:t>Ventas</a:t>
            </a:r>
          </a:p>
          <a:p>
            <a:pPr>
              <a:defRPr lang="es-EC" sz="1900"/>
            </a:pPr>
            <a:r>
              <a:rPr lang="es-EC" sz="1900" b="0" dirty="0" smtClean="0"/>
              <a:t>(millones</a:t>
            </a:r>
            <a:r>
              <a:rPr lang="es-EC" sz="1900" b="0" baseline="0" dirty="0" smtClean="0"/>
              <a:t> de unidades</a:t>
            </a:r>
            <a:r>
              <a:rPr lang="es-EC" sz="1900" b="0" dirty="0" smtClean="0"/>
              <a:t>)</a:t>
            </a:r>
            <a:endParaRPr lang="es-EC" sz="1900" b="0" dirty="0"/>
          </a:p>
        </c:rich>
      </c:tx>
      <c:layout>
        <c:manualLayout>
          <c:xMode val="edge"/>
          <c:yMode val="edge"/>
          <c:x val="0.36386972628041492"/>
          <c:y val="0.21642422324478988"/>
        </c:manualLayout>
      </c:layout>
      <c:overlay val="0"/>
    </c:title>
    <c:autoTitleDeleted val="0"/>
    <c:plotArea>
      <c:layout>
        <c:manualLayout>
          <c:layoutTarget val="inner"/>
          <c:xMode val="edge"/>
          <c:yMode val="edge"/>
          <c:x val="2.0208981409473158E-2"/>
          <c:y val="0.23521403007237351"/>
          <c:w val="0.9595820371810535"/>
          <c:h val="0.66069882858970619"/>
        </c:manualLayout>
      </c:layout>
      <c:barChart>
        <c:barDir val="col"/>
        <c:grouping val="clustered"/>
        <c:varyColors val="0"/>
        <c:ser>
          <c:idx val="0"/>
          <c:order val="0"/>
          <c:invertIfNegative val="0"/>
          <c:dPt>
            <c:idx val="1"/>
            <c:invertIfNegative val="0"/>
            <c:bubble3D val="0"/>
            <c:spPr>
              <a:solidFill>
                <a:schemeClr val="accent2"/>
              </a:solidFill>
            </c:spPr>
          </c:dPt>
          <c:dPt>
            <c:idx val="2"/>
            <c:invertIfNegative val="0"/>
            <c:bubble3D val="0"/>
            <c:spPr>
              <a:solidFill>
                <a:schemeClr val="accent3"/>
              </a:solidFill>
            </c:spPr>
          </c:dPt>
          <c:dLbls>
            <c:txPr>
              <a:bodyPr/>
              <a:lstStyle/>
              <a:p>
                <a:pPr>
                  <a:defRPr lang="es-EC" sz="1400"/>
                </a:pPr>
                <a:endParaRPr lang="es-EC"/>
              </a:p>
            </c:txPr>
            <c:showLegendKey val="0"/>
            <c:showVal val="1"/>
            <c:showCatName val="0"/>
            <c:showSerName val="0"/>
            <c:showPercent val="0"/>
            <c:showBubbleSize val="0"/>
            <c:showLeaderLines val="0"/>
          </c:dLbls>
          <c:cat>
            <c:strRef>
              <c:f>'T9'!$G$81:$G$83</c:f>
              <c:strCache>
                <c:ptCount val="3"/>
                <c:pt idx="0">
                  <c:v>Bonche</c:v>
                </c:pt>
                <c:pt idx="1">
                  <c:v>Tabaco</c:v>
                </c:pt>
                <c:pt idx="2">
                  <c:v>Full  Tabaco</c:v>
                </c:pt>
              </c:strCache>
            </c:strRef>
          </c:cat>
          <c:val>
            <c:numRef>
              <c:f>'T9'!$H$81:$H$83</c:f>
              <c:numCache>
                <c:formatCode>_-* #,##0.00\ _€_-;\-* #,##0.00\ _€_-;_-* "-"??\ _€_-;_-@_-</c:formatCode>
                <c:ptCount val="3"/>
                <c:pt idx="0">
                  <c:v>32.273469598830772</c:v>
                </c:pt>
                <c:pt idx="1">
                  <c:v>4.3923527322730829</c:v>
                </c:pt>
                <c:pt idx="2">
                  <c:v>1.9571899478592101</c:v>
                </c:pt>
              </c:numCache>
            </c:numRef>
          </c:val>
        </c:ser>
        <c:dLbls>
          <c:showLegendKey val="0"/>
          <c:showVal val="1"/>
          <c:showCatName val="0"/>
          <c:showSerName val="0"/>
          <c:showPercent val="0"/>
          <c:showBubbleSize val="0"/>
        </c:dLbls>
        <c:gapWidth val="150"/>
        <c:overlap val="-25"/>
        <c:axId val="124391808"/>
        <c:axId val="124393344"/>
      </c:barChart>
      <c:catAx>
        <c:axId val="124391808"/>
        <c:scaling>
          <c:orientation val="minMax"/>
        </c:scaling>
        <c:delete val="0"/>
        <c:axPos val="b"/>
        <c:majorTickMark val="none"/>
        <c:minorTickMark val="none"/>
        <c:tickLblPos val="nextTo"/>
        <c:txPr>
          <a:bodyPr/>
          <a:lstStyle/>
          <a:p>
            <a:pPr>
              <a:defRPr lang="es-EC" sz="1400"/>
            </a:pPr>
            <a:endParaRPr lang="es-EC"/>
          </a:p>
        </c:txPr>
        <c:crossAx val="124393344"/>
        <c:crosses val="autoZero"/>
        <c:auto val="1"/>
        <c:lblAlgn val="ctr"/>
        <c:lblOffset val="100"/>
        <c:noMultiLvlLbl val="0"/>
      </c:catAx>
      <c:valAx>
        <c:axId val="124393344"/>
        <c:scaling>
          <c:orientation val="minMax"/>
        </c:scaling>
        <c:delete val="1"/>
        <c:axPos val="l"/>
        <c:numFmt formatCode="#,##0" sourceLinked="0"/>
        <c:majorTickMark val="out"/>
        <c:minorTickMark val="none"/>
        <c:tickLblPos val="none"/>
        <c:crossAx val="124391808"/>
        <c:crosses val="autoZero"/>
        <c:crossBetween val="between"/>
      </c:valAx>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lang="es-EC" sz="1900"/>
            </a:pPr>
            <a:r>
              <a:rPr lang="es-EC" sz="1900" dirty="0"/>
              <a:t>Superficie con</a:t>
            </a:r>
            <a:r>
              <a:rPr lang="es-EC" sz="1900" baseline="0" dirty="0"/>
              <a:t> uso agropecuario</a:t>
            </a:r>
            <a:endParaRPr lang="es-EC" sz="1900" dirty="0"/>
          </a:p>
        </c:rich>
      </c:tx>
      <c:layout>
        <c:manualLayout>
          <c:xMode val="edge"/>
          <c:yMode val="edge"/>
          <c:x val="0.19047789735074483"/>
          <c:y val="5.3807580701955897E-2"/>
        </c:manualLayout>
      </c:layout>
      <c:overlay val="1"/>
    </c:title>
    <c:autoTitleDeleted val="0"/>
    <c:plotArea>
      <c:layout>
        <c:manualLayout>
          <c:layoutTarget val="inner"/>
          <c:xMode val="edge"/>
          <c:yMode val="edge"/>
          <c:x val="0.20580760634439321"/>
          <c:y val="0.24473322408621292"/>
          <c:w val="0.58232223023732776"/>
          <c:h val="0.73830139905089964"/>
        </c:manualLayout>
      </c:layout>
      <c:pieChart>
        <c:varyColors val="1"/>
        <c:ser>
          <c:idx val="0"/>
          <c:order val="0"/>
          <c:dLbls>
            <c:dLbl>
              <c:idx val="0"/>
              <c:layout>
                <c:manualLayout>
                  <c:x val="-0.19647735218962623"/>
                  <c:y val="0.2122886452787297"/>
                </c:manualLayout>
              </c:layout>
              <c:tx>
                <c:rich>
                  <a:bodyPr/>
                  <a:lstStyle/>
                  <a:p>
                    <a:r>
                      <a:rPr lang="es-EC" dirty="0"/>
                      <a:t>Cultivos Permanentes 26,56%</a:t>
                    </a:r>
                  </a:p>
                </c:rich>
              </c:tx>
              <c:showLegendKey val="0"/>
              <c:showVal val="1"/>
              <c:showCatName val="1"/>
              <c:showSerName val="0"/>
              <c:showPercent val="0"/>
              <c:showBubbleSize val="0"/>
              <c:separator> </c:separator>
            </c:dLbl>
            <c:dLbl>
              <c:idx val="1"/>
              <c:layout>
                <c:manualLayout>
                  <c:x val="-0.19320740574990891"/>
                  <c:y val="-0.14743128739663888"/>
                </c:manualLayout>
              </c:layout>
              <c:showLegendKey val="0"/>
              <c:showVal val="1"/>
              <c:showCatName val="1"/>
              <c:showSerName val="0"/>
              <c:showPercent val="0"/>
              <c:showBubbleSize val="0"/>
              <c:separator> </c:separator>
            </c:dLbl>
            <c:dLbl>
              <c:idx val="2"/>
              <c:layout>
                <c:manualLayout>
                  <c:x val="0.19913249018082993"/>
                  <c:y val="-0.14502902455282776"/>
                </c:manualLayout>
              </c:layout>
              <c:showLegendKey val="0"/>
              <c:showVal val="1"/>
              <c:showCatName val="1"/>
              <c:showSerName val="0"/>
              <c:showPercent val="0"/>
              <c:showBubbleSize val="0"/>
              <c:separator> </c:separator>
            </c:dLbl>
            <c:dLbl>
              <c:idx val="3"/>
              <c:layout>
                <c:manualLayout>
                  <c:x val="0.12503471836462615"/>
                  <c:y val="0.21649838052182319"/>
                </c:manualLayout>
              </c:layout>
              <c:showLegendKey val="0"/>
              <c:showVal val="1"/>
              <c:showCatName val="1"/>
              <c:showSerName val="0"/>
              <c:showPercent val="0"/>
              <c:showBubbleSize val="0"/>
              <c:separator> </c:separator>
            </c:dLbl>
            <c:txPr>
              <a:bodyPr/>
              <a:lstStyle/>
              <a:p>
                <a:pPr>
                  <a:defRPr lang="es-EC" sz="1400"/>
                </a:pPr>
                <a:endParaRPr lang="es-EC"/>
              </a:p>
            </c:txPr>
            <c:showLegendKey val="0"/>
            <c:showVal val="1"/>
            <c:showCatName val="1"/>
            <c:showSerName val="0"/>
            <c:showPercent val="0"/>
            <c:showBubbleSize val="0"/>
            <c:separator> </c:separator>
            <c:showLeaderLines val="1"/>
          </c:dLbls>
          <c:cat>
            <c:strRef>
              <c:f>'SUP_USO AGROPECUARIO'!$F$9:$F$12</c:f>
              <c:strCache>
                <c:ptCount val="4"/>
                <c:pt idx="0">
                  <c:v>Cultivos Permanentes</c:v>
                </c:pt>
                <c:pt idx="1">
                  <c:v>Cultivos Transitorios y Barbecho</c:v>
                </c:pt>
                <c:pt idx="2">
                  <c:v>Pastos Cultivados</c:v>
                </c:pt>
                <c:pt idx="3">
                  <c:v>Pastos Naturales</c:v>
                </c:pt>
              </c:strCache>
            </c:strRef>
          </c:cat>
          <c:val>
            <c:numRef>
              <c:f>'SUP_USO AGROPECUARIO'!$H$9:$H$12</c:f>
              <c:numCache>
                <c:formatCode>0.00%</c:formatCode>
                <c:ptCount val="4"/>
                <c:pt idx="0">
                  <c:v>0.2656296977617118</c:v>
                </c:pt>
                <c:pt idx="1">
                  <c:v>0.16624940508588387</c:v>
                </c:pt>
                <c:pt idx="2">
                  <c:v>0.41279425918963281</c:v>
                </c:pt>
                <c:pt idx="3">
                  <c:v>0.15532663796277221</c:v>
                </c:pt>
              </c:numCache>
            </c:numRef>
          </c:val>
        </c:ser>
        <c:dLbls>
          <c:showLegendKey val="0"/>
          <c:showVal val="1"/>
          <c:showCatName val="1"/>
          <c:showSerName val="0"/>
          <c:showPercent val="0"/>
          <c:showBubbleSize val="0"/>
          <c:showLeaderLines val="1"/>
        </c:dLbls>
        <c:firstSliceAng val="0"/>
      </c:pieChart>
    </c:plotArea>
    <c:plotVisOnly val="1"/>
    <c:dispBlanksAs val="gap"/>
    <c:showDLblsOverMax val="0"/>
  </c:chart>
  <c:spPr>
    <a:noFill/>
    <a:ln>
      <a:noFill/>
    </a:ln>
  </c:sp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900"/>
            </a:pPr>
            <a:r>
              <a:rPr lang="en-US" sz="1900"/>
              <a:t>Existencia de ganado</a:t>
            </a:r>
          </a:p>
          <a:p>
            <a:pPr>
              <a:defRPr sz="1900"/>
            </a:pPr>
            <a:r>
              <a:rPr lang="en-US" sz="1900" b="0"/>
              <a:t>(miles de cabezas)</a:t>
            </a:r>
          </a:p>
        </c:rich>
      </c:tx>
      <c:layout>
        <c:manualLayout>
          <c:xMode val="edge"/>
          <c:yMode val="edge"/>
          <c:x val="0.39936232053732568"/>
          <c:y val="0"/>
        </c:manualLayout>
      </c:layout>
      <c:overlay val="1"/>
    </c:title>
    <c:autoTitleDeleted val="0"/>
    <c:plotArea>
      <c:layout/>
      <c:barChart>
        <c:barDir val="col"/>
        <c:grouping val="clustered"/>
        <c:varyColors val="0"/>
        <c:ser>
          <c:idx val="0"/>
          <c:order val="0"/>
          <c:invertIfNegative val="0"/>
          <c:dPt>
            <c:idx val="1"/>
            <c:invertIfNegative val="0"/>
            <c:bubble3D val="0"/>
            <c:spPr>
              <a:solidFill>
                <a:schemeClr val="accent2"/>
              </a:solidFill>
            </c:spPr>
          </c:dPt>
          <c:dPt>
            <c:idx val="2"/>
            <c:invertIfNegative val="0"/>
            <c:bubble3D val="0"/>
            <c:spPr>
              <a:solidFill>
                <a:schemeClr val="accent3"/>
              </a:solidFill>
            </c:spPr>
          </c:dPt>
          <c:dPt>
            <c:idx val="3"/>
            <c:invertIfNegative val="0"/>
            <c:bubble3D val="0"/>
            <c:spPr>
              <a:solidFill>
                <a:schemeClr val="accent4"/>
              </a:solidFill>
            </c:spPr>
          </c:dPt>
          <c:dPt>
            <c:idx val="4"/>
            <c:invertIfNegative val="0"/>
            <c:bubble3D val="0"/>
            <c:spPr>
              <a:solidFill>
                <a:schemeClr val="accent5"/>
              </a:solidFill>
            </c:spPr>
          </c:dPt>
          <c:dLbls>
            <c:txPr>
              <a:bodyPr/>
              <a:lstStyle/>
              <a:p>
                <a:pPr>
                  <a:defRPr sz="1400"/>
                </a:pPr>
                <a:endParaRPr lang="es-EC"/>
              </a:p>
            </c:txPr>
            <c:showLegendKey val="0"/>
            <c:showVal val="1"/>
            <c:showCatName val="0"/>
            <c:showSerName val="0"/>
            <c:showPercent val="0"/>
            <c:showBubbleSize val="0"/>
            <c:showLeaderLines val="0"/>
          </c:dLbls>
          <c:cat>
            <c:strRef>
              <c:f>Hoja1!$B$7:$B$11</c:f>
              <c:strCache>
                <c:ptCount val="5"/>
                <c:pt idx="0">
                  <c:v>Vacuno</c:v>
                </c:pt>
                <c:pt idx="1">
                  <c:v>Porcino</c:v>
                </c:pt>
                <c:pt idx="2">
                  <c:v>Ovino</c:v>
                </c:pt>
                <c:pt idx="3">
                  <c:v>Caballar</c:v>
                </c:pt>
                <c:pt idx="4">
                  <c:v>Mular</c:v>
                </c:pt>
              </c:strCache>
            </c:strRef>
          </c:cat>
          <c:val>
            <c:numRef>
              <c:f>Hoja1!$C$7:$C$11</c:f>
              <c:numCache>
                <c:formatCode>_-* #,##0\ _€_-;\-* #,##0\ _€_-;_-* "-"??\ _€_-;_-@_-</c:formatCode>
                <c:ptCount val="5"/>
                <c:pt idx="0">
                  <c:v>4604.6237715070338</c:v>
                </c:pt>
                <c:pt idx="1">
                  <c:v>1934.161936074998</c:v>
                </c:pt>
                <c:pt idx="2">
                  <c:v>674.39497396300214</c:v>
                </c:pt>
                <c:pt idx="3">
                  <c:v>282.62761872100003</c:v>
                </c:pt>
                <c:pt idx="4">
                  <c:v>99.833891918999896</c:v>
                </c:pt>
              </c:numCache>
            </c:numRef>
          </c:val>
        </c:ser>
        <c:dLbls>
          <c:showLegendKey val="0"/>
          <c:showVal val="0"/>
          <c:showCatName val="0"/>
          <c:showSerName val="0"/>
          <c:showPercent val="0"/>
          <c:showBubbleSize val="0"/>
        </c:dLbls>
        <c:gapWidth val="110"/>
        <c:overlap val="-50"/>
        <c:axId val="124451456"/>
        <c:axId val="124461440"/>
      </c:barChart>
      <c:catAx>
        <c:axId val="124451456"/>
        <c:scaling>
          <c:orientation val="minMax"/>
        </c:scaling>
        <c:delete val="0"/>
        <c:axPos val="b"/>
        <c:majorTickMark val="out"/>
        <c:minorTickMark val="none"/>
        <c:tickLblPos val="nextTo"/>
        <c:txPr>
          <a:bodyPr/>
          <a:lstStyle/>
          <a:p>
            <a:pPr>
              <a:defRPr sz="1400"/>
            </a:pPr>
            <a:endParaRPr lang="es-EC"/>
          </a:p>
        </c:txPr>
        <c:crossAx val="124461440"/>
        <c:crosses val="autoZero"/>
        <c:auto val="1"/>
        <c:lblAlgn val="ctr"/>
        <c:lblOffset val="100"/>
        <c:noMultiLvlLbl val="0"/>
      </c:catAx>
      <c:valAx>
        <c:axId val="124461440"/>
        <c:scaling>
          <c:orientation val="minMax"/>
        </c:scaling>
        <c:delete val="1"/>
        <c:axPos val="l"/>
        <c:numFmt formatCode="_-* #,##0\ _€_-;\-* #,##0\ _€_-;_-* &quot;-&quot;??\ _€_-;_-@_-" sourceLinked="1"/>
        <c:majorTickMark val="out"/>
        <c:minorTickMark val="none"/>
        <c:tickLblPos val="none"/>
        <c:crossAx val="124451456"/>
        <c:crosses val="autoZero"/>
        <c:crossBetween val="between"/>
      </c:valAx>
      <c:spPr>
        <a:noFill/>
      </c:spPr>
    </c:plotArea>
    <c:plotVisOnly val="1"/>
    <c:dispBlanksAs val="gap"/>
    <c:showDLblsOverMax val="0"/>
  </c:chart>
  <c:spPr>
    <a:noFill/>
    <a:ln>
      <a:noFill/>
    </a:ln>
  </c:sp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900"/>
            </a:pPr>
            <a:r>
              <a:rPr lang="es-ES" sz="1900"/>
              <a:t>Existencia de ganado</a:t>
            </a:r>
          </a:p>
          <a:p>
            <a:pPr>
              <a:defRPr sz="1900"/>
            </a:pPr>
            <a:r>
              <a:rPr lang="es-ES" sz="1900" b="0"/>
              <a:t>(miles de cabezas)</a:t>
            </a:r>
          </a:p>
        </c:rich>
      </c:tx>
      <c:layout>
        <c:manualLayout>
          <c:xMode val="edge"/>
          <c:yMode val="edge"/>
          <c:x val="0.34699674188461677"/>
          <c:y val="0"/>
        </c:manualLayout>
      </c:layout>
      <c:overlay val="0"/>
    </c:title>
    <c:autoTitleDeleted val="0"/>
    <c:plotArea>
      <c:layout>
        <c:manualLayout>
          <c:layoutTarget val="inner"/>
          <c:xMode val="edge"/>
          <c:yMode val="edge"/>
          <c:x val="2.5396647642511191E-2"/>
          <c:y val="0.10599925809793109"/>
          <c:w val="0.94920670471497759"/>
          <c:h val="0.79090110105466072"/>
        </c:manualLayout>
      </c:layout>
      <c:barChart>
        <c:barDir val="col"/>
        <c:grouping val="clustered"/>
        <c:varyColors val="0"/>
        <c:ser>
          <c:idx val="0"/>
          <c:order val="0"/>
          <c:invertIfNegative val="0"/>
          <c:dPt>
            <c:idx val="0"/>
            <c:invertIfNegative val="0"/>
            <c:bubble3D val="0"/>
            <c:spPr>
              <a:solidFill>
                <a:schemeClr val="accent1">
                  <a:lumMod val="50000"/>
                </a:schemeClr>
              </a:solidFill>
            </c:spPr>
          </c:dPt>
          <c:dPt>
            <c:idx val="1"/>
            <c:invertIfNegative val="0"/>
            <c:bubble3D val="0"/>
            <c:spPr>
              <a:solidFill>
                <a:schemeClr val="accent1">
                  <a:lumMod val="75000"/>
                </a:schemeClr>
              </a:solidFill>
            </c:spPr>
          </c:dPt>
          <c:dPt>
            <c:idx val="2"/>
            <c:invertIfNegative val="0"/>
            <c:bubble3D val="0"/>
            <c:spPr>
              <a:solidFill>
                <a:schemeClr val="accent1">
                  <a:lumMod val="60000"/>
                  <a:lumOff val="40000"/>
                </a:schemeClr>
              </a:solidFill>
            </c:spPr>
          </c:dPt>
          <c:dPt>
            <c:idx val="3"/>
            <c:invertIfNegative val="0"/>
            <c:bubble3D val="0"/>
            <c:spPr>
              <a:solidFill>
                <a:schemeClr val="accent1">
                  <a:lumMod val="40000"/>
                  <a:lumOff val="60000"/>
                </a:schemeClr>
              </a:solidFill>
            </c:spPr>
          </c:dPt>
          <c:dPt>
            <c:idx val="4"/>
            <c:invertIfNegative val="0"/>
            <c:bubble3D val="0"/>
            <c:spPr>
              <a:solidFill>
                <a:schemeClr val="accent1">
                  <a:lumMod val="20000"/>
                  <a:lumOff val="80000"/>
                </a:schemeClr>
              </a:solidFill>
            </c:spPr>
          </c:dPt>
          <c:dLbls>
            <c:txPr>
              <a:bodyPr/>
              <a:lstStyle/>
              <a:p>
                <a:pPr>
                  <a:defRPr sz="1400"/>
                </a:pPr>
                <a:endParaRPr lang="es-EC"/>
              </a:p>
            </c:txPr>
            <c:showLegendKey val="0"/>
            <c:showVal val="1"/>
            <c:showCatName val="0"/>
            <c:showSerName val="0"/>
            <c:showPercent val="0"/>
            <c:showBubbleSize val="0"/>
            <c:showLeaderLines val="0"/>
          </c:dLbls>
          <c:cat>
            <c:strRef>
              <c:f>Hoja1!$C$33:$C$37</c:f>
              <c:strCache>
                <c:ptCount val="5"/>
                <c:pt idx="0">
                  <c:v>Manabí</c:v>
                </c:pt>
                <c:pt idx="1">
                  <c:v>Azuay</c:v>
                </c:pt>
                <c:pt idx="2">
                  <c:v>Pichincha</c:v>
                </c:pt>
                <c:pt idx="3">
                  <c:v>Cañar</c:v>
                </c:pt>
                <c:pt idx="4">
                  <c:v>Cotopaxi</c:v>
                </c:pt>
              </c:strCache>
            </c:strRef>
          </c:cat>
          <c:val>
            <c:numRef>
              <c:f>Hoja1!$D$33:$D$37</c:f>
              <c:numCache>
                <c:formatCode>_-* #,##0\ _€_-;\-* #,##0\ _€_-;_-* "-"??\ _€_-;_-@_-</c:formatCode>
                <c:ptCount val="5"/>
                <c:pt idx="0">
                  <c:v>1069.2488524160001</c:v>
                </c:pt>
                <c:pt idx="1">
                  <c:v>562.2282206640001</c:v>
                </c:pt>
                <c:pt idx="2">
                  <c:v>254.04370337599997</c:v>
                </c:pt>
                <c:pt idx="3">
                  <c:v>252.73417314999995</c:v>
                </c:pt>
                <c:pt idx="4">
                  <c:v>242.79358062900053</c:v>
                </c:pt>
              </c:numCache>
            </c:numRef>
          </c:val>
        </c:ser>
        <c:dLbls>
          <c:showLegendKey val="0"/>
          <c:showVal val="0"/>
          <c:showCatName val="0"/>
          <c:showSerName val="0"/>
          <c:showPercent val="0"/>
          <c:showBubbleSize val="0"/>
        </c:dLbls>
        <c:gapWidth val="70"/>
        <c:axId val="124494208"/>
        <c:axId val="124495744"/>
      </c:barChart>
      <c:catAx>
        <c:axId val="124494208"/>
        <c:scaling>
          <c:orientation val="minMax"/>
        </c:scaling>
        <c:delete val="0"/>
        <c:axPos val="b"/>
        <c:majorTickMark val="out"/>
        <c:minorTickMark val="none"/>
        <c:tickLblPos val="nextTo"/>
        <c:txPr>
          <a:bodyPr/>
          <a:lstStyle/>
          <a:p>
            <a:pPr>
              <a:defRPr sz="1400"/>
            </a:pPr>
            <a:endParaRPr lang="es-EC"/>
          </a:p>
        </c:txPr>
        <c:crossAx val="124495744"/>
        <c:crosses val="autoZero"/>
        <c:auto val="1"/>
        <c:lblAlgn val="ctr"/>
        <c:lblOffset val="100"/>
        <c:noMultiLvlLbl val="0"/>
      </c:catAx>
      <c:valAx>
        <c:axId val="124495744"/>
        <c:scaling>
          <c:orientation val="minMax"/>
        </c:scaling>
        <c:delete val="1"/>
        <c:axPos val="l"/>
        <c:numFmt formatCode="_-* #,##0\ _€_-;\-* #,##0\ _€_-;_-* &quot;-&quot;??\ _€_-;_-@_-" sourceLinked="1"/>
        <c:majorTickMark val="out"/>
        <c:minorTickMark val="none"/>
        <c:tickLblPos val="none"/>
        <c:crossAx val="124494208"/>
        <c:crosses val="autoZero"/>
        <c:crossBetween val="between"/>
      </c:valAx>
      <c:spPr>
        <a:noFill/>
      </c:spPr>
    </c:plotArea>
    <c:plotVisOnly val="1"/>
    <c:dispBlanksAs val="gap"/>
    <c:showDLblsOverMax val="0"/>
  </c:chart>
  <c:spPr>
    <a:noFill/>
    <a:ln>
      <a:noFill/>
    </a:ln>
  </c:sp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s-ES"/>
              <a:t>Existencia</a:t>
            </a:r>
            <a:r>
              <a:rPr lang="es-ES" baseline="0"/>
              <a:t> de ganado por región</a:t>
            </a:r>
            <a:endParaRPr lang="es-ES"/>
          </a:p>
        </c:rich>
      </c:tx>
      <c:layout>
        <c:manualLayout>
          <c:xMode val="edge"/>
          <c:yMode val="edge"/>
          <c:x val="0.17463059892079963"/>
          <c:y val="0"/>
        </c:manualLayout>
      </c:layout>
      <c:overlay val="0"/>
    </c:title>
    <c:autoTitleDeleted val="0"/>
    <c:plotArea>
      <c:layout>
        <c:manualLayout>
          <c:layoutTarget val="inner"/>
          <c:xMode val="edge"/>
          <c:yMode val="edge"/>
          <c:x val="0.20133145206560171"/>
          <c:y val="0.20190446710131763"/>
          <c:w val="0.61039127334516785"/>
          <c:h val="0.77836135347946411"/>
        </c:manualLayout>
      </c:layout>
      <c:pieChart>
        <c:varyColors val="1"/>
        <c:ser>
          <c:idx val="0"/>
          <c:order val="0"/>
          <c:dLbls>
            <c:dLbl>
              <c:idx val="0"/>
              <c:layout>
                <c:manualLayout>
                  <c:x val="0.14769104728960902"/>
                  <c:y val="-0.2328255528255527"/>
                </c:manualLayout>
              </c:layout>
              <c:showLegendKey val="0"/>
              <c:showVal val="0"/>
              <c:showCatName val="1"/>
              <c:showSerName val="0"/>
              <c:showPercent val="1"/>
              <c:showBubbleSize val="0"/>
            </c:dLbl>
            <c:dLbl>
              <c:idx val="1"/>
              <c:layout>
                <c:manualLayout>
                  <c:x val="-9.8153019889854823E-2"/>
                  <c:y val="0.25207039537748244"/>
                </c:manualLayout>
              </c:layout>
              <c:showLegendKey val="0"/>
              <c:showVal val="0"/>
              <c:showCatName val="1"/>
              <c:showSerName val="0"/>
              <c:showPercent val="1"/>
              <c:showBubbleSize val="0"/>
            </c:dLbl>
            <c:dLbl>
              <c:idx val="3"/>
              <c:layout>
                <c:manualLayout>
                  <c:x val="1.406733117897835E-2"/>
                  <c:y val="1.0772633764759749E-2"/>
                </c:manualLayout>
              </c:layout>
              <c:showLegendKey val="0"/>
              <c:showVal val="0"/>
              <c:showCatName val="1"/>
              <c:showSerName val="0"/>
              <c:showPercent val="1"/>
              <c:showBubbleSize val="0"/>
            </c:dLbl>
            <c:numFmt formatCode="0.00%" sourceLinked="0"/>
            <c:txPr>
              <a:bodyPr/>
              <a:lstStyle/>
              <a:p>
                <a:pPr>
                  <a:defRPr sz="1400"/>
                </a:pPr>
                <a:endParaRPr lang="es-EC"/>
              </a:p>
            </c:txPr>
            <c:showLegendKey val="0"/>
            <c:showVal val="0"/>
            <c:showCatName val="1"/>
            <c:showSerName val="0"/>
            <c:showPercent val="1"/>
            <c:showBubbleSize val="0"/>
            <c:showLeaderLines val="1"/>
          </c:dLbls>
          <c:cat>
            <c:strRef>
              <c:f>Hoja1!$C$44:$C$47</c:f>
              <c:strCache>
                <c:ptCount val="4"/>
                <c:pt idx="0">
                  <c:v>Sierra</c:v>
                </c:pt>
                <c:pt idx="1">
                  <c:v>Costa</c:v>
                </c:pt>
                <c:pt idx="2">
                  <c:v>Oriental</c:v>
                </c:pt>
                <c:pt idx="3">
                  <c:v>Zonas no delimitadas</c:v>
                </c:pt>
              </c:strCache>
            </c:strRef>
          </c:cat>
          <c:val>
            <c:numRef>
              <c:f>Hoja1!$D$44:$D$47</c:f>
              <c:numCache>
                <c:formatCode>General</c:formatCode>
                <c:ptCount val="4"/>
                <c:pt idx="0">
                  <c:v>2351154.4473879929</c:v>
                </c:pt>
                <c:pt idx="1">
                  <c:v>1816122.8037330031</c:v>
                </c:pt>
                <c:pt idx="2">
                  <c:v>417617.00710100017</c:v>
                </c:pt>
                <c:pt idx="3">
                  <c:v>19729.513285000015</c:v>
                </c:pt>
              </c:numCache>
            </c:numRef>
          </c:val>
        </c:ser>
        <c:dLbls>
          <c:showLegendKey val="0"/>
          <c:showVal val="0"/>
          <c:showCatName val="1"/>
          <c:showSerName val="0"/>
          <c:showPercent val="1"/>
          <c:showBubbleSize val="0"/>
          <c:showLeaderLines val="1"/>
        </c:dLbls>
        <c:firstSliceAng val="120"/>
      </c:pieChart>
    </c:plotArea>
    <c:plotVisOnly val="1"/>
    <c:dispBlanksAs val="gap"/>
    <c:showDLblsOverMax val="0"/>
  </c:chart>
  <c:spPr>
    <a:noFill/>
    <a:ln>
      <a:noFill/>
    </a:ln>
  </c:sp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900"/>
            </a:pPr>
            <a:r>
              <a:rPr lang="es-ES" sz="1900" dirty="0"/>
              <a:t>Producción y ventas de leche</a:t>
            </a:r>
          </a:p>
          <a:p>
            <a:pPr>
              <a:defRPr sz="1900"/>
            </a:pPr>
            <a:r>
              <a:rPr lang="es-ES" sz="1900" b="0" dirty="0"/>
              <a:t>(miles de litros)</a:t>
            </a:r>
          </a:p>
        </c:rich>
      </c:tx>
      <c:overlay val="0"/>
    </c:title>
    <c:autoTitleDeleted val="0"/>
    <c:plotArea>
      <c:layout/>
      <c:barChart>
        <c:barDir val="col"/>
        <c:grouping val="clustered"/>
        <c:varyColors val="0"/>
        <c:ser>
          <c:idx val="0"/>
          <c:order val="0"/>
          <c:tx>
            <c:strRef>
              <c:f>'T54'!$L$35</c:f>
              <c:strCache>
                <c:ptCount val="1"/>
                <c:pt idx="0">
                  <c:v>Producción</c:v>
                </c:pt>
              </c:strCache>
            </c:strRef>
          </c:tx>
          <c:invertIfNegative val="0"/>
          <c:cat>
            <c:strRef>
              <c:f>'T54'!$J$36:$K$40</c:f>
              <c:strCache>
                <c:ptCount val="5"/>
                <c:pt idx="0">
                  <c:v>Azuay</c:v>
                </c:pt>
                <c:pt idx="1">
                  <c:v>Pichincha</c:v>
                </c:pt>
                <c:pt idx="2">
                  <c:v>Cañar</c:v>
                </c:pt>
                <c:pt idx="3">
                  <c:v>Cotopaxi</c:v>
                </c:pt>
                <c:pt idx="4">
                  <c:v>Chimborazo</c:v>
                </c:pt>
              </c:strCache>
            </c:strRef>
          </c:cat>
          <c:val>
            <c:numRef>
              <c:f>'T54'!$L$36:$L$40</c:f>
              <c:numCache>
                <c:formatCode>_-* #,##0\ _€_-;\-* #,##0\ _€_-;_-* "-"??\ _€_-;_-@_-</c:formatCode>
                <c:ptCount val="5"/>
                <c:pt idx="0">
                  <c:v>814.27647476400045</c:v>
                </c:pt>
                <c:pt idx="1">
                  <c:v>715.42188368599932</c:v>
                </c:pt>
                <c:pt idx="2">
                  <c:v>489.63051546600065</c:v>
                </c:pt>
                <c:pt idx="3">
                  <c:v>429.15396789199968</c:v>
                </c:pt>
                <c:pt idx="4">
                  <c:v>408.74575773400085</c:v>
                </c:pt>
              </c:numCache>
            </c:numRef>
          </c:val>
        </c:ser>
        <c:dLbls>
          <c:showLegendKey val="0"/>
          <c:showVal val="0"/>
          <c:showCatName val="0"/>
          <c:showSerName val="0"/>
          <c:showPercent val="0"/>
          <c:showBubbleSize val="0"/>
        </c:dLbls>
        <c:gapWidth val="150"/>
        <c:axId val="125174144"/>
        <c:axId val="125175680"/>
      </c:barChart>
      <c:lineChart>
        <c:grouping val="standard"/>
        <c:varyColors val="0"/>
        <c:ser>
          <c:idx val="1"/>
          <c:order val="1"/>
          <c:tx>
            <c:strRef>
              <c:f>'T54'!$M$35</c:f>
              <c:strCache>
                <c:ptCount val="1"/>
                <c:pt idx="0">
                  <c:v>Ventas</c:v>
                </c:pt>
              </c:strCache>
            </c:strRef>
          </c:tx>
          <c:spPr>
            <a:ln w="47625"/>
          </c:spPr>
          <c:cat>
            <c:strRef>
              <c:f>'T54'!$J$36:$K$40</c:f>
              <c:strCache>
                <c:ptCount val="5"/>
                <c:pt idx="0">
                  <c:v>Azuay</c:v>
                </c:pt>
                <c:pt idx="1">
                  <c:v>Pichincha</c:v>
                </c:pt>
                <c:pt idx="2">
                  <c:v>Cañar</c:v>
                </c:pt>
                <c:pt idx="3">
                  <c:v>Cotopaxi</c:v>
                </c:pt>
                <c:pt idx="4">
                  <c:v>Chimborazo</c:v>
                </c:pt>
              </c:strCache>
            </c:strRef>
          </c:cat>
          <c:val>
            <c:numRef>
              <c:f>'T54'!$M$36:$M$40</c:f>
              <c:numCache>
                <c:formatCode>_-* #,##0\ _€_-;\-* #,##0\ _€_-;_-* "-"??\ _€_-;_-@_-</c:formatCode>
                <c:ptCount val="5"/>
                <c:pt idx="0">
                  <c:v>396.59110047699937</c:v>
                </c:pt>
                <c:pt idx="1">
                  <c:v>650.89416522099998</c:v>
                </c:pt>
                <c:pt idx="2">
                  <c:v>430.78312263599969</c:v>
                </c:pt>
                <c:pt idx="3">
                  <c:v>378.15826099799989</c:v>
                </c:pt>
                <c:pt idx="4">
                  <c:v>356.55750350500011</c:v>
                </c:pt>
              </c:numCache>
            </c:numRef>
          </c:val>
          <c:smooth val="0"/>
        </c:ser>
        <c:dLbls>
          <c:showLegendKey val="0"/>
          <c:showVal val="0"/>
          <c:showCatName val="0"/>
          <c:showSerName val="0"/>
          <c:showPercent val="0"/>
          <c:showBubbleSize val="0"/>
        </c:dLbls>
        <c:marker val="1"/>
        <c:smooth val="0"/>
        <c:axId val="125183104"/>
        <c:axId val="125177216"/>
      </c:lineChart>
      <c:catAx>
        <c:axId val="125174144"/>
        <c:scaling>
          <c:orientation val="minMax"/>
        </c:scaling>
        <c:delete val="0"/>
        <c:axPos val="b"/>
        <c:majorTickMark val="none"/>
        <c:minorTickMark val="none"/>
        <c:tickLblPos val="nextTo"/>
        <c:crossAx val="125175680"/>
        <c:crosses val="autoZero"/>
        <c:auto val="1"/>
        <c:lblAlgn val="ctr"/>
        <c:lblOffset val="100"/>
        <c:noMultiLvlLbl val="0"/>
      </c:catAx>
      <c:valAx>
        <c:axId val="125175680"/>
        <c:scaling>
          <c:orientation val="minMax"/>
        </c:scaling>
        <c:delete val="0"/>
        <c:axPos val="l"/>
        <c:numFmt formatCode="#,##0" sourceLinked="0"/>
        <c:majorTickMark val="none"/>
        <c:minorTickMark val="none"/>
        <c:tickLblPos val="nextTo"/>
        <c:crossAx val="125174144"/>
        <c:crosses val="autoZero"/>
        <c:crossBetween val="between"/>
      </c:valAx>
      <c:valAx>
        <c:axId val="125177216"/>
        <c:scaling>
          <c:orientation val="minMax"/>
        </c:scaling>
        <c:delete val="0"/>
        <c:axPos val="r"/>
        <c:numFmt formatCode="#,##0" sourceLinked="0"/>
        <c:majorTickMark val="out"/>
        <c:minorTickMark val="none"/>
        <c:tickLblPos val="nextTo"/>
        <c:crossAx val="125183104"/>
        <c:crosses val="max"/>
        <c:crossBetween val="between"/>
      </c:valAx>
      <c:catAx>
        <c:axId val="125183104"/>
        <c:scaling>
          <c:orientation val="minMax"/>
        </c:scaling>
        <c:delete val="1"/>
        <c:axPos val="b"/>
        <c:majorTickMark val="out"/>
        <c:minorTickMark val="none"/>
        <c:tickLblPos val="none"/>
        <c:crossAx val="125177216"/>
        <c:crosses val="autoZero"/>
        <c:auto val="1"/>
        <c:lblAlgn val="ctr"/>
        <c:lblOffset val="100"/>
        <c:noMultiLvlLbl val="0"/>
      </c:catAx>
      <c:dTable>
        <c:showHorzBorder val="1"/>
        <c:showVertBorder val="1"/>
        <c:showOutline val="1"/>
        <c:showKeys val="1"/>
      </c:dTable>
    </c:plotArea>
    <c:plotVisOnly val="1"/>
    <c:dispBlanksAs val="gap"/>
    <c:showDLblsOverMax val="0"/>
  </c:chart>
  <c:spPr>
    <a:ln>
      <a:noFill/>
    </a:ln>
  </c:spPr>
  <c:txPr>
    <a:bodyPr/>
    <a:lstStyle/>
    <a:p>
      <a:pPr>
        <a:defRPr sz="1400"/>
      </a:pPr>
      <a:endParaRPr lang="es-EC"/>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lang="es-EC" sz="1900"/>
            </a:pPr>
            <a:r>
              <a:rPr lang="es-EC" sz="1900" dirty="0"/>
              <a:t>Críadas en campo</a:t>
            </a:r>
          </a:p>
          <a:p>
            <a:pPr>
              <a:defRPr lang="es-EC" sz="1900"/>
            </a:pPr>
            <a:r>
              <a:rPr lang="es-EC" sz="1900" b="0" dirty="0"/>
              <a:t>(miles)</a:t>
            </a:r>
          </a:p>
        </c:rich>
      </c:tx>
      <c:layout>
        <c:manualLayout>
          <c:xMode val="edge"/>
          <c:yMode val="edge"/>
          <c:x val="0.31119925315097657"/>
          <c:y val="0"/>
        </c:manualLayout>
      </c:layout>
      <c:overlay val="0"/>
    </c:title>
    <c:autoTitleDeleted val="0"/>
    <c:plotArea>
      <c:layout/>
      <c:barChart>
        <c:barDir val="col"/>
        <c:grouping val="clustered"/>
        <c:varyColors val="0"/>
        <c:ser>
          <c:idx val="0"/>
          <c:order val="0"/>
          <c:tx>
            <c:strRef>
              <c:f>Hoja1!$C$3</c:f>
              <c:strCache>
                <c:ptCount val="1"/>
                <c:pt idx="0">
                  <c:v>Sierra</c:v>
                </c:pt>
              </c:strCache>
            </c:strRef>
          </c:tx>
          <c:invertIfNegative val="0"/>
          <c:cat>
            <c:strRef>
              <c:f>Hoja1!$D$2:$E$2</c:f>
              <c:strCache>
                <c:ptCount val="2"/>
                <c:pt idx="0">
                  <c:v>Pollos</c:v>
                </c:pt>
                <c:pt idx="1">
                  <c:v>Gallinas</c:v>
                </c:pt>
              </c:strCache>
            </c:strRef>
          </c:cat>
          <c:val>
            <c:numRef>
              <c:f>Hoja1!$D$3:$E$3</c:f>
              <c:numCache>
                <c:formatCode>_(* #,##0_);_(* \(#,##0\);_(* "-"??_);_(@_)</c:formatCode>
                <c:ptCount val="2"/>
                <c:pt idx="0">
                  <c:v>2641.8648052309986</c:v>
                </c:pt>
                <c:pt idx="1">
                  <c:v>3186.7540252509993</c:v>
                </c:pt>
              </c:numCache>
            </c:numRef>
          </c:val>
        </c:ser>
        <c:ser>
          <c:idx val="1"/>
          <c:order val="1"/>
          <c:tx>
            <c:strRef>
              <c:f>Hoja1!$C$4</c:f>
              <c:strCache>
                <c:ptCount val="1"/>
                <c:pt idx="0">
                  <c:v>Costa</c:v>
                </c:pt>
              </c:strCache>
            </c:strRef>
          </c:tx>
          <c:invertIfNegative val="0"/>
          <c:cat>
            <c:strRef>
              <c:f>Hoja1!$D$2:$E$2</c:f>
              <c:strCache>
                <c:ptCount val="2"/>
                <c:pt idx="0">
                  <c:v>Pollos</c:v>
                </c:pt>
                <c:pt idx="1">
                  <c:v>Gallinas</c:v>
                </c:pt>
              </c:strCache>
            </c:strRef>
          </c:cat>
          <c:val>
            <c:numRef>
              <c:f>Hoja1!$D$4:$E$4</c:f>
              <c:numCache>
                <c:formatCode>_(* #,##0_);_(* \(#,##0\);_(* "-"??_);_(@_)</c:formatCode>
                <c:ptCount val="2"/>
                <c:pt idx="0">
                  <c:v>2532.4748558269957</c:v>
                </c:pt>
                <c:pt idx="1">
                  <c:v>1966.8978648439968</c:v>
                </c:pt>
              </c:numCache>
            </c:numRef>
          </c:val>
        </c:ser>
        <c:ser>
          <c:idx val="2"/>
          <c:order val="2"/>
          <c:tx>
            <c:strRef>
              <c:f>Hoja1!$C$5</c:f>
              <c:strCache>
                <c:ptCount val="1"/>
                <c:pt idx="0">
                  <c:v>Oriente</c:v>
                </c:pt>
              </c:strCache>
            </c:strRef>
          </c:tx>
          <c:invertIfNegative val="0"/>
          <c:cat>
            <c:strRef>
              <c:f>Hoja1!$D$2:$E$2</c:f>
              <c:strCache>
                <c:ptCount val="2"/>
                <c:pt idx="0">
                  <c:v>Pollos</c:v>
                </c:pt>
                <c:pt idx="1">
                  <c:v>Gallinas</c:v>
                </c:pt>
              </c:strCache>
            </c:strRef>
          </c:cat>
          <c:val>
            <c:numRef>
              <c:f>Hoja1!$D$5:$E$5</c:f>
              <c:numCache>
                <c:formatCode>_(* #,##0_);_(* \(#,##0\);_(* "-"??_);_(@_)</c:formatCode>
                <c:ptCount val="2"/>
                <c:pt idx="0">
                  <c:v>615.33124283299912</c:v>
                </c:pt>
                <c:pt idx="1">
                  <c:v>536.01126586600037</c:v>
                </c:pt>
              </c:numCache>
            </c:numRef>
          </c:val>
        </c:ser>
        <c:dLbls>
          <c:showLegendKey val="0"/>
          <c:showVal val="0"/>
          <c:showCatName val="0"/>
          <c:showSerName val="0"/>
          <c:showPercent val="0"/>
          <c:showBubbleSize val="0"/>
        </c:dLbls>
        <c:gapWidth val="150"/>
        <c:axId val="125228928"/>
        <c:axId val="125230464"/>
      </c:barChart>
      <c:catAx>
        <c:axId val="125228928"/>
        <c:scaling>
          <c:orientation val="minMax"/>
        </c:scaling>
        <c:delete val="0"/>
        <c:axPos val="b"/>
        <c:majorTickMark val="none"/>
        <c:minorTickMark val="none"/>
        <c:tickLblPos val="nextTo"/>
        <c:txPr>
          <a:bodyPr/>
          <a:lstStyle/>
          <a:p>
            <a:pPr>
              <a:defRPr lang="es-EC"/>
            </a:pPr>
            <a:endParaRPr lang="es-EC"/>
          </a:p>
        </c:txPr>
        <c:crossAx val="125230464"/>
        <c:crosses val="autoZero"/>
        <c:auto val="1"/>
        <c:lblAlgn val="ctr"/>
        <c:lblOffset val="100"/>
        <c:noMultiLvlLbl val="0"/>
      </c:catAx>
      <c:valAx>
        <c:axId val="125230464"/>
        <c:scaling>
          <c:orientation val="minMax"/>
        </c:scaling>
        <c:delete val="1"/>
        <c:axPos val="l"/>
        <c:numFmt formatCode="_(* #,##0_);_(* \(#,##0\);_(* &quot;-&quot;??_);_(@_)" sourceLinked="1"/>
        <c:majorTickMark val="none"/>
        <c:minorTickMark val="none"/>
        <c:tickLblPos val="none"/>
        <c:crossAx val="125228928"/>
        <c:crosses val="autoZero"/>
        <c:crossBetween val="between"/>
      </c:valAx>
      <c:dTable>
        <c:showHorzBorder val="1"/>
        <c:showVertBorder val="1"/>
        <c:showOutline val="1"/>
        <c:showKeys val="1"/>
        <c:txPr>
          <a:bodyPr/>
          <a:lstStyle/>
          <a:p>
            <a:pPr rtl="0">
              <a:defRPr lang="es-EC" sz="1400"/>
            </a:pPr>
            <a:endParaRPr lang="es-EC"/>
          </a:p>
        </c:txPr>
      </c:dTable>
      <c:spPr>
        <a:noFill/>
      </c:spPr>
    </c:plotArea>
    <c:plotVisOnly val="1"/>
    <c:dispBlanksAs val="gap"/>
    <c:showDLblsOverMax val="0"/>
  </c:chart>
  <c:spPr>
    <a:noFill/>
    <a:ln>
      <a:noFill/>
    </a:ln>
  </c:spPr>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900"/>
            </a:pPr>
            <a:r>
              <a:rPr lang="es-ES" sz="1900" dirty="0"/>
              <a:t>Críadas</a:t>
            </a:r>
            <a:r>
              <a:rPr lang="es-ES" sz="1900" baseline="0" dirty="0"/>
              <a:t> en planteles avícolas</a:t>
            </a:r>
          </a:p>
          <a:p>
            <a:pPr>
              <a:defRPr sz="1900"/>
            </a:pPr>
            <a:r>
              <a:rPr lang="es-ES" sz="1900" b="0" baseline="0" dirty="0"/>
              <a:t>(</a:t>
            </a:r>
            <a:r>
              <a:rPr lang="es-ES" sz="1900" b="0" baseline="0" dirty="0" smtClean="0"/>
              <a:t>miles)</a:t>
            </a:r>
            <a:endParaRPr lang="es-ES" sz="1900" b="0" dirty="0"/>
          </a:p>
        </c:rich>
      </c:tx>
      <c:layout>
        <c:manualLayout>
          <c:xMode val="edge"/>
          <c:yMode val="edge"/>
          <c:x val="0.21796128862125397"/>
          <c:y val="0"/>
        </c:manualLayout>
      </c:layout>
      <c:overlay val="0"/>
    </c:title>
    <c:autoTitleDeleted val="0"/>
    <c:plotArea>
      <c:layout/>
      <c:barChart>
        <c:barDir val="col"/>
        <c:grouping val="clustered"/>
        <c:varyColors val="0"/>
        <c:ser>
          <c:idx val="0"/>
          <c:order val="0"/>
          <c:tx>
            <c:strRef>
              <c:f>Hoja5!$A$9</c:f>
              <c:strCache>
                <c:ptCount val="1"/>
                <c:pt idx="0">
                  <c:v>Sierra</c:v>
                </c:pt>
              </c:strCache>
            </c:strRef>
          </c:tx>
          <c:invertIfNegative val="0"/>
          <c:cat>
            <c:strRef>
              <c:f>Hoja5!$B$8:$C$8</c:f>
              <c:strCache>
                <c:ptCount val="2"/>
                <c:pt idx="0">
                  <c:v>Pollos</c:v>
                </c:pt>
                <c:pt idx="1">
                  <c:v>Gallinas</c:v>
                </c:pt>
              </c:strCache>
            </c:strRef>
          </c:cat>
          <c:val>
            <c:numRef>
              <c:f>Hoja5!$B$9:$C$9</c:f>
              <c:numCache>
                <c:formatCode>_-* #,##0\ _€_-;\-* #,##0\ _€_-;_-* "-"??\ _€_-;_-@_-</c:formatCode>
                <c:ptCount val="2"/>
                <c:pt idx="0">
                  <c:v>30898.184258104964</c:v>
                </c:pt>
                <c:pt idx="1">
                  <c:v>8689.6401519239917</c:v>
                </c:pt>
              </c:numCache>
            </c:numRef>
          </c:val>
        </c:ser>
        <c:ser>
          <c:idx val="1"/>
          <c:order val="1"/>
          <c:tx>
            <c:strRef>
              <c:f>Hoja5!$A$10</c:f>
              <c:strCache>
                <c:ptCount val="1"/>
                <c:pt idx="0">
                  <c:v>Costa</c:v>
                </c:pt>
              </c:strCache>
            </c:strRef>
          </c:tx>
          <c:invertIfNegative val="0"/>
          <c:cat>
            <c:strRef>
              <c:f>Hoja5!$B$8:$C$8</c:f>
              <c:strCache>
                <c:ptCount val="2"/>
                <c:pt idx="0">
                  <c:v>Pollos</c:v>
                </c:pt>
                <c:pt idx="1">
                  <c:v>Gallinas</c:v>
                </c:pt>
              </c:strCache>
            </c:strRef>
          </c:cat>
          <c:val>
            <c:numRef>
              <c:f>Hoja5!$B$10:$C$10</c:f>
              <c:numCache>
                <c:formatCode>_-* #,##0\ _€_-;\-* #,##0\ _€_-;_-* "-"??\ _€_-;_-@_-</c:formatCode>
                <c:ptCount val="2"/>
                <c:pt idx="0">
                  <c:v>17027.732828307002</c:v>
                </c:pt>
                <c:pt idx="1">
                  <c:v>1537.6508759799997</c:v>
                </c:pt>
              </c:numCache>
            </c:numRef>
          </c:val>
        </c:ser>
        <c:ser>
          <c:idx val="2"/>
          <c:order val="2"/>
          <c:tx>
            <c:strRef>
              <c:f>Hoja5!$A$11</c:f>
              <c:strCache>
                <c:ptCount val="1"/>
                <c:pt idx="0">
                  <c:v>Oriente</c:v>
                </c:pt>
              </c:strCache>
            </c:strRef>
          </c:tx>
          <c:invertIfNegative val="0"/>
          <c:cat>
            <c:strRef>
              <c:f>Hoja5!$B$8:$C$8</c:f>
              <c:strCache>
                <c:ptCount val="2"/>
                <c:pt idx="0">
                  <c:v>Pollos</c:v>
                </c:pt>
                <c:pt idx="1">
                  <c:v>Gallinas</c:v>
                </c:pt>
              </c:strCache>
            </c:strRef>
          </c:cat>
          <c:val>
            <c:numRef>
              <c:f>Hoja5!$B$11:$C$11</c:f>
              <c:numCache>
                <c:formatCode>_-* #,##0\ _€_-;\-* #,##0\ _€_-;_-* "-"??\ _€_-;_-@_-</c:formatCode>
                <c:ptCount val="2"/>
                <c:pt idx="0">
                  <c:v>7415.8033538999998</c:v>
                </c:pt>
                <c:pt idx="1">
                  <c:v>139.71349992</c:v>
                </c:pt>
              </c:numCache>
            </c:numRef>
          </c:val>
        </c:ser>
        <c:dLbls>
          <c:showLegendKey val="0"/>
          <c:showVal val="0"/>
          <c:showCatName val="0"/>
          <c:showSerName val="0"/>
          <c:showPercent val="0"/>
          <c:showBubbleSize val="0"/>
        </c:dLbls>
        <c:gapWidth val="150"/>
        <c:axId val="128686336"/>
        <c:axId val="128692224"/>
      </c:barChart>
      <c:catAx>
        <c:axId val="128686336"/>
        <c:scaling>
          <c:orientation val="minMax"/>
        </c:scaling>
        <c:delete val="0"/>
        <c:axPos val="b"/>
        <c:majorTickMark val="none"/>
        <c:minorTickMark val="none"/>
        <c:tickLblPos val="nextTo"/>
        <c:crossAx val="128692224"/>
        <c:crosses val="autoZero"/>
        <c:auto val="1"/>
        <c:lblAlgn val="ctr"/>
        <c:lblOffset val="100"/>
        <c:noMultiLvlLbl val="0"/>
      </c:catAx>
      <c:valAx>
        <c:axId val="128692224"/>
        <c:scaling>
          <c:orientation val="minMax"/>
        </c:scaling>
        <c:delete val="1"/>
        <c:axPos val="l"/>
        <c:numFmt formatCode="_-* #,##0\ _€_-;\-* #,##0\ _€_-;_-* &quot;-&quot;??\ _€_-;_-@_-" sourceLinked="1"/>
        <c:majorTickMark val="none"/>
        <c:minorTickMark val="none"/>
        <c:tickLblPos val="none"/>
        <c:crossAx val="128686336"/>
        <c:crosses val="autoZero"/>
        <c:crossBetween val="between"/>
      </c:valAx>
      <c:dTable>
        <c:showHorzBorder val="1"/>
        <c:showVertBorder val="1"/>
        <c:showOutline val="1"/>
        <c:showKeys val="1"/>
        <c:txPr>
          <a:bodyPr/>
          <a:lstStyle/>
          <a:p>
            <a:pPr rtl="0">
              <a:defRPr sz="1400"/>
            </a:pPr>
            <a:endParaRPr lang="es-EC"/>
          </a:p>
        </c:txPr>
      </c:dTable>
      <c:spPr>
        <a:noFill/>
      </c:spPr>
    </c:plotArea>
    <c:plotVisOnly val="1"/>
    <c:dispBlanksAs val="gap"/>
    <c:showDLblsOverMax val="0"/>
  </c:chart>
  <c:spPr>
    <a:noFill/>
    <a:ln>
      <a:noFill/>
    </a:ln>
  </c:spPr>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4538334771919995"/>
          <c:y val="0.16635816919813143"/>
          <c:w val="0.45406459380892888"/>
          <c:h val="0.71624515265500044"/>
        </c:manualLayout>
      </c:layout>
      <c:pieChart>
        <c:varyColors val="1"/>
        <c:ser>
          <c:idx val="0"/>
          <c:order val="0"/>
          <c:dPt>
            <c:idx val="0"/>
            <c:bubble3D val="0"/>
            <c:explosion val="8"/>
          </c:dPt>
          <c:dLbls>
            <c:dLbl>
              <c:idx val="0"/>
              <c:layout>
                <c:manualLayout>
                  <c:x val="0.16736877784233994"/>
                  <c:y val="-5.9894469397580398E-2"/>
                </c:manualLayout>
              </c:layout>
              <c:showLegendKey val="0"/>
              <c:showVal val="0"/>
              <c:showCatName val="0"/>
              <c:showSerName val="0"/>
              <c:showPercent val="1"/>
              <c:showBubbleSize val="0"/>
            </c:dLbl>
            <c:numFmt formatCode="0.00%" sourceLinked="0"/>
            <c:txPr>
              <a:bodyPr/>
              <a:lstStyle/>
              <a:p>
                <a:pPr>
                  <a:defRPr lang="es-EC" sz="1400"/>
                </a:pPr>
                <a:endParaRPr lang="es-EC"/>
              </a:p>
            </c:txPr>
            <c:showLegendKey val="0"/>
            <c:showVal val="0"/>
            <c:showCatName val="0"/>
            <c:showSerName val="0"/>
            <c:showPercent val="1"/>
            <c:showBubbleSize val="0"/>
            <c:showLeaderLines val="1"/>
          </c:dLbls>
          <c:cat>
            <c:strRef>
              <c:f>'T55'!$K$10:$M$10</c:f>
              <c:strCache>
                <c:ptCount val="3"/>
                <c:pt idx="0">
                  <c:v>Autoconsumo</c:v>
                </c:pt>
                <c:pt idx="1">
                  <c:v>Ventas</c:v>
                </c:pt>
                <c:pt idx="2">
                  <c:v>Otros</c:v>
                </c:pt>
              </c:strCache>
            </c:strRef>
          </c:cat>
          <c:val>
            <c:numRef>
              <c:f>'T55'!$K$11:$M$11</c:f>
              <c:numCache>
                <c:formatCode>0.00%</c:formatCode>
                <c:ptCount val="3"/>
                <c:pt idx="0">
                  <c:v>0.79281838567869189</c:v>
                </c:pt>
                <c:pt idx="1">
                  <c:v>0.12352281572753933</c:v>
                </c:pt>
                <c:pt idx="2">
                  <c:v>8.3658798593773509E-2</c:v>
                </c:pt>
              </c:numCache>
            </c:numRef>
          </c:val>
        </c:ser>
        <c:dLbls>
          <c:showLegendKey val="0"/>
          <c:showVal val="0"/>
          <c:showCatName val="0"/>
          <c:showSerName val="0"/>
          <c:showPercent val="1"/>
          <c:showBubbleSize val="0"/>
          <c:showLeaderLines val="1"/>
        </c:dLbls>
        <c:firstSliceAng val="120"/>
      </c:pieChart>
    </c:plotArea>
    <c:legend>
      <c:legendPos val="b"/>
      <c:layout>
        <c:manualLayout>
          <c:xMode val="edge"/>
          <c:yMode val="edge"/>
          <c:x val="0.26696926837189139"/>
          <c:y val="0.92514437696223051"/>
          <c:w val="0.52937333885978477"/>
          <c:h val="7.4855623037769534E-2"/>
        </c:manualLayout>
      </c:layout>
      <c:overlay val="0"/>
      <c:txPr>
        <a:bodyPr/>
        <a:lstStyle/>
        <a:p>
          <a:pPr>
            <a:defRPr lang="es-EC" sz="1400"/>
          </a:pPr>
          <a:endParaRPr lang="es-EC"/>
        </a:p>
      </c:txPr>
    </c:legend>
    <c:plotVisOnly val="1"/>
    <c:dispBlanksAs val="zero"/>
    <c:showDLblsOverMax val="0"/>
  </c:chart>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492818258288762"/>
          <c:y val="0.19361010152311123"/>
          <c:w val="0.52892247181770558"/>
          <c:h val="0.64646079888830699"/>
        </c:manualLayout>
      </c:layout>
      <c:pieChart>
        <c:varyColors val="1"/>
        <c:ser>
          <c:idx val="0"/>
          <c:order val="0"/>
          <c:dPt>
            <c:idx val="1"/>
            <c:bubble3D val="0"/>
            <c:explosion val="17"/>
          </c:dPt>
          <c:dLbls>
            <c:dLbl>
              <c:idx val="0"/>
              <c:layout>
                <c:manualLayout>
                  <c:x val="0.11472843107522609"/>
                  <c:y val="-0.1274806565748815"/>
                </c:manualLayout>
              </c:layout>
              <c:showLegendKey val="0"/>
              <c:showVal val="0"/>
              <c:showCatName val="0"/>
              <c:showSerName val="0"/>
              <c:showPercent val="1"/>
              <c:showBubbleSize val="0"/>
            </c:dLbl>
            <c:dLbl>
              <c:idx val="1"/>
              <c:layout>
                <c:manualLayout>
                  <c:x val="0.18648653009142907"/>
                  <c:y val="3.4756761345477789E-2"/>
                </c:manualLayout>
              </c:layout>
              <c:showLegendKey val="0"/>
              <c:showVal val="0"/>
              <c:showCatName val="0"/>
              <c:showSerName val="0"/>
              <c:showPercent val="1"/>
              <c:showBubbleSize val="0"/>
            </c:dLbl>
            <c:numFmt formatCode="0.00%" sourceLinked="0"/>
            <c:txPr>
              <a:bodyPr/>
              <a:lstStyle/>
              <a:p>
                <a:pPr>
                  <a:defRPr lang="es-EC" sz="1400"/>
                </a:pPr>
                <a:endParaRPr lang="es-EC"/>
              </a:p>
            </c:txPr>
            <c:showLegendKey val="0"/>
            <c:showVal val="0"/>
            <c:showCatName val="0"/>
            <c:showSerName val="0"/>
            <c:showPercent val="1"/>
            <c:showBubbleSize val="0"/>
            <c:showLeaderLines val="1"/>
          </c:dLbls>
          <c:cat>
            <c:strRef>
              <c:f>'T55'!$O$27:$Q$27</c:f>
              <c:strCache>
                <c:ptCount val="3"/>
                <c:pt idx="0">
                  <c:v>Autoconsumo</c:v>
                </c:pt>
                <c:pt idx="1">
                  <c:v>Ventas</c:v>
                </c:pt>
                <c:pt idx="2">
                  <c:v>Otros</c:v>
                </c:pt>
              </c:strCache>
            </c:strRef>
          </c:cat>
          <c:val>
            <c:numRef>
              <c:f>'T55'!$O$30:$Q$30</c:f>
              <c:numCache>
                <c:formatCode>0.00%</c:formatCode>
                <c:ptCount val="3"/>
                <c:pt idx="0">
                  <c:v>1.1673393802702865E-3</c:v>
                </c:pt>
                <c:pt idx="1">
                  <c:v>0.91841246308805558</c:v>
                </c:pt>
                <c:pt idx="2">
                  <c:v>8.0420197531673066E-2</c:v>
                </c:pt>
              </c:numCache>
            </c:numRef>
          </c:val>
        </c:ser>
        <c:dLbls>
          <c:showLegendKey val="0"/>
          <c:showVal val="0"/>
          <c:showCatName val="0"/>
          <c:showSerName val="0"/>
          <c:showPercent val="1"/>
          <c:showBubbleSize val="0"/>
          <c:showLeaderLines val="1"/>
        </c:dLbls>
        <c:firstSliceAng val="110"/>
      </c:pieChart>
    </c:plotArea>
    <c:legend>
      <c:legendPos val="b"/>
      <c:overlay val="0"/>
      <c:txPr>
        <a:bodyPr/>
        <a:lstStyle/>
        <a:p>
          <a:pPr>
            <a:defRPr lang="es-EC" sz="1400"/>
          </a:pPr>
          <a:endParaRPr lang="es-EC"/>
        </a:p>
      </c:txPr>
    </c:legend>
    <c:plotVisOnly val="1"/>
    <c:dispBlanksAs val="zero"/>
    <c:showDLblsOverMax val="0"/>
  </c:chart>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lang="es-EC" sz="1900"/>
            </a:pPr>
            <a:r>
              <a:rPr lang="es-EC" sz="1900" dirty="0"/>
              <a:t>Producción</a:t>
            </a:r>
            <a:r>
              <a:rPr lang="es-EC" sz="1900" baseline="0" dirty="0"/>
              <a:t> de huevos de </a:t>
            </a:r>
            <a:r>
              <a:rPr lang="es-EC" sz="1900" baseline="0" dirty="0" smtClean="0"/>
              <a:t>gallina</a:t>
            </a:r>
          </a:p>
          <a:p>
            <a:pPr>
              <a:defRPr lang="es-EC" sz="1900"/>
            </a:pPr>
            <a:r>
              <a:rPr lang="es-EC" sz="1900" b="0" baseline="0" dirty="0" smtClean="0"/>
              <a:t>(miles)</a:t>
            </a:r>
            <a:endParaRPr lang="es-EC" sz="1900" b="0" dirty="0"/>
          </a:p>
        </c:rich>
      </c:tx>
      <c:overlay val="0"/>
    </c:title>
    <c:autoTitleDeleted val="0"/>
    <c:plotArea>
      <c:layout>
        <c:manualLayout>
          <c:layoutTarget val="inner"/>
          <c:xMode val="edge"/>
          <c:yMode val="edge"/>
          <c:x val="2.7777777777778012E-2"/>
          <c:y val="0.16582374685640991"/>
          <c:w val="0.89613275292644257"/>
          <c:h val="0.73190773415748678"/>
        </c:manualLayout>
      </c:layout>
      <c:barChart>
        <c:barDir val="col"/>
        <c:grouping val="clustered"/>
        <c:varyColors val="0"/>
        <c:ser>
          <c:idx val="0"/>
          <c:order val="0"/>
          <c:invertIfNegative val="0"/>
          <c:dPt>
            <c:idx val="1"/>
            <c:invertIfNegative val="0"/>
            <c:bubble3D val="0"/>
            <c:spPr>
              <a:solidFill>
                <a:schemeClr val="accent1">
                  <a:lumMod val="60000"/>
                  <a:lumOff val="40000"/>
                </a:schemeClr>
              </a:solidFill>
            </c:spPr>
          </c:dPt>
          <c:dLbls>
            <c:txPr>
              <a:bodyPr/>
              <a:lstStyle/>
              <a:p>
                <a:pPr>
                  <a:defRPr lang="es-EC" sz="1400"/>
                </a:pPr>
                <a:endParaRPr lang="es-EC"/>
              </a:p>
            </c:txPr>
            <c:showLegendKey val="0"/>
            <c:showVal val="1"/>
            <c:showCatName val="0"/>
            <c:showSerName val="0"/>
            <c:showPercent val="0"/>
            <c:showBubbleSize val="0"/>
            <c:showLeaderLines val="0"/>
          </c:dLbls>
          <c:cat>
            <c:strRef>
              <c:f>'T55'!$E$63:$F$63</c:f>
              <c:strCache>
                <c:ptCount val="2"/>
                <c:pt idx="0">
                  <c:v>Críadas en planteles avícolas</c:v>
                </c:pt>
                <c:pt idx="1">
                  <c:v>Críadas en campo</c:v>
                </c:pt>
              </c:strCache>
            </c:strRef>
          </c:cat>
          <c:val>
            <c:numRef>
              <c:f>'T55'!$E$65:$F$65</c:f>
              <c:numCache>
                <c:formatCode>_(* #,##0_);_(* \(#,##0\);_(* "-"??_);_(@_)</c:formatCode>
                <c:ptCount val="2"/>
                <c:pt idx="0">
                  <c:v>45578.544385547226</c:v>
                </c:pt>
                <c:pt idx="1">
                  <c:v>9848.5510168126348</c:v>
                </c:pt>
              </c:numCache>
            </c:numRef>
          </c:val>
        </c:ser>
        <c:dLbls>
          <c:showLegendKey val="0"/>
          <c:showVal val="1"/>
          <c:showCatName val="0"/>
          <c:showSerName val="0"/>
          <c:showPercent val="0"/>
          <c:showBubbleSize val="0"/>
        </c:dLbls>
        <c:gapWidth val="200"/>
        <c:overlap val="-65"/>
        <c:axId val="128918656"/>
        <c:axId val="128920192"/>
      </c:barChart>
      <c:catAx>
        <c:axId val="128918656"/>
        <c:scaling>
          <c:orientation val="minMax"/>
        </c:scaling>
        <c:delete val="0"/>
        <c:axPos val="b"/>
        <c:majorTickMark val="none"/>
        <c:minorTickMark val="none"/>
        <c:tickLblPos val="nextTo"/>
        <c:txPr>
          <a:bodyPr/>
          <a:lstStyle/>
          <a:p>
            <a:pPr>
              <a:defRPr lang="es-EC" sz="1400"/>
            </a:pPr>
            <a:endParaRPr lang="es-EC"/>
          </a:p>
        </c:txPr>
        <c:crossAx val="128920192"/>
        <c:crosses val="autoZero"/>
        <c:auto val="1"/>
        <c:lblAlgn val="ctr"/>
        <c:lblOffset val="100"/>
        <c:noMultiLvlLbl val="0"/>
      </c:catAx>
      <c:valAx>
        <c:axId val="128920192"/>
        <c:scaling>
          <c:orientation val="minMax"/>
        </c:scaling>
        <c:delete val="1"/>
        <c:axPos val="l"/>
        <c:numFmt formatCode="_(* #,##0_);_(* \(#,##0\);_(* &quot;-&quot;??_);_(@_)" sourceLinked="1"/>
        <c:majorTickMark val="out"/>
        <c:minorTickMark val="none"/>
        <c:tickLblPos val="none"/>
        <c:crossAx val="128918656"/>
        <c:crosses val="autoZero"/>
        <c:crossBetween val="between"/>
      </c:valAx>
    </c:plotArea>
    <c:plotVisOnly val="1"/>
    <c:dispBlanksAs val="gap"/>
    <c:showDLblsOverMax val="0"/>
  </c:chart>
  <c:externalData r:id="rId1">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lgn="ctr">
              <a:defRPr lang="es-EC" sz="1600"/>
            </a:pPr>
            <a:r>
              <a:rPr lang="es-EC" sz="1600" dirty="0"/>
              <a:t>Superficie</a:t>
            </a:r>
            <a:r>
              <a:rPr lang="es-EC" sz="1600" baseline="0" dirty="0"/>
              <a:t> plantada con flores</a:t>
            </a:r>
            <a:r>
              <a:rPr lang="es-EC" sz="1600" b="0" i="0" u="none" strike="noStrike" baseline="0" dirty="0"/>
              <a:t> </a:t>
            </a:r>
            <a:r>
              <a:rPr lang="es-EC" sz="1600" b="1" i="0" u="none" strike="noStrike" baseline="0" dirty="0"/>
              <a:t>(</a:t>
            </a:r>
            <a:r>
              <a:rPr lang="es-EC" sz="1600" b="1" i="0" u="none" strike="noStrike" baseline="0" dirty="0" smtClean="0"/>
              <a:t>Ha)</a:t>
            </a:r>
            <a:endParaRPr lang="es-EC" sz="1600" b="1" dirty="0"/>
          </a:p>
        </c:rich>
      </c:tx>
      <c:layout>
        <c:manualLayout>
          <c:xMode val="edge"/>
          <c:yMode val="edge"/>
          <c:x val="0.19314107913532391"/>
          <c:y val="2.7049922380996912E-2"/>
        </c:manualLayout>
      </c:layout>
      <c:overlay val="1"/>
    </c:title>
    <c:autoTitleDeleted val="0"/>
    <c:plotArea>
      <c:layout>
        <c:manualLayout>
          <c:layoutTarget val="inner"/>
          <c:xMode val="edge"/>
          <c:yMode val="edge"/>
          <c:x val="8.4895057677720945E-2"/>
          <c:y val="0.20603348912343647"/>
          <c:w val="0.86227559055118974"/>
          <c:h val="0.63290811510362077"/>
        </c:manualLayout>
      </c:layout>
      <c:barChart>
        <c:barDir val="col"/>
        <c:grouping val="clustered"/>
        <c:varyColors val="0"/>
        <c:ser>
          <c:idx val="0"/>
          <c:order val="0"/>
          <c:spPr>
            <a:noFill/>
            <a:ln>
              <a:noFill/>
            </a:ln>
          </c:spPr>
          <c:invertIfNegative val="0"/>
          <c:dLbls>
            <c:dLbl>
              <c:idx val="0"/>
              <c:layout>
                <c:manualLayout>
                  <c:x val="-5.6301727627869468E-2"/>
                  <c:y val="-5.9185991346307372E-2"/>
                </c:manualLayout>
              </c:layout>
              <c:tx>
                <c:rich>
                  <a:bodyPr/>
                  <a:lstStyle/>
                  <a:p>
                    <a:r>
                      <a:rPr lang="en-US" dirty="0"/>
                      <a:t> 4.796 </a:t>
                    </a:r>
                  </a:p>
                </c:rich>
              </c:tx>
              <c:showLegendKey val="0"/>
              <c:showVal val="1"/>
              <c:showCatName val="0"/>
              <c:showSerName val="0"/>
              <c:showPercent val="0"/>
              <c:showBubbleSize val="0"/>
            </c:dLbl>
            <c:dLbl>
              <c:idx val="1"/>
              <c:layout>
                <c:manualLayout>
                  <c:x val="7.4245936058074833E-3"/>
                  <c:y val="-0.20645153521612244"/>
                </c:manualLayout>
              </c:layout>
              <c:tx>
                <c:rich>
                  <a:bodyPr/>
                  <a:lstStyle/>
                  <a:p>
                    <a:r>
                      <a:rPr lang="en-US" dirty="0"/>
                      <a:t>602</a:t>
                    </a:r>
                  </a:p>
                </c:rich>
              </c:tx>
              <c:showLegendKey val="0"/>
              <c:showVal val="1"/>
              <c:showCatName val="0"/>
              <c:showSerName val="0"/>
              <c:showPercent val="0"/>
              <c:showBubbleSize val="0"/>
            </c:dLbl>
            <c:dLbl>
              <c:idx val="2"/>
              <c:layout>
                <c:manualLayout>
                  <c:x val="4.9497290705383824E-3"/>
                  <c:y val="-0.22174454256595391"/>
                </c:manualLayout>
              </c:layout>
              <c:tx>
                <c:rich>
                  <a:bodyPr/>
                  <a:lstStyle/>
                  <a:p>
                    <a:r>
                      <a:rPr lang="en-US" dirty="0"/>
                      <a:t> 141</a:t>
                    </a:r>
                  </a:p>
                </c:rich>
              </c:tx>
              <c:showLegendKey val="0"/>
              <c:showVal val="1"/>
              <c:showCatName val="0"/>
              <c:showSerName val="0"/>
              <c:showPercent val="0"/>
              <c:showBubbleSize val="0"/>
            </c:dLbl>
            <c:txPr>
              <a:bodyPr/>
              <a:lstStyle/>
              <a:p>
                <a:pPr>
                  <a:defRPr lang="es-EC"/>
                </a:pPr>
                <a:endParaRPr lang="es-EC"/>
              </a:p>
            </c:txPr>
            <c:showLegendKey val="0"/>
            <c:showVal val="1"/>
            <c:showCatName val="0"/>
            <c:showSerName val="0"/>
            <c:showPercent val="0"/>
            <c:showBubbleSize val="0"/>
            <c:showLeaderLines val="0"/>
          </c:dLbls>
          <c:cat>
            <c:strRef>
              <c:f>[1]tabla9_13!$A$56:$A$58</c:f>
              <c:strCache>
                <c:ptCount val="3"/>
                <c:pt idx="0">
                  <c:v>Rosa</c:v>
                </c:pt>
                <c:pt idx="1">
                  <c:v>Gypsophila</c:v>
                </c:pt>
                <c:pt idx="2">
                  <c:v>Clavel</c:v>
                </c:pt>
              </c:strCache>
            </c:strRef>
          </c:cat>
          <c:val>
            <c:numRef>
              <c:f>[1]tabla9_13!$B$56:$B$58</c:f>
              <c:numCache>
                <c:formatCode>_(* #,##0_);_(* \(#,##0\);_(* "-"??_);_(@_)</c:formatCode>
                <c:ptCount val="3"/>
                <c:pt idx="0">
                  <c:v>5472.9600598300995</c:v>
                </c:pt>
                <c:pt idx="1">
                  <c:v>1231.7892785039999</c:v>
                </c:pt>
                <c:pt idx="2">
                  <c:v>620.49985677037353</c:v>
                </c:pt>
              </c:numCache>
            </c:numRef>
          </c:val>
        </c:ser>
        <c:dLbls>
          <c:showLegendKey val="0"/>
          <c:showVal val="0"/>
          <c:showCatName val="0"/>
          <c:showSerName val="0"/>
          <c:showPercent val="0"/>
          <c:showBubbleSize val="0"/>
        </c:dLbls>
        <c:gapWidth val="150"/>
        <c:axId val="166917248"/>
        <c:axId val="166918784"/>
      </c:barChart>
      <c:catAx>
        <c:axId val="166917248"/>
        <c:scaling>
          <c:orientation val="minMax"/>
        </c:scaling>
        <c:delete val="0"/>
        <c:axPos val="b"/>
        <c:numFmt formatCode="General" sourceLinked="1"/>
        <c:majorTickMark val="out"/>
        <c:minorTickMark val="none"/>
        <c:tickLblPos val="nextTo"/>
        <c:txPr>
          <a:bodyPr/>
          <a:lstStyle/>
          <a:p>
            <a:pPr>
              <a:defRPr lang="es-EC" sz="1050"/>
            </a:pPr>
            <a:endParaRPr lang="es-EC"/>
          </a:p>
        </c:txPr>
        <c:crossAx val="166918784"/>
        <c:crosses val="autoZero"/>
        <c:auto val="1"/>
        <c:lblAlgn val="ctr"/>
        <c:lblOffset val="100"/>
        <c:noMultiLvlLbl val="0"/>
      </c:catAx>
      <c:valAx>
        <c:axId val="166918784"/>
        <c:scaling>
          <c:orientation val="minMax"/>
        </c:scaling>
        <c:delete val="1"/>
        <c:axPos val="l"/>
        <c:numFmt formatCode="#,##0" sourceLinked="0"/>
        <c:majorTickMark val="out"/>
        <c:minorTickMark val="none"/>
        <c:tickLblPos val="none"/>
        <c:crossAx val="166917248"/>
        <c:crosses val="autoZero"/>
        <c:crossBetween val="between"/>
      </c:valAx>
      <c:spPr>
        <a:noFill/>
      </c:spPr>
    </c:plotArea>
    <c:plotVisOnly val="1"/>
    <c:dispBlanksAs val="gap"/>
    <c:showDLblsOverMax val="0"/>
  </c:chart>
  <c:spPr>
    <a:noFill/>
    <a:ln>
      <a:noFill/>
    </a:ln>
  </c:sp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lang="es-EC" sz="1900"/>
            </a:pPr>
            <a:r>
              <a:rPr lang="es-EC" sz="1900" dirty="0"/>
              <a:t>Producción de cultivos permanentes</a:t>
            </a:r>
          </a:p>
          <a:p>
            <a:pPr>
              <a:defRPr lang="es-EC" sz="1900"/>
            </a:pPr>
            <a:r>
              <a:rPr lang="es-EC" sz="1900" b="0" dirty="0"/>
              <a:t>(miles de Tm.)</a:t>
            </a:r>
          </a:p>
        </c:rich>
      </c:tx>
      <c:layout/>
      <c:overlay val="0"/>
    </c:title>
    <c:autoTitleDeleted val="0"/>
    <c:plotArea>
      <c:layout/>
      <c:barChart>
        <c:barDir val="col"/>
        <c:grouping val="clustered"/>
        <c:varyColors val="0"/>
        <c:ser>
          <c:idx val="0"/>
          <c:order val="0"/>
          <c:tx>
            <c:strRef>
              <c:f>'CULTIVOS PERMANENTES'!$C$66</c:f>
              <c:strCache>
                <c:ptCount val="1"/>
                <c:pt idx="0">
                  <c:v>2014</c:v>
                </c:pt>
              </c:strCache>
            </c:strRef>
          </c:tx>
          <c:invertIfNegative val="0"/>
          <c:dPt>
            <c:idx val="1"/>
            <c:invertIfNegative val="0"/>
            <c:bubble3D val="0"/>
            <c:spPr>
              <a:solidFill>
                <a:schemeClr val="accent2"/>
              </a:solidFill>
            </c:spPr>
          </c:dPt>
          <c:dPt>
            <c:idx val="2"/>
            <c:invertIfNegative val="0"/>
            <c:bubble3D val="0"/>
            <c:spPr>
              <a:solidFill>
                <a:schemeClr val="accent3"/>
              </a:solidFill>
            </c:spPr>
          </c:dPt>
          <c:dLbls>
            <c:txPr>
              <a:bodyPr/>
              <a:lstStyle/>
              <a:p>
                <a:pPr>
                  <a:defRPr lang="es-EC" sz="1400"/>
                </a:pPr>
                <a:endParaRPr lang="es-EC"/>
              </a:p>
            </c:txPr>
            <c:showLegendKey val="0"/>
            <c:showVal val="1"/>
            <c:showCatName val="0"/>
            <c:showSerName val="0"/>
            <c:showPercent val="0"/>
            <c:showBubbleSize val="0"/>
            <c:showLeaderLines val="0"/>
          </c:dLbls>
          <c:cat>
            <c:strRef>
              <c:f>'CULTIVOS PERMANENTES'!$D$62:$F$62</c:f>
              <c:strCache>
                <c:ptCount val="3"/>
                <c:pt idx="0">
                  <c:v>Caña de azúcar para azúcar</c:v>
                </c:pt>
                <c:pt idx="1">
                  <c:v>Banano</c:v>
                </c:pt>
                <c:pt idx="2">
                  <c:v>Palma africana</c:v>
                </c:pt>
              </c:strCache>
            </c:strRef>
          </c:cat>
          <c:val>
            <c:numRef>
              <c:f>'CULTIVOS PERMANENTES'!$D$66:$F$66</c:f>
              <c:numCache>
                <c:formatCode>_(* #,##0_);_(* \(#,##0\);_(* "-"??_);_(@_)</c:formatCode>
                <c:ptCount val="3"/>
                <c:pt idx="0">
                  <c:v>8252.5810848796154</c:v>
                </c:pt>
                <c:pt idx="1">
                  <c:v>6907.3756986060644</c:v>
                </c:pt>
                <c:pt idx="2">
                  <c:v>3510.2963798757792</c:v>
                </c:pt>
              </c:numCache>
            </c:numRef>
          </c:val>
        </c:ser>
        <c:dLbls>
          <c:showLegendKey val="0"/>
          <c:showVal val="1"/>
          <c:showCatName val="0"/>
          <c:showSerName val="0"/>
          <c:showPercent val="0"/>
          <c:showBubbleSize val="0"/>
        </c:dLbls>
        <c:gapWidth val="210"/>
        <c:overlap val="-25"/>
        <c:axId val="122758272"/>
        <c:axId val="122759808"/>
      </c:barChart>
      <c:catAx>
        <c:axId val="122758272"/>
        <c:scaling>
          <c:orientation val="minMax"/>
        </c:scaling>
        <c:delete val="0"/>
        <c:axPos val="b"/>
        <c:majorTickMark val="none"/>
        <c:minorTickMark val="none"/>
        <c:tickLblPos val="nextTo"/>
        <c:txPr>
          <a:bodyPr/>
          <a:lstStyle/>
          <a:p>
            <a:pPr>
              <a:defRPr lang="es-EC" sz="1400"/>
            </a:pPr>
            <a:endParaRPr lang="es-EC"/>
          </a:p>
        </c:txPr>
        <c:crossAx val="122759808"/>
        <c:crosses val="autoZero"/>
        <c:auto val="1"/>
        <c:lblAlgn val="ctr"/>
        <c:lblOffset val="100"/>
        <c:noMultiLvlLbl val="0"/>
      </c:catAx>
      <c:valAx>
        <c:axId val="122759808"/>
        <c:scaling>
          <c:orientation val="minMax"/>
        </c:scaling>
        <c:delete val="1"/>
        <c:axPos val="l"/>
        <c:numFmt formatCode="#,##0" sourceLinked="0"/>
        <c:majorTickMark val="none"/>
        <c:minorTickMark val="none"/>
        <c:tickLblPos val="none"/>
        <c:crossAx val="122758272"/>
        <c:crosses val="autoZero"/>
        <c:crossBetween val="between"/>
        <c:majorUnit val="2000"/>
      </c:valAx>
      <c:spPr>
        <a:noFill/>
      </c:spPr>
    </c:plotArea>
    <c:plotVisOnly val="1"/>
    <c:dispBlanksAs val="gap"/>
    <c:showDLblsOverMax val="0"/>
  </c:chart>
  <c:spPr>
    <a:noFill/>
    <a:ln>
      <a:noFill/>
    </a:ln>
  </c:sp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lang="es-EC" sz="1900"/>
            </a:pPr>
            <a:r>
              <a:rPr lang="es-EC" sz="1900" dirty="0"/>
              <a:t>Superficie plantada y cosechada</a:t>
            </a:r>
          </a:p>
          <a:p>
            <a:pPr>
              <a:defRPr lang="es-EC" sz="1900"/>
            </a:pPr>
            <a:r>
              <a:rPr lang="es-EC" sz="1900" b="0" dirty="0"/>
              <a:t>(miles de Ha)</a:t>
            </a:r>
          </a:p>
        </c:rich>
      </c:tx>
      <c:layout>
        <c:manualLayout>
          <c:xMode val="edge"/>
          <c:yMode val="edge"/>
          <c:x val="0.17823476234756289"/>
          <c:y val="0"/>
        </c:manualLayout>
      </c:layout>
      <c:overlay val="0"/>
    </c:title>
    <c:autoTitleDeleted val="0"/>
    <c:plotArea>
      <c:layout>
        <c:manualLayout>
          <c:layoutTarget val="inner"/>
          <c:xMode val="edge"/>
          <c:yMode val="edge"/>
          <c:x val="0.23365535488446532"/>
          <c:y val="9.6290850161947827E-2"/>
          <c:w val="0.73976845038526962"/>
          <c:h val="0.63419288882431868"/>
        </c:manualLayout>
      </c:layout>
      <c:barChart>
        <c:barDir val="col"/>
        <c:grouping val="clustered"/>
        <c:varyColors val="0"/>
        <c:ser>
          <c:idx val="0"/>
          <c:order val="0"/>
          <c:tx>
            <c:strRef>
              <c:f>palma2!$I$44</c:f>
              <c:strCache>
                <c:ptCount val="1"/>
                <c:pt idx="0">
                  <c:v>Plantada</c:v>
                </c:pt>
              </c:strCache>
            </c:strRef>
          </c:tx>
          <c:invertIfNegative val="0"/>
          <c:cat>
            <c:strRef>
              <c:f>palma2!$J$43:$L$43</c:f>
              <c:strCache>
                <c:ptCount val="3"/>
                <c:pt idx="0">
                  <c:v> Esmeradas </c:v>
                </c:pt>
                <c:pt idx="1">
                  <c:v> Los Ríos </c:v>
                </c:pt>
                <c:pt idx="2">
                  <c:v> Orellana </c:v>
                </c:pt>
              </c:strCache>
            </c:strRef>
          </c:cat>
          <c:val>
            <c:numRef>
              <c:f>palma2!$J$44:$L$44</c:f>
              <c:numCache>
                <c:formatCode>_-* #,##0.00\ _€_-;\-* #,##0.00\ _€_-;_-* "-"??\ _€_-;_-@_-</c:formatCode>
                <c:ptCount val="3"/>
                <c:pt idx="0">
                  <c:v>203.83123484990026</c:v>
                </c:pt>
                <c:pt idx="1">
                  <c:v>52.706699369069959</c:v>
                </c:pt>
                <c:pt idx="2">
                  <c:v>38.262815680890093</c:v>
                </c:pt>
              </c:numCache>
            </c:numRef>
          </c:val>
        </c:ser>
        <c:ser>
          <c:idx val="1"/>
          <c:order val="1"/>
          <c:tx>
            <c:strRef>
              <c:f>palma2!$I$45</c:f>
              <c:strCache>
                <c:ptCount val="1"/>
                <c:pt idx="0">
                  <c:v>Cosechada</c:v>
                </c:pt>
              </c:strCache>
            </c:strRef>
          </c:tx>
          <c:spPr>
            <a:solidFill>
              <a:schemeClr val="accent3"/>
            </a:solidFill>
          </c:spPr>
          <c:invertIfNegative val="0"/>
          <c:cat>
            <c:strRef>
              <c:f>palma2!$J$43:$L$43</c:f>
              <c:strCache>
                <c:ptCount val="3"/>
                <c:pt idx="0">
                  <c:v> Esmeradas </c:v>
                </c:pt>
                <c:pt idx="1">
                  <c:v> Los Ríos </c:v>
                </c:pt>
                <c:pt idx="2">
                  <c:v> Orellana </c:v>
                </c:pt>
              </c:strCache>
            </c:strRef>
          </c:cat>
          <c:val>
            <c:numRef>
              <c:f>palma2!$J$45:$L$45</c:f>
              <c:numCache>
                <c:formatCode>_-* #,##0.00\ _€_-;\-* #,##0.00\ _€_-;_-* "-"??\ _€_-;_-@_-</c:formatCode>
                <c:ptCount val="3"/>
                <c:pt idx="0">
                  <c:v>148.31450829105952</c:v>
                </c:pt>
                <c:pt idx="1">
                  <c:v>36.60346007778999</c:v>
                </c:pt>
                <c:pt idx="2">
                  <c:v>30.541961756850093</c:v>
                </c:pt>
              </c:numCache>
            </c:numRef>
          </c:val>
        </c:ser>
        <c:dLbls>
          <c:showLegendKey val="0"/>
          <c:showVal val="0"/>
          <c:showCatName val="0"/>
          <c:showSerName val="0"/>
          <c:showPercent val="0"/>
          <c:showBubbleSize val="0"/>
        </c:dLbls>
        <c:gapWidth val="90"/>
        <c:axId val="123168256"/>
        <c:axId val="123169792"/>
      </c:barChart>
      <c:catAx>
        <c:axId val="123168256"/>
        <c:scaling>
          <c:orientation val="minMax"/>
        </c:scaling>
        <c:delete val="0"/>
        <c:axPos val="b"/>
        <c:majorTickMark val="none"/>
        <c:minorTickMark val="none"/>
        <c:tickLblPos val="nextTo"/>
        <c:txPr>
          <a:bodyPr/>
          <a:lstStyle/>
          <a:p>
            <a:pPr>
              <a:defRPr lang="es-EC"/>
            </a:pPr>
            <a:endParaRPr lang="es-EC"/>
          </a:p>
        </c:txPr>
        <c:crossAx val="123169792"/>
        <c:crosses val="autoZero"/>
        <c:auto val="1"/>
        <c:lblAlgn val="ctr"/>
        <c:lblOffset val="100"/>
        <c:noMultiLvlLbl val="0"/>
      </c:catAx>
      <c:valAx>
        <c:axId val="123169792"/>
        <c:scaling>
          <c:orientation val="minMax"/>
        </c:scaling>
        <c:delete val="1"/>
        <c:axPos val="l"/>
        <c:numFmt formatCode="#,##0" sourceLinked="0"/>
        <c:majorTickMark val="none"/>
        <c:minorTickMark val="none"/>
        <c:tickLblPos val="none"/>
        <c:crossAx val="123168256"/>
        <c:crosses val="autoZero"/>
        <c:crossBetween val="between"/>
      </c:valAx>
      <c:dTable>
        <c:showHorzBorder val="1"/>
        <c:showVertBorder val="1"/>
        <c:showOutline val="1"/>
        <c:showKeys val="1"/>
        <c:txPr>
          <a:bodyPr/>
          <a:lstStyle/>
          <a:p>
            <a:pPr rtl="0">
              <a:defRPr lang="es-EC"/>
            </a:pPr>
            <a:endParaRPr lang="es-EC"/>
          </a:p>
        </c:txPr>
      </c:dTable>
      <c:spPr>
        <a:noFill/>
      </c:spPr>
    </c:plotArea>
    <c:plotVisOnly val="1"/>
    <c:dispBlanksAs val="gap"/>
    <c:showDLblsOverMax val="0"/>
  </c:chart>
  <c:spPr>
    <a:noFill/>
    <a:ln>
      <a:noFill/>
    </a:ln>
  </c:spPr>
  <c:txPr>
    <a:bodyPr/>
    <a:lstStyle/>
    <a:p>
      <a:pPr>
        <a:defRPr sz="1400"/>
      </a:pPr>
      <a:endParaRPr lang="es-EC"/>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s-EC"/>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lang="es-EC" sz="1900"/>
            </a:pPr>
            <a:r>
              <a:rPr lang="es-EC" sz="1900"/>
              <a:t>Participación</a:t>
            </a:r>
            <a:r>
              <a:rPr lang="es-EC" sz="1900" baseline="0"/>
              <a:t> en la producción nacional</a:t>
            </a:r>
            <a:endParaRPr lang="es-EC" sz="1900"/>
          </a:p>
        </c:rich>
      </c:tx>
      <c:layout/>
      <c:overlay val="1"/>
    </c:title>
    <c:autoTitleDeleted val="0"/>
    <c:plotArea>
      <c:layout>
        <c:manualLayout>
          <c:layoutTarget val="inner"/>
          <c:xMode val="edge"/>
          <c:yMode val="edge"/>
          <c:x val="0.27361111111111114"/>
          <c:y val="0.23464277475010684"/>
          <c:w val="0.51693858517740321"/>
          <c:h val="0.68170576585367082"/>
        </c:manualLayout>
      </c:layout>
      <c:pieChart>
        <c:varyColors val="1"/>
        <c:ser>
          <c:idx val="0"/>
          <c:order val="0"/>
          <c:dLbls>
            <c:dLbl>
              <c:idx val="0"/>
              <c:layout>
                <c:manualLayout>
                  <c:x val="0.18718823883452945"/>
                  <c:y val="-0.13650564054070191"/>
                </c:manualLayout>
              </c:layout>
              <c:showLegendKey val="0"/>
              <c:showVal val="1"/>
              <c:showCatName val="1"/>
              <c:showSerName val="0"/>
              <c:showPercent val="0"/>
              <c:showBubbleSize val="0"/>
              <c:separator>
</c:separator>
            </c:dLbl>
            <c:dLbl>
              <c:idx val="3"/>
              <c:layout>
                <c:manualLayout>
                  <c:x val="-0.16924398789683223"/>
                  <c:y val="-0.10011282854221742"/>
                </c:manualLayout>
              </c:layout>
              <c:showLegendKey val="0"/>
              <c:showVal val="1"/>
              <c:showCatName val="1"/>
              <c:showSerName val="0"/>
              <c:showPercent val="0"/>
              <c:showBubbleSize val="0"/>
              <c:separator>
</c:separator>
            </c:dLbl>
            <c:txPr>
              <a:bodyPr/>
              <a:lstStyle/>
              <a:p>
                <a:pPr>
                  <a:defRPr lang="es-EC" sz="1400"/>
                </a:pPr>
                <a:endParaRPr lang="es-EC"/>
              </a:p>
            </c:txPr>
            <c:showLegendKey val="0"/>
            <c:showVal val="1"/>
            <c:showCatName val="1"/>
            <c:showSerName val="0"/>
            <c:showPercent val="0"/>
            <c:showBubbleSize val="0"/>
            <c:separator>
</c:separator>
            <c:showLeaderLines val="1"/>
          </c:dLbls>
          <c:cat>
            <c:strRef>
              <c:f>palma2!$I$66:$I$69</c:f>
              <c:strCache>
                <c:ptCount val="4"/>
                <c:pt idx="0">
                  <c:v> Esmeradas </c:v>
                </c:pt>
                <c:pt idx="1">
                  <c:v> Los Ríos </c:v>
                </c:pt>
                <c:pt idx="2">
                  <c:v> Orellana </c:v>
                </c:pt>
                <c:pt idx="3">
                  <c:v>Otras provincias</c:v>
                </c:pt>
              </c:strCache>
            </c:strRef>
          </c:cat>
          <c:val>
            <c:numRef>
              <c:f>palma2!$J$66:$J$69</c:f>
              <c:numCache>
                <c:formatCode>0.00%</c:formatCode>
                <c:ptCount val="4"/>
                <c:pt idx="0">
                  <c:v>0.48758995588399068</c:v>
                </c:pt>
                <c:pt idx="1">
                  <c:v>0.16004896043702707</c:v>
                </c:pt>
                <c:pt idx="2">
                  <c:v>0.15458995909268144</c:v>
                </c:pt>
                <c:pt idx="3">
                  <c:v>0.19777113028283241</c:v>
                </c:pt>
              </c:numCache>
            </c:numRef>
          </c:val>
        </c:ser>
        <c:dLbls>
          <c:showLegendKey val="0"/>
          <c:showVal val="0"/>
          <c:showCatName val="0"/>
          <c:showSerName val="0"/>
          <c:showPercent val="0"/>
          <c:showBubbleSize val="0"/>
          <c:showLeaderLines val="1"/>
        </c:dLbls>
        <c:firstSliceAng val="150"/>
      </c:pieChart>
    </c:plotArea>
    <c:plotVisOnly val="1"/>
    <c:dispBlanksAs val="gap"/>
    <c:showDLblsOverMax val="0"/>
  </c:chart>
  <c:spPr>
    <a:noFill/>
    <a:ln>
      <a:noFill/>
    </a:ln>
  </c:sp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ACA558D-8603-4E0D-B0F7-4A6745E0B42E}" type="doc">
      <dgm:prSet loTypeId="urn:microsoft.com/office/officeart/2005/8/layout/balance1" loCatId="relationship" qsTypeId="urn:microsoft.com/office/officeart/2005/8/quickstyle/simple1" qsCatId="simple" csTypeId="urn:microsoft.com/office/officeart/2005/8/colors/accent1_2" csCatId="accent1" phldr="1"/>
      <dgm:spPr/>
      <dgm:t>
        <a:bodyPr/>
        <a:lstStyle/>
        <a:p>
          <a:endParaRPr lang="es-EC"/>
        </a:p>
      </dgm:t>
    </dgm:pt>
    <dgm:pt modelId="{86BD337D-496F-459A-9B31-D397202051EE}">
      <dgm:prSet phldrT="[Texto]" custT="1">
        <dgm:style>
          <a:lnRef idx="2">
            <a:schemeClr val="accent1"/>
          </a:lnRef>
          <a:fillRef idx="1">
            <a:schemeClr val="lt1"/>
          </a:fillRef>
          <a:effectRef idx="0">
            <a:schemeClr val="accent1"/>
          </a:effectRef>
          <a:fontRef idx="minor">
            <a:schemeClr val="dk1"/>
          </a:fontRef>
        </dgm:style>
      </dgm:prSet>
      <dgm:spPr>
        <a:ln>
          <a:noFill/>
        </a:ln>
      </dgm:spPr>
      <dgm:t>
        <a:bodyPr/>
        <a:lstStyle/>
        <a:p>
          <a:r>
            <a:rPr lang="es-EC" sz="2400" b="1" dirty="0" smtClean="0"/>
            <a:t>ESPAC 2002-2013</a:t>
          </a:r>
          <a:endParaRPr lang="es-EC" sz="2400" b="1" dirty="0"/>
        </a:p>
      </dgm:t>
    </dgm:pt>
    <dgm:pt modelId="{F70CA048-6864-4331-B239-2038A6D4B7F1}" type="parTrans" cxnId="{AFB62DD7-0C02-4EBD-AC14-6081AF187411}">
      <dgm:prSet/>
      <dgm:spPr/>
      <dgm:t>
        <a:bodyPr/>
        <a:lstStyle/>
        <a:p>
          <a:endParaRPr lang="es-EC" sz="1600"/>
        </a:p>
      </dgm:t>
    </dgm:pt>
    <dgm:pt modelId="{27625A00-3A2D-41EE-9F1D-FA5AC45B5DE8}" type="sibTrans" cxnId="{AFB62DD7-0C02-4EBD-AC14-6081AF187411}">
      <dgm:prSet/>
      <dgm:spPr/>
      <dgm:t>
        <a:bodyPr/>
        <a:lstStyle/>
        <a:p>
          <a:endParaRPr lang="es-EC" sz="1600"/>
        </a:p>
      </dgm:t>
    </dgm:pt>
    <dgm:pt modelId="{12A46889-A032-44A3-BA07-5D71128615F0}">
      <dgm:prSet phldrT="[Texto]" custT="1"/>
      <dgm:spPr/>
      <dgm:t>
        <a:bodyPr/>
        <a:lstStyle/>
        <a:p>
          <a:r>
            <a:rPr lang="es-EC" sz="1600" dirty="0" smtClean="0"/>
            <a:t>Nivel de error de 15% para provincias auto representadas y 25% para no auto representadas</a:t>
          </a:r>
          <a:endParaRPr lang="es-EC" sz="1600" dirty="0"/>
        </a:p>
      </dgm:t>
    </dgm:pt>
    <dgm:pt modelId="{DD3B8E34-F533-4AEB-92B1-FC6C258EAD50}" type="parTrans" cxnId="{A8E10AC2-D406-49E7-966E-FD94A888F36A}">
      <dgm:prSet/>
      <dgm:spPr/>
      <dgm:t>
        <a:bodyPr/>
        <a:lstStyle/>
        <a:p>
          <a:endParaRPr lang="es-EC" sz="1600"/>
        </a:p>
      </dgm:t>
    </dgm:pt>
    <dgm:pt modelId="{2D3A5A37-1CBF-449F-82BF-74A430E5BB3E}" type="sibTrans" cxnId="{A8E10AC2-D406-49E7-966E-FD94A888F36A}">
      <dgm:prSet/>
      <dgm:spPr/>
      <dgm:t>
        <a:bodyPr/>
        <a:lstStyle/>
        <a:p>
          <a:endParaRPr lang="es-EC" sz="1600"/>
        </a:p>
      </dgm:t>
    </dgm:pt>
    <dgm:pt modelId="{12619D07-E44C-4875-8A11-6EB0DAE5AFB7}">
      <dgm:prSet phldrT="[Texto]" custT="1"/>
      <dgm:spPr/>
      <dgm:t>
        <a:bodyPr/>
        <a:lstStyle/>
        <a:p>
          <a:r>
            <a:rPr lang="es-EC" sz="1600" dirty="0" smtClean="0"/>
            <a:t>Estratificación por predominio de uso de suelo</a:t>
          </a:r>
          <a:endParaRPr lang="es-EC" sz="1600" dirty="0"/>
        </a:p>
      </dgm:t>
    </dgm:pt>
    <dgm:pt modelId="{E5B2CC26-2339-4DC1-92F5-5DB34F900FF8}" type="parTrans" cxnId="{9D00D27A-C15C-466E-863C-A3B0F274FA8E}">
      <dgm:prSet/>
      <dgm:spPr/>
      <dgm:t>
        <a:bodyPr/>
        <a:lstStyle/>
        <a:p>
          <a:endParaRPr lang="es-EC" sz="1600"/>
        </a:p>
      </dgm:t>
    </dgm:pt>
    <dgm:pt modelId="{103F86FD-5E33-4B34-A952-0C4217DFC3D4}" type="sibTrans" cxnId="{9D00D27A-C15C-466E-863C-A3B0F274FA8E}">
      <dgm:prSet/>
      <dgm:spPr/>
      <dgm:t>
        <a:bodyPr/>
        <a:lstStyle/>
        <a:p>
          <a:endParaRPr lang="es-EC" sz="1600"/>
        </a:p>
      </dgm:t>
    </dgm:pt>
    <dgm:pt modelId="{86885C77-020B-43DC-AE3D-7373BC3430D5}">
      <dgm:prSet phldrT="[Texto]" custT="1">
        <dgm:style>
          <a:lnRef idx="2">
            <a:schemeClr val="accent3"/>
          </a:lnRef>
          <a:fillRef idx="1">
            <a:schemeClr val="lt1"/>
          </a:fillRef>
          <a:effectRef idx="0">
            <a:schemeClr val="accent3"/>
          </a:effectRef>
          <a:fontRef idx="minor">
            <a:schemeClr val="dk1"/>
          </a:fontRef>
        </dgm:style>
      </dgm:prSet>
      <dgm:spPr>
        <a:ln>
          <a:noFill/>
        </a:ln>
      </dgm:spPr>
      <dgm:t>
        <a:bodyPr/>
        <a:lstStyle/>
        <a:p>
          <a:r>
            <a:rPr lang="es-EC" sz="2400" b="1" dirty="0" smtClean="0"/>
            <a:t>ESPAC 2014</a:t>
          </a:r>
          <a:endParaRPr lang="es-EC" sz="2400" b="1" dirty="0"/>
        </a:p>
      </dgm:t>
    </dgm:pt>
    <dgm:pt modelId="{6CAB563F-DB48-4AD2-9CED-AC4A5A5A8485}" type="parTrans" cxnId="{9D378D29-5B9D-47A1-9CC1-89FF0A55EE51}">
      <dgm:prSet/>
      <dgm:spPr/>
      <dgm:t>
        <a:bodyPr/>
        <a:lstStyle/>
        <a:p>
          <a:endParaRPr lang="es-EC" sz="1600"/>
        </a:p>
      </dgm:t>
    </dgm:pt>
    <dgm:pt modelId="{293323BC-91E6-49DB-B4D6-C4CE233F836F}" type="sibTrans" cxnId="{9D378D29-5B9D-47A1-9CC1-89FF0A55EE51}">
      <dgm:prSet/>
      <dgm:spPr/>
      <dgm:t>
        <a:bodyPr/>
        <a:lstStyle/>
        <a:p>
          <a:endParaRPr lang="es-EC" sz="1600"/>
        </a:p>
      </dgm:t>
    </dgm:pt>
    <dgm:pt modelId="{2FCE9CA9-AE1A-469D-8F7B-73FDD606B63E}">
      <dgm:prSet phldrT="[Texto]" custT="1"/>
      <dgm:spPr>
        <a:solidFill>
          <a:srgbClr val="92D050"/>
        </a:solidFill>
      </dgm:spPr>
      <dgm:t>
        <a:bodyPr/>
        <a:lstStyle/>
        <a:p>
          <a:r>
            <a:rPr lang="es-EC" sz="1600" dirty="0" smtClean="0">
              <a:solidFill>
                <a:schemeClr val="tx1"/>
              </a:solidFill>
            </a:rPr>
            <a:t>Nivel de error de 10% para todas las provincias</a:t>
          </a:r>
          <a:endParaRPr lang="es-EC" sz="1600" dirty="0">
            <a:solidFill>
              <a:schemeClr val="tx1"/>
            </a:solidFill>
          </a:endParaRPr>
        </a:p>
      </dgm:t>
    </dgm:pt>
    <dgm:pt modelId="{F7E86834-4F4A-4072-BDDF-A7A4F6A8D7FB}" type="parTrans" cxnId="{0CE5DA30-68D7-46A1-8930-62070C9F7743}">
      <dgm:prSet/>
      <dgm:spPr/>
      <dgm:t>
        <a:bodyPr/>
        <a:lstStyle/>
        <a:p>
          <a:endParaRPr lang="es-EC" sz="1600"/>
        </a:p>
      </dgm:t>
    </dgm:pt>
    <dgm:pt modelId="{0D0C1868-D0EC-4AB1-BA92-BDF84BA3585C}" type="sibTrans" cxnId="{0CE5DA30-68D7-46A1-8930-62070C9F7743}">
      <dgm:prSet/>
      <dgm:spPr/>
      <dgm:t>
        <a:bodyPr/>
        <a:lstStyle/>
        <a:p>
          <a:endParaRPr lang="es-EC" sz="1600"/>
        </a:p>
      </dgm:t>
    </dgm:pt>
    <dgm:pt modelId="{691BC45A-35F6-4027-851C-CCD2A7E79304}">
      <dgm:prSet phldrT="[Texto]" custT="1"/>
      <dgm:spPr>
        <a:solidFill>
          <a:srgbClr val="92D050"/>
        </a:solidFill>
      </dgm:spPr>
      <dgm:t>
        <a:bodyPr/>
        <a:lstStyle/>
        <a:p>
          <a:r>
            <a:rPr lang="es-EC" sz="1600" dirty="0" smtClean="0">
              <a:solidFill>
                <a:schemeClr val="tx1"/>
              </a:solidFill>
            </a:rPr>
            <a:t>Estratificación por intensidad de uso de suelo</a:t>
          </a:r>
          <a:endParaRPr lang="es-EC" sz="1600" dirty="0">
            <a:solidFill>
              <a:schemeClr val="tx1"/>
            </a:solidFill>
          </a:endParaRPr>
        </a:p>
      </dgm:t>
    </dgm:pt>
    <dgm:pt modelId="{AC521332-28A0-4A39-9673-DDEB3727C548}" type="parTrans" cxnId="{A9848326-8CE0-477B-A544-CE457371629E}">
      <dgm:prSet/>
      <dgm:spPr/>
      <dgm:t>
        <a:bodyPr/>
        <a:lstStyle/>
        <a:p>
          <a:endParaRPr lang="es-EC" sz="1600"/>
        </a:p>
      </dgm:t>
    </dgm:pt>
    <dgm:pt modelId="{FECBA51D-4AF0-4324-9D35-B1B5374F81CF}" type="sibTrans" cxnId="{A9848326-8CE0-477B-A544-CE457371629E}">
      <dgm:prSet/>
      <dgm:spPr/>
      <dgm:t>
        <a:bodyPr/>
        <a:lstStyle/>
        <a:p>
          <a:endParaRPr lang="es-EC" sz="1600"/>
        </a:p>
      </dgm:t>
    </dgm:pt>
    <dgm:pt modelId="{EB3DA8D1-F9E2-4A9D-B8DB-72DDFF8AC179}">
      <dgm:prSet phldrT="[Texto]" custT="1"/>
      <dgm:spPr>
        <a:solidFill>
          <a:srgbClr val="92D050"/>
        </a:solidFill>
      </dgm:spPr>
      <dgm:t>
        <a:bodyPr/>
        <a:lstStyle/>
        <a:p>
          <a:r>
            <a:rPr lang="es-EC" sz="1600" dirty="0" smtClean="0">
              <a:solidFill>
                <a:schemeClr val="tx1"/>
              </a:solidFill>
            </a:rPr>
            <a:t>5.520 Segmentos</a:t>
          </a:r>
          <a:endParaRPr lang="es-EC" sz="1600" dirty="0">
            <a:solidFill>
              <a:schemeClr val="tx1"/>
            </a:solidFill>
          </a:endParaRPr>
        </a:p>
      </dgm:t>
    </dgm:pt>
    <dgm:pt modelId="{2FF84555-3648-4581-B99A-10BCF99EE1C2}" type="parTrans" cxnId="{C6ECF1B4-1A64-49D5-AD0A-7452B2A22A43}">
      <dgm:prSet/>
      <dgm:spPr/>
      <dgm:t>
        <a:bodyPr/>
        <a:lstStyle/>
        <a:p>
          <a:endParaRPr lang="es-EC" sz="1600"/>
        </a:p>
      </dgm:t>
    </dgm:pt>
    <dgm:pt modelId="{66DA825B-3B8E-44E7-AE12-2C9A8FEBFE55}" type="sibTrans" cxnId="{C6ECF1B4-1A64-49D5-AD0A-7452B2A22A43}">
      <dgm:prSet/>
      <dgm:spPr/>
      <dgm:t>
        <a:bodyPr/>
        <a:lstStyle/>
        <a:p>
          <a:endParaRPr lang="es-EC" sz="1600"/>
        </a:p>
      </dgm:t>
    </dgm:pt>
    <dgm:pt modelId="{315F132D-BE44-4F75-88BD-6F70EBEED93D}">
      <dgm:prSet custT="1"/>
      <dgm:spPr/>
      <dgm:t>
        <a:bodyPr/>
        <a:lstStyle/>
        <a:p>
          <a:r>
            <a:rPr lang="es-EC" sz="1600" dirty="0" smtClean="0"/>
            <a:t>Información limitada a 26 cultivos principales</a:t>
          </a:r>
          <a:endParaRPr lang="es-EC" sz="1600" dirty="0"/>
        </a:p>
      </dgm:t>
    </dgm:pt>
    <dgm:pt modelId="{E0AD91C5-E51C-43F5-835B-B0F0F7FBEDD7}" type="parTrans" cxnId="{B6C6632F-5049-4F3E-92DD-682163FC4B9C}">
      <dgm:prSet/>
      <dgm:spPr/>
      <dgm:t>
        <a:bodyPr/>
        <a:lstStyle/>
        <a:p>
          <a:endParaRPr lang="es-EC" sz="1600"/>
        </a:p>
      </dgm:t>
    </dgm:pt>
    <dgm:pt modelId="{BA694684-D1C6-4446-84C5-747B1896EFA2}" type="sibTrans" cxnId="{B6C6632F-5049-4F3E-92DD-682163FC4B9C}">
      <dgm:prSet/>
      <dgm:spPr/>
      <dgm:t>
        <a:bodyPr/>
        <a:lstStyle/>
        <a:p>
          <a:endParaRPr lang="es-EC" sz="1600"/>
        </a:p>
      </dgm:t>
    </dgm:pt>
    <dgm:pt modelId="{329D61D4-5554-49B8-8ED2-7AC085069322}">
      <dgm:prSet custT="1"/>
      <dgm:spPr>
        <a:solidFill>
          <a:srgbClr val="92D050"/>
        </a:solidFill>
      </dgm:spPr>
      <dgm:t>
        <a:bodyPr/>
        <a:lstStyle/>
        <a:p>
          <a:r>
            <a:rPr lang="es-EC" sz="1600" dirty="0" smtClean="0">
              <a:solidFill>
                <a:schemeClr val="tx1"/>
              </a:solidFill>
            </a:rPr>
            <a:t>Información para todos los cultivos con un listado actualizado</a:t>
          </a:r>
          <a:endParaRPr lang="es-EC" sz="1600" dirty="0">
            <a:solidFill>
              <a:schemeClr val="tx1"/>
            </a:solidFill>
          </a:endParaRPr>
        </a:p>
      </dgm:t>
    </dgm:pt>
    <dgm:pt modelId="{A490D98B-7F6D-4C0F-A65C-EEFAD124B0E8}" type="parTrans" cxnId="{B6D18492-9E3E-4BFB-8709-7034BF4626E0}">
      <dgm:prSet/>
      <dgm:spPr/>
      <dgm:t>
        <a:bodyPr/>
        <a:lstStyle/>
        <a:p>
          <a:endParaRPr lang="es-EC" sz="1600"/>
        </a:p>
      </dgm:t>
    </dgm:pt>
    <dgm:pt modelId="{FB275EE2-6336-49B3-BEF2-2E602F06FBD9}" type="sibTrans" cxnId="{B6D18492-9E3E-4BFB-8709-7034BF4626E0}">
      <dgm:prSet/>
      <dgm:spPr/>
      <dgm:t>
        <a:bodyPr/>
        <a:lstStyle/>
        <a:p>
          <a:endParaRPr lang="es-EC" sz="1600"/>
        </a:p>
      </dgm:t>
    </dgm:pt>
    <dgm:pt modelId="{65D0D199-613B-4D2A-B2A6-F82D6F05D965}" type="pres">
      <dgm:prSet presAssocID="{FACA558D-8603-4E0D-B0F7-4A6745E0B42E}" presName="outerComposite" presStyleCnt="0">
        <dgm:presLayoutVars>
          <dgm:chMax val="2"/>
          <dgm:animLvl val="lvl"/>
          <dgm:resizeHandles val="exact"/>
        </dgm:presLayoutVars>
      </dgm:prSet>
      <dgm:spPr/>
      <dgm:t>
        <a:bodyPr/>
        <a:lstStyle/>
        <a:p>
          <a:endParaRPr lang="es-EC"/>
        </a:p>
      </dgm:t>
    </dgm:pt>
    <dgm:pt modelId="{91AA66CE-E0CD-4B3A-80BC-C5FA23F79760}" type="pres">
      <dgm:prSet presAssocID="{FACA558D-8603-4E0D-B0F7-4A6745E0B42E}" presName="dummyMaxCanvas" presStyleCnt="0"/>
      <dgm:spPr/>
    </dgm:pt>
    <dgm:pt modelId="{FD49CBBD-245A-4F65-BD82-C27A6F9B54F0}" type="pres">
      <dgm:prSet presAssocID="{FACA558D-8603-4E0D-B0F7-4A6745E0B42E}" presName="parentComposite" presStyleCnt="0"/>
      <dgm:spPr/>
    </dgm:pt>
    <dgm:pt modelId="{B13A9D36-E28A-45A9-803E-F16DAF595618}" type="pres">
      <dgm:prSet presAssocID="{FACA558D-8603-4E0D-B0F7-4A6745E0B42E}" presName="parent1" presStyleLbl="alignAccFollowNode1" presStyleIdx="0" presStyleCnt="4" custScaleY="38145" custLinFactNeighborX="4592" custLinFactNeighborY="20093">
        <dgm:presLayoutVars>
          <dgm:chMax val="4"/>
        </dgm:presLayoutVars>
      </dgm:prSet>
      <dgm:spPr/>
      <dgm:t>
        <a:bodyPr/>
        <a:lstStyle/>
        <a:p>
          <a:endParaRPr lang="es-EC"/>
        </a:p>
      </dgm:t>
    </dgm:pt>
    <dgm:pt modelId="{6CEA7D88-7803-4B58-BE25-7150E8E336ED}" type="pres">
      <dgm:prSet presAssocID="{FACA558D-8603-4E0D-B0F7-4A6745E0B42E}" presName="parent2" presStyleLbl="alignAccFollowNode1" presStyleIdx="1" presStyleCnt="4" custScaleY="42466" custLinFactNeighborX="1871" custLinFactNeighborY="22253">
        <dgm:presLayoutVars>
          <dgm:chMax val="4"/>
        </dgm:presLayoutVars>
      </dgm:prSet>
      <dgm:spPr/>
      <dgm:t>
        <a:bodyPr/>
        <a:lstStyle/>
        <a:p>
          <a:endParaRPr lang="es-EC"/>
        </a:p>
      </dgm:t>
    </dgm:pt>
    <dgm:pt modelId="{FB22E061-5225-42CF-8F6B-A33B94E32C19}" type="pres">
      <dgm:prSet presAssocID="{FACA558D-8603-4E0D-B0F7-4A6745E0B42E}" presName="childrenComposite" presStyleCnt="0"/>
      <dgm:spPr/>
    </dgm:pt>
    <dgm:pt modelId="{66C7E27B-2648-4C45-8F91-AF288B7F271D}" type="pres">
      <dgm:prSet presAssocID="{FACA558D-8603-4E0D-B0F7-4A6745E0B42E}" presName="dummyMaxCanvas_ChildArea" presStyleCnt="0"/>
      <dgm:spPr/>
    </dgm:pt>
    <dgm:pt modelId="{A7201C86-8689-4265-982B-353DE3C89391}" type="pres">
      <dgm:prSet presAssocID="{FACA558D-8603-4E0D-B0F7-4A6745E0B42E}" presName="fulcrum" presStyleLbl="alignAccFollowNode1" presStyleIdx="2" presStyleCnt="4"/>
      <dgm:spPr>
        <a:solidFill>
          <a:schemeClr val="tx2">
            <a:lumMod val="50000"/>
            <a:alpha val="90000"/>
          </a:schemeClr>
        </a:solidFill>
      </dgm:spPr>
      <dgm:t>
        <a:bodyPr/>
        <a:lstStyle/>
        <a:p>
          <a:endParaRPr lang="es-EC"/>
        </a:p>
      </dgm:t>
    </dgm:pt>
    <dgm:pt modelId="{372ACA2D-2AB3-4F77-BCBD-FCDFBB52FADE}" type="pres">
      <dgm:prSet presAssocID="{FACA558D-8603-4E0D-B0F7-4A6745E0B42E}" presName="balance_34" presStyleLbl="alignAccFollowNode1" presStyleIdx="3" presStyleCnt="4">
        <dgm:presLayoutVars>
          <dgm:bulletEnabled val="1"/>
        </dgm:presLayoutVars>
      </dgm:prSet>
      <dgm:spPr>
        <a:solidFill>
          <a:schemeClr val="tx2">
            <a:lumMod val="50000"/>
            <a:alpha val="90000"/>
          </a:schemeClr>
        </a:solidFill>
      </dgm:spPr>
      <dgm:t>
        <a:bodyPr/>
        <a:lstStyle/>
        <a:p>
          <a:endParaRPr lang="es-EC"/>
        </a:p>
      </dgm:t>
    </dgm:pt>
    <dgm:pt modelId="{B6E90764-1B6C-4F34-B54E-F9F4635DF77B}" type="pres">
      <dgm:prSet presAssocID="{FACA558D-8603-4E0D-B0F7-4A6745E0B42E}" presName="right_34_1" presStyleLbl="node1" presStyleIdx="0" presStyleCnt="7">
        <dgm:presLayoutVars>
          <dgm:bulletEnabled val="1"/>
        </dgm:presLayoutVars>
      </dgm:prSet>
      <dgm:spPr/>
      <dgm:t>
        <a:bodyPr/>
        <a:lstStyle/>
        <a:p>
          <a:endParaRPr lang="es-EC"/>
        </a:p>
      </dgm:t>
    </dgm:pt>
    <dgm:pt modelId="{FE80A72C-0992-4516-A6BA-B32F930EB905}" type="pres">
      <dgm:prSet presAssocID="{FACA558D-8603-4E0D-B0F7-4A6745E0B42E}" presName="right_34_2" presStyleLbl="node1" presStyleIdx="1" presStyleCnt="7">
        <dgm:presLayoutVars>
          <dgm:bulletEnabled val="1"/>
        </dgm:presLayoutVars>
      </dgm:prSet>
      <dgm:spPr/>
      <dgm:t>
        <a:bodyPr/>
        <a:lstStyle/>
        <a:p>
          <a:endParaRPr lang="es-EC"/>
        </a:p>
      </dgm:t>
    </dgm:pt>
    <dgm:pt modelId="{42B4F584-1CCA-4B14-8AC3-8757654A15B9}" type="pres">
      <dgm:prSet presAssocID="{FACA558D-8603-4E0D-B0F7-4A6745E0B42E}" presName="right_34_3" presStyleLbl="node1" presStyleIdx="2" presStyleCnt="7">
        <dgm:presLayoutVars>
          <dgm:bulletEnabled val="1"/>
        </dgm:presLayoutVars>
      </dgm:prSet>
      <dgm:spPr/>
      <dgm:t>
        <a:bodyPr/>
        <a:lstStyle/>
        <a:p>
          <a:endParaRPr lang="es-EC"/>
        </a:p>
      </dgm:t>
    </dgm:pt>
    <dgm:pt modelId="{CC7898D6-3E2D-4D27-BCBF-91D9FD25A0F8}" type="pres">
      <dgm:prSet presAssocID="{FACA558D-8603-4E0D-B0F7-4A6745E0B42E}" presName="right_34_4" presStyleLbl="node1" presStyleIdx="3" presStyleCnt="7">
        <dgm:presLayoutVars>
          <dgm:bulletEnabled val="1"/>
        </dgm:presLayoutVars>
      </dgm:prSet>
      <dgm:spPr/>
      <dgm:t>
        <a:bodyPr/>
        <a:lstStyle/>
        <a:p>
          <a:endParaRPr lang="es-EC"/>
        </a:p>
      </dgm:t>
    </dgm:pt>
    <dgm:pt modelId="{FC1A1007-0431-4C1E-991F-277E02E29CD9}" type="pres">
      <dgm:prSet presAssocID="{FACA558D-8603-4E0D-B0F7-4A6745E0B42E}" presName="left_34_1" presStyleLbl="node1" presStyleIdx="4" presStyleCnt="7">
        <dgm:presLayoutVars>
          <dgm:bulletEnabled val="1"/>
        </dgm:presLayoutVars>
      </dgm:prSet>
      <dgm:spPr/>
      <dgm:t>
        <a:bodyPr/>
        <a:lstStyle/>
        <a:p>
          <a:endParaRPr lang="es-EC"/>
        </a:p>
      </dgm:t>
    </dgm:pt>
    <dgm:pt modelId="{1A002ABA-4259-4500-865E-255F7078F02E}" type="pres">
      <dgm:prSet presAssocID="{FACA558D-8603-4E0D-B0F7-4A6745E0B42E}" presName="left_34_2" presStyleLbl="node1" presStyleIdx="5" presStyleCnt="7">
        <dgm:presLayoutVars>
          <dgm:bulletEnabled val="1"/>
        </dgm:presLayoutVars>
      </dgm:prSet>
      <dgm:spPr/>
      <dgm:t>
        <a:bodyPr/>
        <a:lstStyle/>
        <a:p>
          <a:endParaRPr lang="es-EC"/>
        </a:p>
      </dgm:t>
    </dgm:pt>
    <dgm:pt modelId="{AA99EDC1-5D0A-4B8F-A9D9-79932C9F318C}" type="pres">
      <dgm:prSet presAssocID="{FACA558D-8603-4E0D-B0F7-4A6745E0B42E}" presName="left_34_3" presStyleLbl="node1" presStyleIdx="6" presStyleCnt="7">
        <dgm:presLayoutVars>
          <dgm:bulletEnabled val="1"/>
        </dgm:presLayoutVars>
      </dgm:prSet>
      <dgm:spPr/>
      <dgm:t>
        <a:bodyPr/>
        <a:lstStyle/>
        <a:p>
          <a:endParaRPr lang="es-EC"/>
        </a:p>
      </dgm:t>
    </dgm:pt>
  </dgm:ptLst>
  <dgm:cxnLst>
    <dgm:cxn modelId="{A99CB108-F3BF-48BC-B84A-B2A4098FEA61}" type="presOf" srcId="{2FCE9CA9-AE1A-469D-8F7B-73FDD606B63E}" destId="{FE80A72C-0992-4516-A6BA-B32F930EB905}" srcOrd="0" destOrd="0" presId="urn:microsoft.com/office/officeart/2005/8/layout/balance1"/>
    <dgm:cxn modelId="{B6C6632F-5049-4F3E-92DD-682163FC4B9C}" srcId="{86BD337D-496F-459A-9B31-D397202051EE}" destId="{315F132D-BE44-4F75-88BD-6F70EBEED93D}" srcOrd="0" destOrd="0" parTransId="{E0AD91C5-E51C-43F5-835B-B0F0F7FBEDD7}" sibTransId="{BA694684-D1C6-4446-84C5-747B1896EFA2}"/>
    <dgm:cxn modelId="{0CE5DA30-68D7-46A1-8930-62070C9F7743}" srcId="{86885C77-020B-43DC-AE3D-7373BC3430D5}" destId="{2FCE9CA9-AE1A-469D-8F7B-73FDD606B63E}" srcOrd="1" destOrd="0" parTransId="{F7E86834-4F4A-4072-BDDF-A7A4F6A8D7FB}" sibTransId="{0D0C1868-D0EC-4AB1-BA92-BDF84BA3585C}"/>
    <dgm:cxn modelId="{C6ECF1B4-1A64-49D5-AD0A-7452B2A22A43}" srcId="{86885C77-020B-43DC-AE3D-7373BC3430D5}" destId="{EB3DA8D1-F9E2-4A9D-B8DB-72DDFF8AC179}" srcOrd="3" destOrd="0" parTransId="{2FF84555-3648-4581-B99A-10BCF99EE1C2}" sibTransId="{66DA825B-3B8E-44E7-AE12-2C9A8FEBFE55}"/>
    <dgm:cxn modelId="{EDF74AC8-62AB-48DE-B622-3C593F49B7AD}" type="presOf" srcId="{329D61D4-5554-49B8-8ED2-7AC085069322}" destId="{B6E90764-1B6C-4F34-B54E-F9F4635DF77B}" srcOrd="0" destOrd="0" presId="urn:microsoft.com/office/officeart/2005/8/layout/balance1"/>
    <dgm:cxn modelId="{457066BB-F585-4728-BAA4-8E111C68F94E}" type="presOf" srcId="{86885C77-020B-43DC-AE3D-7373BC3430D5}" destId="{6CEA7D88-7803-4B58-BE25-7150E8E336ED}" srcOrd="0" destOrd="0" presId="urn:microsoft.com/office/officeart/2005/8/layout/balance1"/>
    <dgm:cxn modelId="{80EF0125-4E32-4A18-8F2E-04162A06C212}" type="presOf" srcId="{86BD337D-496F-459A-9B31-D397202051EE}" destId="{B13A9D36-E28A-45A9-803E-F16DAF595618}" srcOrd="0" destOrd="0" presId="urn:microsoft.com/office/officeart/2005/8/layout/balance1"/>
    <dgm:cxn modelId="{AFB62DD7-0C02-4EBD-AC14-6081AF187411}" srcId="{FACA558D-8603-4E0D-B0F7-4A6745E0B42E}" destId="{86BD337D-496F-459A-9B31-D397202051EE}" srcOrd="0" destOrd="0" parTransId="{F70CA048-6864-4331-B239-2038A6D4B7F1}" sibTransId="{27625A00-3A2D-41EE-9F1D-FA5AC45B5DE8}"/>
    <dgm:cxn modelId="{9DCA5C2B-0390-4A2E-B096-F59D400DAFF8}" type="presOf" srcId="{EB3DA8D1-F9E2-4A9D-B8DB-72DDFF8AC179}" destId="{CC7898D6-3E2D-4D27-BCBF-91D9FD25A0F8}" srcOrd="0" destOrd="0" presId="urn:microsoft.com/office/officeart/2005/8/layout/balance1"/>
    <dgm:cxn modelId="{9D378D29-5B9D-47A1-9CC1-89FF0A55EE51}" srcId="{FACA558D-8603-4E0D-B0F7-4A6745E0B42E}" destId="{86885C77-020B-43DC-AE3D-7373BC3430D5}" srcOrd="1" destOrd="0" parTransId="{6CAB563F-DB48-4AD2-9CED-AC4A5A5A8485}" sibTransId="{293323BC-91E6-49DB-B4D6-C4CE233F836F}"/>
    <dgm:cxn modelId="{3F7A9444-2C07-4992-B24A-5E3CB6873B3B}" type="presOf" srcId="{FACA558D-8603-4E0D-B0F7-4A6745E0B42E}" destId="{65D0D199-613B-4D2A-B2A6-F82D6F05D965}" srcOrd="0" destOrd="0" presId="urn:microsoft.com/office/officeart/2005/8/layout/balance1"/>
    <dgm:cxn modelId="{B74A9696-5687-4C24-8325-F63F1699D769}" type="presOf" srcId="{315F132D-BE44-4F75-88BD-6F70EBEED93D}" destId="{FC1A1007-0431-4C1E-991F-277E02E29CD9}" srcOrd="0" destOrd="0" presId="urn:microsoft.com/office/officeart/2005/8/layout/balance1"/>
    <dgm:cxn modelId="{37DE514F-2D63-4C86-B359-2E96AF46956D}" type="presOf" srcId="{691BC45A-35F6-4027-851C-CCD2A7E79304}" destId="{42B4F584-1CCA-4B14-8AC3-8757654A15B9}" srcOrd="0" destOrd="0" presId="urn:microsoft.com/office/officeart/2005/8/layout/balance1"/>
    <dgm:cxn modelId="{42C419CE-193D-46FD-B77D-7E2C7431DD34}" type="presOf" srcId="{12619D07-E44C-4875-8A11-6EB0DAE5AFB7}" destId="{AA99EDC1-5D0A-4B8F-A9D9-79932C9F318C}" srcOrd="0" destOrd="0" presId="urn:microsoft.com/office/officeart/2005/8/layout/balance1"/>
    <dgm:cxn modelId="{A9848326-8CE0-477B-A544-CE457371629E}" srcId="{86885C77-020B-43DC-AE3D-7373BC3430D5}" destId="{691BC45A-35F6-4027-851C-CCD2A7E79304}" srcOrd="2" destOrd="0" parTransId="{AC521332-28A0-4A39-9673-DDEB3727C548}" sibTransId="{FECBA51D-4AF0-4324-9D35-B1B5374F81CF}"/>
    <dgm:cxn modelId="{A8E10AC2-D406-49E7-966E-FD94A888F36A}" srcId="{86BD337D-496F-459A-9B31-D397202051EE}" destId="{12A46889-A032-44A3-BA07-5D71128615F0}" srcOrd="1" destOrd="0" parTransId="{DD3B8E34-F533-4AEB-92B1-FC6C258EAD50}" sibTransId="{2D3A5A37-1CBF-449F-82BF-74A430E5BB3E}"/>
    <dgm:cxn modelId="{68877F12-2903-4A8E-B9BE-E1D51F016666}" type="presOf" srcId="{12A46889-A032-44A3-BA07-5D71128615F0}" destId="{1A002ABA-4259-4500-865E-255F7078F02E}" srcOrd="0" destOrd="0" presId="urn:microsoft.com/office/officeart/2005/8/layout/balance1"/>
    <dgm:cxn modelId="{B6D18492-9E3E-4BFB-8709-7034BF4626E0}" srcId="{86885C77-020B-43DC-AE3D-7373BC3430D5}" destId="{329D61D4-5554-49B8-8ED2-7AC085069322}" srcOrd="0" destOrd="0" parTransId="{A490D98B-7F6D-4C0F-A65C-EEFAD124B0E8}" sibTransId="{FB275EE2-6336-49B3-BEF2-2E602F06FBD9}"/>
    <dgm:cxn modelId="{9D00D27A-C15C-466E-863C-A3B0F274FA8E}" srcId="{86BD337D-496F-459A-9B31-D397202051EE}" destId="{12619D07-E44C-4875-8A11-6EB0DAE5AFB7}" srcOrd="2" destOrd="0" parTransId="{E5B2CC26-2339-4DC1-92F5-5DB34F900FF8}" sibTransId="{103F86FD-5E33-4B34-A952-0C4217DFC3D4}"/>
    <dgm:cxn modelId="{03D77A73-CECF-4729-8520-AAB6B76BE7B1}" type="presParOf" srcId="{65D0D199-613B-4D2A-B2A6-F82D6F05D965}" destId="{91AA66CE-E0CD-4B3A-80BC-C5FA23F79760}" srcOrd="0" destOrd="0" presId="urn:microsoft.com/office/officeart/2005/8/layout/balance1"/>
    <dgm:cxn modelId="{C38CE23F-5D7F-49C0-87C8-B4E029872F5B}" type="presParOf" srcId="{65D0D199-613B-4D2A-B2A6-F82D6F05D965}" destId="{FD49CBBD-245A-4F65-BD82-C27A6F9B54F0}" srcOrd="1" destOrd="0" presId="urn:microsoft.com/office/officeart/2005/8/layout/balance1"/>
    <dgm:cxn modelId="{76793842-EEDE-486D-B5ED-38DAECB04378}" type="presParOf" srcId="{FD49CBBD-245A-4F65-BD82-C27A6F9B54F0}" destId="{B13A9D36-E28A-45A9-803E-F16DAF595618}" srcOrd="0" destOrd="0" presId="urn:microsoft.com/office/officeart/2005/8/layout/balance1"/>
    <dgm:cxn modelId="{DC788F87-0B00-470F-97FF-3C2C428F2C94}" type="presParOf" srcId="{FD49CBBD-245A-4F65-BD82-C27A6F9B54F0}" destId="{6CEA7D88-7803-4B58-BE25-7150E8E336ED}" srcOrd="1" destOrd="0" presId="urn:microsoft.com/office/officeart/2005/8/layout/balance1"/>
    <dgm:cxn modelId="{7678D1D8-702D-4D08-AE77-7E15787B6A02}" type="presParOf" srcId="{65D0D199-613B-4D2A-B2A6-F82D6F05D965}" destId="{FB22E061-5225-42CF-8F6B-A33B94E32C19}" srcOrd="2" destOrd="0" presId="urn:microsoft.com/office/officeart/2005/8/layout/balance1"/>
    <dgm:cxn modelId="{F1628227-DF5E-4032-812F-C5C77BACD65E}" type="presParOf" srcId="{FB22E061-5225-42CF-8F6B-A33B94E32C19}" destId="{66C7E27B-2648-4C45-8F91-AF288B7F271D}" srcOrd="0" destOrd="0" presId="urn:microsoft.com/office/officeart/2005/8/layout/balance1"/>
    <dgm:cxn modelId="{5840B58F-1DB2-4C1A-84A1-F4E5E956D8CF}" type="presParOf" srcId="{FB22E061-5225-42CF-8F6B-A33B94E32C19}" destId="{A7201C86-8689-4265-982B-353DE3C89391}" srcOrd="1" destOrd="0" presId="urn:microsoft.com/office/officeart/2005/8/layout/balance1"/>
    <dgm:cxn modelId="{B58FF40B-0E4B-403C-B6AF-E08FD08F91EB}" type="presParOf" srcId="{FB22E061-5225-42CF-8F6B-A33B94E32C19}" destId="{372ACA2D-2AB3-4F77-BCBD-FCDFBB52FADE}" srcOrd="2" destOrd="0" presId="urn:microsoft.com/office/officeart/2005/8/layout/balance1"/>
    <dgm:cxn modelId="{1224B082-CF63-4D45-A759-6B84B0F20F28}" type="presParOf" srcId="{FB22E061-5225-42CF-8F6B-A33B94E32C19}" destId="{B6E90764-1B6C-4F34-B54E-F9F4635DF77B}" srcOrd="3" destOrd="0" presId="urn:microsoft.com/office/officeart/2005/8/layout/balance1"/>
    <dgm:cxn modelId="{FDE1525B-D0E8-4471-A951-E897904A314C}" type="presParOf" srcId="{FB22E061-5225-42CF-8F6B-A33B94E32C19}" destId="{FE80A72C-0992-4516-A6BA-B32F930EB905}" srcOrd="4" destOrd="0" presId="urn:microsoft.com/office/officeart/2005/8/layout/balance1"/>
    <dgm:cxn modelId="{C29AF7B9-E363-48C6-8687-D348E9350440}" type="presParOf" srcId="{FB22E061-5225-42CF-8F6B-A33B94E32C19}" destId="{42B4F584-1CCA-4B14-8AC3-8757654A15B9}" srcOrd="5" destOrd="0" presId="urn:microsoft.com/office/officeart/2005/8/layout/balance1"/>
    <dgm:cxn modelId="{A9EBC954-1417-4E1F-AF24-98F11C7CDD03}" type="presParOf" srcId="{FB22E061-5225-42CF-8F6B-A33B94E32C19}" destId="{CC7898D6-3E2D-4D27-BCBF-91D9FD25A0F8}" srcOrd="6" destOrd="0" presId="urn:microsoft.com/office/officeart/2005/8/layout/balance1"/>
    <dgm:cxn modelId="{39C02146-FE65-4039-BDCE-F7D92A6B537E}" type="presParOf" srcId="{FB22E061-5225-42CF-8F6B-A33B94E32C19}" destId="{FC1A1007-0431-4C1E-991F-277E02E29CD9}" srcOrd="7" destOrd="0" presId="urn:microsoft.com/office/officeart/2005/8/layout/balance1"/>
    <dgm:cxn modelId="{44B473C3-3EB8-4D99-92A6-0B2574C78093}" type="presParOf" srcId="{FB22E061-5225-42CF-8F6B-A33B94E32C19}" destId="{1A002ABA-4259-4500-865E-255F7078F02E}" srcOrd="8" destOrd="0" presId="urn:microsoft.com/office/officeart/2005/8/layout/balance1"/>
    <dgm:cxn modelId="{29528C2D-85B4-4131-9F95-1058BE3E4707}" type="presParOf" srcId="{FB22E061-5225-42CF-8F6B-A33B94E32C19}" destId="{AA99EDC1-5D0A-4B8F-A9D9-79932C9F318C}" srcOrd="9" destOrd="0" presId="urn:microsoft.com/office/officeart/2005/8/layout/balance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1C9044D-DB19-4C35-A137-D272E1DCEDA7}" type="doc">
      <dgm:prSet loTypeId="urn:microsoft.com/office/officeart/2005/8/layout/hierarchy1" loCatId="hierarchy" qsTypeId="urn:microsoft.com/office/officeart/2005/8/quickstyle/simple1" qsCatId="simple" csTypeId="urn:microsoft.com/office/officeart/2005/8/colors/accent1_4" csCatId="accent1" phldr="1"/>
      <dgm:spPr/>
      <dgm:t>
        <a:bodyPr/>
        <a:lstStyle/>
        <a:p>
          <a:endParaRPr lang="es-EC"/>
        </a:p>
      </dgm:t>
    </dgm:pt>
    <dgm:pt modelId="{A04607AE-A2C8-40DE-A0F1-020ADCA7A933}">
      <dgm:prSet phldrT="[Texto]" custT="1"/>
      <dgm:spPr>
        <a:ln>
          <a:solidFill>
            <a:schemeClr val="accent1">
              <a:lumMod val="60000"/>
              <a:lumOff val="40000"/>
            </a:schemeClr>
          </a:solidFill>
        </a:ln>
      </dgm:spPr>
      <dgm:t>
        <a:bodyPr/>
        <a:lstStyle/>
        <a:p>
          <a:r>
            <a:rPr lang="es-EC" sz="2400" b="1" dirty="0" smtClean="0"/>
            <a:t>Existencia</a:t>
          </a:r>
          <a:endParaRPr lang="es-EC" sz="2400" b="1" dirty="0"/>
        </a:p>
      </dgm:t>
    </dgm:pt>
    <dgm:pt modelId="{78DDB33A-C608-410B-9665-CA7E5FE4E005}" type="parTrans" cxnId="{D676BCCE-B539-42EA-B288-53437A764BB5}">
      <dgm:prSet/>
      <dgm:spPr/>
      <dgm:t>
        <a:bodyPr/>
        <a:lstStyle/>
        <a:p>
          <a:endParaRPr lang="es-EC"/>
        </a:p>
      </dgm:t>
    </dgm:pt>
    <dgm:pt modelId="{FF11187F-2F69-4991-8454-7C78AB029C30}" type="sibTrans" cxnId="{D676BCCE-B539-42EA-B288-53437A764BB5}">
      <dgm:prSet/>
      <dgm:spPr/>
      <dgm:t>
        <a:bodyPr/>
        <a:lstStyle/>
        <a:p>
          <a:endParaRPr lang="es-EC"/>
        </a:p>
      </dgm:t>
    </dgm:pt>
    <dgm:pt modelId="{4E828E18-9AF4-499F-A304-6004C1A0A10A}">
      <dgm:prSet phldrT="[Texto]" custT="1"/>
      <dgm:spPr/>
      <dgm:t>
        <a:bodyPr/>
        <a:lstStyle/>
        <a:p>
          <a:r>
            <a:rPr lang="es-EC" sz="1800" dirty="0" smtClean="0"/>
            <a:t>Ganado</a:t>
          </a:r>
          <a:endParaRPr lang="es-EC" sz="1800" dirty="0"/>
        </a:p>
      </dgm:t>
    </dgm:pt>
    <dgm:pt modelId="{FA854116-B564-4E8B-A543-3EBA68BE60BB}" type="parTrans" cxnId="{E2A1996D-8718-40C8-88E3-E1CE6B16D2ED}">
      <dgm:prSet/>
      <dgm:spPr/>
      <dgm:t>
        <a:bodyPr/>
        <a:lstStyle/>
        <a:p>
          <a:endParaRPr lang="es-EC" dirty="0"/>
        </a:p>
      </dgm:t>
    </dgm:pt>
    <dgm:pt modelId="{F61E25ED-66F7-4881-88A3-40EC696C5FD1}" type="sibTrans" cxnId="{E2A1996D-8718-40C8-88E3-E1CE6B16D2ED}">
      <dgm:prSet/>
      <dgm:spPr/>
      <dgm:t>
        <a:bodyPr/>
        <a:lstStyle/>
        <a:p>
          <a:endParaRPr lang="es-EC"/>
        </a:p>
      </dgm:t>
    </dgm:pt>
    <dgm:pt modelId="{69F98E0E-DF46-44C1-919F-6A919793ADC0}">
      <dgm:prSet phldrT="[Texto]"/>
      <dgm:spPr>
        <a:noFill/>
        <a:ln>
          <a:noFill/>
        </a:ln>
      </dgm:spPr>
      <dgm:t>
        <a:bodyPr/>
        <a:lstStyle/>
        <a:p>
          <a:endParaRPr lang="es-EC" dirty="0" smtClean="0"/>
        </a:p>
      </dgm:t>
    </dgm:pt>
    <dgm:pt modelId="{29AA5D60-851C-4526-B931-A953A23E3012}" type="parTrans" cxnId="{491DBF34-BAB2-47D6-9CC9-A2273C5476BD}">
      <dgm:prSet/>
      <dgm:spPr/>
      <dgm:t>
        <a:bodyPr/>
        <a:lstStyle/>
        <a:p>
          <a:endParaRPr lang="es-EC" dirty="0"/>
        </a:p>
      </dgm:t>
    </dgm:pt>
    <dgm:pt modelId="{C8C5001D-41EC-41AF-AC39-90F6F94E6E35}" type="sibTrans" cxnId="{491DBF34-BAB2-47D6-9CC9-A2273C5476BD}">
      <dgm:prSet/>
      <dgm:spPr/>
      <dgm:t>
        <a:bodyPr/>
        <a:lstStyle/>
        <a:p>
          <a:endParaRPr lang="es-EC"/>
        </a:p>
      </dgm:t>
    </dgm:pt>
    <dgm:pt modelId="{53B0321B-CF31-4B39-8F2D-49AB407A8D8C}">
      <dgm:prSet phldrT="[Texto]" custT="1"/>
      <dgm:spPr/>
      <dgm:t>
        <a:bodyPr/>
        <a:lstStyle/>
        <a:p>
          <a:r>
            <a:rPr lang="es-EC" sz="1800" dirty="0" smtClean="0"/>
            <a:t>Aves</a:t>
          </a:r>
        </a:p>
      </dgm:t>
    </dgm:pt>
    <dgm:pt modelId="{DC81AB44-57EF-4C5F-B5D0-C7D21177343E}" type="parTrans" cxnId="{D52E3CB6-7ECE-481F-9618-5F08B7A24F36}">
      <dgm:prSet/>
      <dgm:spPr/>
      <dgm:t>
        <a:bodyPr/>
        <a:lstStyle/>
        <a:p>
          <a:endParaRPr lang="es-EC" dirty="0"/>
        </a:p>
      </dgm:t>
    </dgm:pt>
    <dgm:pt modelId="{F1D16FD5-D078-4902-8128-19CD6DC164C9}" type="sibTrans" cxnId="{D52E3CB6-7ECE-481F-9618-5F08B7A24F36}">
      <dgm:prSet/>
      <dgm:spPr/>
      <dgm:t>
        <a:bodyPr/>
        <a:lstStyle/>
        <a:p>
          <a:endParaRPr lang="es-EC"/>
        </a:p>
      </dgm:t>
    </dgm:pt>
    <dgm:pt modelId="{FA7DC764-EB8B-4C51-BB46-32C8A657E5F0}">
      <dgm:prSet phldrT="[Texto]"/>
      <dgm:spPr>
        <a:noFill/>
        <a:ln>
          <a:noFill/>
        </a:ln>
      </dgm:spPr>
      <dgm:t>
        <a:bodyPr/>
        <a:lstStyle/>
        <a:p>
          <a:endParaRPr lang="es-EC" dirty="0" smtClean="0"/>
        </a:p>
      </dgm:t>
    </dgm:pt>
    <dgm:pt modelId="{1988F8EA-3154-47A2-B5B5-D4C093E7F41F}" type="parTrans" cxnId="{311DF5E4-1673-4088-B5C3-F0AACE8A55B6}">
      <dgm:prSet/>
      <dgm:spPr/>
      <dgm:t>
        <a:bodyPr/>
        <a:lstStyle/>
        <a:p>
          <a:endParaRPr lang="es-EC" dirty="0"/>
        </a:p>
      </dgm:t>
    </dgm:pt>
    <dgm:pt modelId="{01FC5F36-C78F-4FE0-9A59-AAB276A17A90}" type="sibTrans" cxnId="{311DF5E4-1673-4088-B5C3-F0AACE8A55B6}">
      <dgm:prSet/>
      <dgm:spPr/>
      <dgm:t>
        <a:bodyPr/>
        <a:lstStyle/>
        <a:p>
          <a:endParaRPr lang="es-EC"/>
        </a:p>
      </dgm:t>
    </dgm:pt>
    <dgm:pt modelId="{ECB4EECA-919B-4B49-96ED-348C10627774}">
      <dgm:prSet phldrT="[Texto]"/>
      <dgm:spPr>
        <a:noFill/>
        <a:ln>
          <a:noFill/>
        </a:ln>
      </dgm:spPr>
      <dgm:t>
        <a:bodyPr/>
        <a:lstStyle/>
        <a:p>
          <a:endParaRPr lang="es-EC" dirty="0" smtClean="0"/>
        </a:p>
      </dgm:t>
    </dgm:pt>
    <dgm:pt modelId="{49E5DB11-F5D3-4195-8EFC-9174D54E1CB8}" type="parTrans" cxnId="{AD957B4D-6577-4533-AD8A-C27CA0D39803}">
      <dgm:prSet/>
      <dgm:spPr/>
      <dgm:t>
        <a:bodyPr/>
        <a:lstStyle/>
        <a:p>
          <a:endParaRPr lang="es-EC" dirty="0"/>
        </a:p>
      </dgm:t>
    </dgm:pt>
    <dgm:pt modelId="{2805573C-7FC3-488E-943C-7A0D5BC78B2E}" type="sibTrans" cxnId="{AD957B4D-6577-4533-AD8A-C27CA0D39803}">
      <dgm:prSet/>
      <dgm:spPr/>
      <dgm:t>
        <a:bodyPr/>
        <a:lstStyle/>
        <a:p>
          <a:endParaRPr lang="es-EC"/>
        </a:p>
      </dgm:t>
    </dgm:pt>
    <dgm:pt modelId="{DB688D83-93BF-4A1A-BF10-5C2BE29F7800}">
      <dgm:prSet phldrT="[Texto]"/>
      <dgm:spPr>
        <a:noFill/>
        <a:ln>
          <a:noFill/>
        </a:ln>
      </dgm:spPr>
      <dgm:t>
        <a:bodyPr/>
        <a:lstStyle/>
        <a:p>
          <a:endParaRPr lang="es-EC" dirty="0"/>
        </a:p>
      </dgm:t>
    </dgm:pt>
    <dgm:pt modelId="{9784A2E0-273A-4BBC-9E2A-8414F2206ABE}" type="sibTrans" cxnId="{29F1E083-FA2F-4007-AAA9-E43A42F5AD42}">
      <dgm:prSet/>
      <dgm:spPr/>
      <dgm:t>
        <a:bodyPr/>
        <a:lstStyle/>
        <a:p>
          <a:endParaRPr lang="es-EC"/>
        </a:p>
      </dgm:t>
    </dgm:pt>
    <dgm:pt modelId="{520F0A45-BFCA-4992-8C11-8C0112F6E7F3}" type="parTrans" cxnId="{29F1E083-FA2F-4007-AAA9-E43A42F5AD42}">
      <dgm:prSet/>
      <dgm:spPr/>
      <dgm:t>
        <a:bodyPr/>
        <a:lstStyle/>
        <a:p>
          <a:endParaRPr lang="es-EC" dirty="0"/>
        </a:p>
      </dgm:t>
    </dgm:pt>
    <dgm:pt modelId="{29CD6156-5BED-418D-8861-D76B6ACCAEE3}">
      <dgm:prSet phldrT="[Texto]"/>
      <dgm:spPr>
        <a:noFill/>
        <a:ln>
          <a:noFill/>
        </a:ln>
      </dgm:spPr>
      <dgm:t>
        <a:bodyPr/>
        <a:lstStyle/>
        <a:p>
          <a:endParaRPr lang="es-EC" dirty="0" smtClean="0"/>
        </a:p>
      </dgm:t>
    </dgm:pt>
    <dgm:pt modelId="{67891A81-F696-459E-A2E0-903E39947B80}" type="sibTrans" cxnId="{5051E938-A156-43DF-BC2B-642556978D48}">
      <dgm:prSet/>
      <dgm:spPr/>
      <dgm:t>
        <a:bodyPr/>
        <a:lstStyle/>
        <a:p>
          <a:endParaRPr lang="es-EC"/>
        </a:p>
      </dgm:t>
    </dgm:pt>
    <dgm:pt modelId="{406277AF-BDA0-4A84-9808-7CC16B0D1210}" type="parTrans" cxnId="{5051E938-A156-43DF-BC2B-642556978D48}">
      <dgm:prSet/>
      <dgm:spPr/>
      <dgm:t>
        <a:bodyPr/>
        <a:lstStyle/>
        <a:p>
          <a:endParaRPr lang="es-EC" dirty="0"/>
        </a:p>
      </dgm:t>
    </dgm:pt>
    <dgm:pt modelId="{53FE1B60-EDCB-4AD5-9E57-86C884820E13}" type="pres">
      <dgm:prSet presAssocID="{41C9044D-DB19-4C35-A137-D272E1DCEDA7}" presName="hierChild1" presStyleCnt="0">
        <dgm:presLayoutVars>
          <dgm:chPref val="1"/>
          <dgm:dir/>
          <dgm:animOne val="branch"/>
          <dgm:animLvl val="lvl"/>
          <dgm:resizeHandles/>
        </dgm:presLayoutVars>
      </dgm:prSet>
      <dgm:spPr/>
      <dgm:t>
        <a:bodyPr/>
        <a:lstStyle/>
        <a:p>
          <a:endParaRPr lang="es-EC"/>
        </a:p>
      </dgm:t>
    </dgm:pt>
    <dgm:pt modelId="{57681631-196C-4844-B4DC-A9D1B9851693}" type="pres">
      <dgm:prSet presAssocID="{A04607AE-A2C8-40DE-A0F1-020ADCA7A933}" presName="hierRoot1" presStyleCnt="0"/>
      <dgm:spPr/>
    </dgm:pt>
    <dgm:pt modelId="{33C32340-218D-4481-BAB4-6621C5EDCD92}" type="pres">
      <dgm:prSet presAssocID="{A04607AE-A2C8-40DE-A0F1-020ADCA7A933}" presName="composite" presStyleCnt="0"/>
      <dgm:spPr/>
    </dgm:pt>
    <dgm:pt modelId="{A16CE90F-765F-4CF7-A3E3-99FB57EE91F6}" type="pres">
      <dgm:prSet presAssocID="{A04607AE-A2C8-40DE-A0F1-020ADCA7A933}" presName="background" presStyleLbl="node0" presStyleIdx="0" presStyleCnt="1"/>
      <dgm:spPr>
        <a:noFill/>
        <a:ln>
          <a:noFill/>
        </a:ln>
      </dgm:spPr>
      <dgm:t>
        <a:bodyPr/>
        <a:lstStyle/>
        <a:p>
          <a:endParaRPr lang="es-EC"/>
        </a:p>
      </dgm:t>
    </dgm:pt>
    <dgm:pt modelId="{30A11112-6B4C-44F4-A3A3-FCA6B12EEAAB}" type="pres">
      <dgm:prSet presAssocID="{A04607AE-A2C8-40DE-A0F1-020ADCA7A933}" presName="text" presStyleLbl="fgAcc0" presStyleIdx="0" presStyleCnt="1" custScaleX="125396" custScaleY="65782" custLinFactNeighborX="-1201" custLinFactNeighborY="-2424">
        <dgm:presLayoutVars>
          <dgm:chPref val="3"/>
        </dgm:presLayoutVars>
      </dgm:prSet>
      <dgm:spPr/>
      <dgm:t>
        <a:bodyPr/>
        <a:lstStyle/>
        <a:p>
          <a:endParaRPr lang="es-EC"/>
        </a:p>
      </dgm:t>
    </dgm:pt>
    <dgm:pt modelId="{821E4AA3-B9B8-489B-9596-7EEAF728664E}" type="pres">
      <dgm:prSet presAssocID="{A04607AE-A2C8-40DE-A0F1-020ADCA7A933}" presName="hierChild2" presStyleCnt="0"/>
      <dgm:spPr/>
    </dgm:pt>
    <dgm:pt modelId="{B2B7C741-51D9-4304-951B-9A7F7310789D}" type="pres">
      <dgm:prSet presAssocID="{FA854116-B564-4E8B-A543-3EBA68BE60BB}" presName="Name10" presStyleLbl="parChTrans1D2" presStyleIdx="0" presStyleCnt="2"/>
      <dgm:spPr/>
      <dgm:t>
        <a:bodyPr/>
        <a:lstStyle/>
        <a:p>
          <a:endParaRPr lang="es-EC"/>
        </a:p>
      </dgm:t>
    </dgm:pt>
    <dgm:pt modelId="{DF522F5A-5AF2-4E1C-B88D-A256027E2F0B}" type="pres">
      <dgm:prSet presAssocID="{4E828E18-9AF4-499F-A304-6004C1A0A10A}" presName="hierRoot2" presStyleCnt="0"/>
      <dgm:spPr/>
    </dgm:pt>
    <dgm:pt modelId="{12FED915-4A6E-449D-993E-9A267A2E75A8}" type="pres">
      <dgm:prSet presAssocID="{4E828E18-9AF4-499F-A304-6004C1A0A10A}" presName="composite2" presStyleCnt="0"/>
      <dgm:spPr/>
    </dgm:pt>
    <dgm:pt modelId="{E3CE3054-C22F-493B-B104-EB0AF2F752C1}" type="pres">
      <dgm:prSet presAssocID="{4E828E18-9AF4-499F-A304-6004C1A0A10A}" presName="background2" presStyleLbl="node2" presStyleIdx="0" presStyleCnt="2"/>
      <dgm:spPr>
        <a:solidFill>
          <a:schemeClr val="accent1">
            <a:lumMod val="40000"/>
            <a:lumOff val="60000"/>
          </a:schemeClr>
        </a:solidFill>
      </dgm:spPr>
      <dgm:t>
        <a:bodyPr/>
        <a:lstStyle/>
        <a:p>
          <a:endParaRPr lang="es-EC"/>
        </a:p>
      </dgm:t>
    </dgm:pt>
    <dgm:pt modelId="{F80B3C95-17A7-4E3F-88A2-2ECEFEA636F5}" type="pres">
      <dgm:prSet presAssocID="{4E828E18-9AF4-499F-A304-6004C1A0A10A}" presName="text2" presStyleLbl="fgAcc2" presStyleIdx="0" presStyleCnt="2" custScaleY="63555">
        <dgm:presLayoutVars>
          <dgm:chPref val="3"/>
        </dgm:presLayoutVars>
      </dgm:prSet>
      <dgm:spPr/>
      <dgm:t>
        <a:bodyPr/>
        <a:lstStyle/>
        <a:p>
          <a:endParaRPr lang="es-EC"/>
        </a:p>
      </dgm:t>
    </dgm:pt>
    <dgm:pt modelId="{4A724FFB-AA2D-40EC-8641-DDFBD6017262}" type="pres">
      <dgm:prSet presAssocID="{4E828E18-9AF4-499F-A304-6004C1A0A10A}" presName="hierChild3" presStyleCnt="0"/>
      <dgm:spPr/>
    </dgm:pt>
    <dgm:pt modelId="{E6E08158-1142-48E3-8CA3-10FE678EB566}" type="pres">
      <dgm:prSet presAssocID="{29AA5D60-851C-4526-B931-A953A23E3012}" presName="Name17" presStyleLbl="parChTrans1D3" presStyleIdx="0" presStyleCnt="5"/>
      <dgm:spPr/>
      <dgm:t>
        <a:bodyPr/>
        <a:lstStyle/>
        <a:p>
          <a:endParaRPr lang="es-EC"/>
        </a:p>
      </dgm:t>
    </dgm:pt>
    <dgm:pt modelId="{C1EB4630-F08E-40F1-BE21-150E1864E949}" type="pres">
      <dgm:prSet presAssocID="{69F98E0E-DF46-44C1-919F-6A919793ADC0}" presName="hierRoot3" presStyleCnt="0"/>
      <dgm:spPr/>
    </dgm:pt>
    <dgm:pt modelId="{27DCC889-4BAD-4DEA-ADAF-AB4492D38020}" type="pres">
      <dgm:prSet presAssocID="{69F98E0E-DF46-44C1-919F-6A919793ADC0}" presName="composite3" presStyleCnt="0"/>
      <dgm:spPr/>
    </dgm:pt>
    <dgm:pt modelId="{468FA877-B324-47DD-A1A4-99527EED6469}" type="pres">
      <dgm:prSet presAssocID="{69F98E0E-DF46-44C1-919F-6A919793ADC0}" presName="background3" presStyleLbl="node3" presStyleIdx="0" presStyleCnt="5"/>
      <dgm:spPr>
        <a:noFill/>
        <a:ln>
          <a:noFill/>
        </a:ln>
      </dgm:spPr>
    </dgm:pt>
    <dgm:pt modelId="{E481681D-7DDA-409F-8B59-C096ED9A7D2A}" type="pres">
      <dgm:prSet presAssocID="{69F98E0E-DF46-44C1-919F-6A919793ADC0}" presName="text3" presStyleLbl="fgAcc3" presStyleIdx="0" presStyleCnt="5">
        <dgm:presLayoutVars>
          <dgm:chPref val="3"/>
        </dgm:presLayoutVars>
      </dgm:prSet>
      <dgm:spPr/>
      <dgm:t>
        <a:bodyPr/>
        <a:lstStyle/>
        <a:p>
          <a:endParaRPr lang="es-EC"/>
        </a:p>
      </dgm:t>
    </dgm:pt>
    <dgm:pt modelId="{E8B26E32-DDE6-4925-9E4F-5582FEBC5D39}" type="pres">
      <dgm:prSet presAssocID="{69F98E0E-DF46-44C1-919F-6A919793ADC0}" presName="hierChild4" presStyleCnt="0"/>
      <dgm:spPr/>
    </dgm:pt>
    <dgm:pt modelId="{6B8869A2-E033-42CC-A4AC-6DDB1C4E9C79}" type="pres">
      <dgm:prSet presAssocID="{520F0A45-BFCA-4992-8C11-8C0112F6E7F3}" presName="Name17" presStyleLbl="parChTrans1D3" presStyleIdx="1" presStyleCnt="5"/>
      <dgm:spPr/>
      <dgm:t>
        <a:bodyPr/>
        <a:lstStyle/>
        <a:p>
          <a:endParaRPr lang="es-EC"/>
        </a:p>
      </dgm:t>
    </dgm:pt>
    <dgm:pt modelId="{90B733C0-1994-4923-8C29-EBA69FCA0FD6}" type="pres">
      <dgm:prSet presAssocID="{DB688D83-93BF-4A1A-BF10-5C2BE29F7800}" presName="hierRoot3" presStyleCnt="0"/>
      <dgm:spPr/>
    </dgm:pt>
    <dgm:pt modelId="{DEFF9E5E-73C2-44CF-92AE-AB9ACE0A95A3}" type="pres">
      <dgm:prSet presAssocID="{DB688D83-93BF-4A1A-BF10-5C2BE29F7800}" presName="composite3" presStyleCnt="0"/>
      <dgm:spPr/>
    </dgm:pt>
    <dgm:pt modelId="{BC0C320A-F211-4B7A-AA34-0467DB840E66}" type="pres">
      <dgm:prSet presAssocID="{DB688D83-93BF-4A1A-BF10-5C2BE29F7800}" presName="background3" presStyleLbl="node3" presStyleIdx="1" presStyleCnt="5"/>
      <dgm:spPr>
        <a:noFill/>
        <a:ln>
          <a:noFill/>
        </a:ln>
      </dgm:spPr>
    </dgm:pt>
    <dgm:pt modelId="{DC37BA80-46A3-41E7-A613-4C4234F2E83D}" type="pres">
      <dgm:prSet presAssocID="{DB688D83-93BF-4A1A-BF10-5C2BE29F7800}" presName="text3" presStyleLbl="fgAcc3" presStyleIdx="1" presStyleCnt="5">
        <dgm:presLayoutVars>
          <dgm:chPref val="3"/>
        </dgm:presLayoutVars>
      </dgm:prSet>
      <dgm:spPr/>
      <dgm:t>
        <a:bodyPr/>
        <a:lstStyle/>
        <a:p>
          <a:endParaRPr lang="es-EC"/>
        </a:p>
      </dgm:t>
    </dgm:pt>
    <dgm:pt modelId="{56F2F647-56D9-44C0-A72D-FC63A8618E11}" type="pres">
      <dgm:prSet presAssocID="{DB688D83-93BF-4A1A-BF10-5C2BE29F7800}" presName="hierChild4" presStyleCnt="0"/>
      <dgm:spPr/>
    </dgm:pt>
    <dgm:pt modelId="{FAA55447-CDEF-4A35-8CFA-95D45431AA63}" type="pres">
      <dgm:prSet presAssocID="{406277AF-BDA0-4A84-9808-7CC16B0D1210}" presName="Name17" presStyleLbl="parChTrans1D3" presStyleIdx="2" presStyleCnt="5"/>
      <dgm:spPr/>
      <dgm:t>
        <a:bodyPr/>
        <a:lstStyle/>
        <a:p>
          <a:endParaRPr lang="es-EC"/>
        </a:p>
      </dgm:t>
    </dgm:pt>
    <dgm:pt modelId="{61B33FB4-18AD-42DC-8ED0-301ACC77D523}" type="pres">
      <dgm:prSet presAssocID="{29CD6156-5BED-418D-8861-D76B6ACCAEE3}" presName="hierRoot3" presStyleCnt="0"/>
      <dgm:spPr/>
    </dgm:pt>
    <dgm:pt modelId="{0879932C-6013-4364-8118-20BA5ECC78BD}" type="pres">
      <dgm:prSet presAssocID="{29CD6156-5BED-418D-8861-D76B6ACCAEE3}" presName="composite3" presStyleCnt="0"/>
      <dgm:spPr/>
    </dgm:pt>
    <dgm:pt modelId="{4EDE3E81-3EFC-4E87-8265-F847BC63A330}" type="pres">
      <dgm:prSet presAssocID="{29CD6156-5BED-418D-8861-D76B6ACCAEE3}" presName="background3" presStyleLbl="node3" presStyleIdx="2" presStyleCnt="5"/>
      <dgm:spPr>
        <a:noFill/>
        <a:ln>
          <a:noFill/>
        </a:ln>
      </dgm:spPr>
    </dgm:pt>
    <dgm:pt modelId="{C8CF9A88-7C75-4BF1-B7A3-06077A27215B}" type="pres">
      <dgm:prSet presAssocID="{29CD6156-5BED-418D-8861-D76B6ACCAEE3}" presName="text3" presStyleLbl="fgAcc3" presStyleIdx="2" presStyleCnt="5">
        <dgm:presLayoutVars>
          <dgm:chPref val="3"/>
        </dgm:presLayoutVars>
      </dgm:prSet>
      <dgm:spPr/>
      <dgm:t>
        <a:bodyPr/>
        <a:lstStyle/>
        <a:p>
          <a:endParaRPr lang="es-EC"/>
        </a:p>
      </dgm:t>
    </dgm:pt>
    <dgm:pt modelId="{FFEEE92F-A500-4ED6-A158-E6A653C97C6C}" type="pres">
      <dgm:prSet presAssocID="{29CD6156-5BED-418D-8861-D76B6ACCAEE3}" presName="hierChild4" presStyleCnt="0"/>
      <dgm:spPr/>
    </dgm:pt>
    <dgm:pt modelId="{7369CE5B-004B-4E2F-9A43-D09321021301}" type="pres">
      <dgm:prSet presAssocID="{DC81AB44-57EF-4C5F-B5D0-C7D21177343E}" presName="Name10" presStyleLbl="parChTrans1D2" presStyleIdx="1" presStyleCnt="2"/>
      <dgm:spPr/>
      <dgm:t>
        <a:bodyPr/>
        <a:lstStyle/>
        <a:p>
          <a:endParaRPr lang="es-EC"/>
        </a:p>
      </dgm:t>
    </dgm:pt>
    <dgm:pt modelId="{062839AC-EECB-435B-BC03-B5CB5F2A12B4}" type="pres">
      <dgm:prSet presAssocID="{53B0321B-CF31-4B39-8F2D-49AB407A8D8C}" presName="hierRoot2" presStyleCnt="0"/>
      <dgm:spPr/>
    </dgm:pt>
    <dgm:pt modelId="{AFFB2BE2-E3A7-4B7B-B8CD-C8CAAD59E21A}" type="pres">
      <dgm:prSet presAssocID="{53B0321B-CF31-4B39-8F2D-49AB407A8D8C}" presName="composite2" presStyleCnt="0"/>
      <dgm:spPr/>
    </dgm:pt>
    <dgm:pt modelId="{5F0733A9-62BB-4368-BB2C-9A8C8348CA03}" type="pres">
      <dgm:prSet presAssocID="{53B0321B-CF31-4B39-8F2D-49AB407A8D8C}" presName="background2" presStyleLbl="node2" presStyleIdx="1" presStyleCnt="2"/>
      <dgm:spPr>
        <a:solidFill>
          <a:schemeClr val="accent1">
            <a:lumMod val="40000"/>
            <a:lumOff val="60000"/>
          </a:schemeClr>
        </a:solidFill>
      </dgm:spPr>
      <dgm:t>
        <a:bodyPr/>
        <a:lstStyle/>
        <a:p>
          <a:endParaRPr lang="es-EC"/>
        </a:p>
      </dgm:t>
    </dgm:pt>
    <dgm:pt modelId="{B5FC2091-67AA-48C0-B1C7-92B881179537}" type="pres">
      <dgm:prSet presAssocID="{53B0321B-CF31-4B39-8F2D-49AB407A8D8C}" presName="text2" presStyleLbl="fgAcc2" presStyleIdx="1" presStyleCnt="2" custScaleY="63555">
        <dgm:presLayoutVars>
          <dgm:chPref val="3"/>
        </dgm:presLayoutVars>
      </dgm:prSet>
      <dgm:spPr/>
      <dgm:t>
        <a:bodyPr/>
        <a:lstStyle/>
        <a:p>
          <a:endParaRPr lang="es-EC"/>
        </a:p>
      </dgm:t>
    </dgm:pt>
    <dgm:pt modelId="{4031B252-7A38-4F8F-ADEE-5A97A8389BF9}" type="pres">
      <dgm:prSet presAssocID="{53B0321B-CF31-4B39-8F2D-49AB407A8D8C}" presName="hierChild3" presStyleCnt="0"/>
      <dgm:spPr/>
    </dgm:pt>
    <dgm:pt modelId="{8B69D2AD-E82D-4C34-BB7D-6ACC4B3E266C}" type="pres">
      <dgm:prSet presAssocID="{1988F8EA-3154-47A2-B5B5-D4C093E7F41F}" presName="Name17" presStyleLbl="parChTrans1D3" presStyleIdx="3" presStyleCnt="5"/>
      <dgm:spPr/>
      <dgm:t>
        <a:bodyPr/>
        <a:lstStyle/>
        <a:p>
          <a:endParaRPr lang="es-EC"/>
        </a:p>
      </dgm:t>
    </dgm:pt>
    <dgm:pt modelId="{5BC32826-648F-4593-BF69-93AF137554A0}" type="pres">
      <dgm:prSet presAssocID="{FA7DC764-EB8B-4C51-BB46-32C8A657E5F0}" presName="hierRoot3" presStyleCnt="0"/>
      <dgm:spPr/>
    </dgm:pt>
    <dgm:pt modelId="{E8504E35-988C-4789-9B9A-5B850331BA9E}" type="pres">
      <dgm:prSet presAssocID="{FA7DC764-EB8B-4C51-BB46-32C8A657E5F0}" presName="composite3" presStyleCnt="0"/>
      <dgm:spPr/>
    </dgm:pt>
    <dgm:pt modelId="{1CAA6CFA-ABA6-4BD8-9C3B-AA8B51CD2F12}" type="pres">
      <dgm:prSet presAssocID="{FA7DC764-EB8B-4C51-BB46-32C8A657E5F0}" presName="background3" presStyleLbl="node3" presStyleIdx="3" presStyleCnt="5"/>
      <dgm:spPr>
        <a:noFill/>
        <a:ln>
          <a:noFill/>
        </a:ln>
      </dgm:spPr>
    </dgm:pt>
    <dgm:pt modelId="{75494C80-7EE6-4B59-856B-A2CF872097ED}" type="pres">
      <dgm:prSet presAssocID="{FA7DC764-EB8B-4C51-BB46-32C8A657E5F0}" presName="text3" presStyleLbl="fgAcc3" presStyleIdx="3" presStyleCnt="5">
        <dgm:presLayoutVars>
          <dgm:chPref val="3"/>
        </dgm:presLayoutVars>
      </dgm:prSet>
      <dgm:spPr/>
      <dgm:t>
        <a:bodyPr/>
        <a:lstStyle/>
        <a:p>
          <a:endParaRPr lang="es-EC"/>
        </a:p>
      </dgm:t>
    </dgm:pt>
    <dgm:pt modelId="{45FED3B2-AA24-484D-9713-13C929A950E8}" type="pres">
      <dgm:prSet presAssocID="{FA7DC764-EB8B-4C51-BB46-32C8A657E5F0}" presName="hierChild4" presStyleCnt="0"/>
      <dgm:spPr/>
    </dgm:pt>
    <dgm:pt modelId="{3070F8F2-2C33-4332-9D3A-D4EE5CA30FFE}" type="pres">
      <dgm:prSet presAssocID="{49E5DB11-F5D3-4195-8EFC-9174D54E1CB8}" presName="Name17" presStyleLbl="parChTrans1D3" presStyleIdx="4" presStyleCnt="5"/>
      <dgm:spPr/>
      <dgm:t>
        <a:bodyPr/>
        <a:lstStyle/>
        <a:p>
          <a:endParaRPr lang="es-EC"/>
        </a:p>
      </dgm:t>
    </dgm:pt>
    <dgm:pt modelId="{7C94520F-E98E-4F1D-9F86-7311F9B12DD9}" type="pres">
      <dgm:prSet presAssocID="{ECB4EECA-919B-4B49-96ED-348C10627774}" presName="hierRoot3" presStyleCnt="0"/>
      <dgm:spPr/>
    </dgm:pt>
    <dgm:pt modelId="{17751B69-4E43-406B-944F-405329872F6E}" type="pres">
      <dgm:prSet presAssocID="{ECB4EECA-919B-4B49-96ED-348C10627774}" presName="composite3" presStyleCnt="0"/>
      <dgm:spPr/>
    </dgm:pt>
    <dgm:pt modelId="{71C65570-BDDE-4B41-A95A-61864AB13E10}" type="pres">
      <dgm:prSet presAssocID="{ECB4EECA-919B-4B49-96ED-348C10627774}" presName="background3" presStyleLbl="node3" presStyleIdx="4" presStyleCnt="5"/>
      <dgm:spPr>
        <a:noFill/>
        <a:ln>
          <a:noFill/>
        </a:ln>
      </dgm:spPr>
    </dgm:pt>
    <dgm:pt modelId="{92D3F67E-4CF4-4DFD-A57F-8A6347A995CC}" type="pres">
      <dgm:prSet presAssocID="{ECB4EECA-919B-4B49-96ED-348C10627774}" presName="text3" presStyleLbl="fgAcc3" presStyleIdx="4" presStyleCnt="5">
        <dgm:presLayoutVars>
          <dgm:chPref val="3"/>
        </dgm:presLayoutVars>
      </dgm:prSet>
      <dgm:spPr/>
      <dgm:t>
        <a:bodyPr/>
        <a:lstStyle/>
        <a:p>
          <a:endParaRPr lang="es-EC"/>
        </a:p>
      </dgm:t>
    </dgm:pt>
    <dgm:pt modelId="{6067DAFD-1061-4488-9583-6B517019CA60}" type="pres">
      <dgm:prSet presAssocID="{ECB4EECA-919B-4B49-96ED-348C10627774}" presName="hierChild4" presStyleCnt="0"/>
      <dgm:spPr/>
    </dgm:pt>
  </dgm:ptLst>
  <dgm:cxnLst>
    <dgm:cxn modelId="{D676BCCE-B539-42EA-B288-53437A764BB5}" srcId="{41C9044D-DB19-4C35-A137-D272E1DCEDA7}" destId="{A04607AE-A2C8-40DE-A0F1-020ADCA7A933}" srcOrd="0" destOrd="0" parTransId="{78DDB33A-C608-410B-9665-CA7E5FE4E005}" sibTransId="{FF11187F-2F69-4991-8454-7C78AB029C30}"/>
    <dgm:cxn modelId="{29F1E083-FA2F-4007-AAA9-E43A42F5AD42}" srcId="{4E828E18-9AF4-499F-A304-6004C1A0A10A}" destId="{DB688D83-93BF-4A1A-BF10-5C2BE29F7800}" srcOrd="1" destOrd="0" parTransId="{520F0A45-BFCA-4992-8C11-8C0112F6E7F3}" sibTransId="{9784A2E0-273A-4BBC-9E2A-8414F2206ABE}"/>
    <dgm:cxn modelId="{D29D0AA9-324A-41E6-928B-1CE7EFC2B781}" type="presOf" srcId="{53B0321B-CF31-4B39-8F2D-49AB407A8D8C}" destId="{B5FC2091-67AA-48C0-B1C7-92B881179537}" srcOrd="0" destOrd="0" presId="urn:microsoft.com/office/officeart/2005/8/layout/hierarchy1"/>
    <dgm:cxn modelId="{290AF01C-AE8F-4132-8A2F-FBF79E5AC76F}" type="presOf" srcId="{1988F8EA-3154-47A2-B5B5-D4C093E7F41F}" destId="{8B69D2AD-E82D-4C34-BB7D-6ACC4B3E266C}" srcOrd="0" destOrd="0" presId="urn:microsoft.com/office/officeart/2005/8/layout/hierarchy1"/>
    <dgm:cxn modelId="{D52E3CB6-7ECE-481F-9618-5F08B7A24F36}" srcId="{A04607AE-A2C8-40DE-A0F1-020ADCA7A933}" destId="{53B0321B-CF31-4B39-8F2D-49AB407A8D8C}" srcOrd="1" destOrd="0" parTransId="{DC81AB44-57EF-4C5F-B5D0-C7D21177343E}" sibTransId="{F1D16FD5-D078-4902-8128-19CD6DC164C9}"/>
    <dgm:cxn modelId="{E4A19624-1ED3-466F-A558-60D43562B369}" type="presOf" srcId="{49E5DB11-F5D3-4195-8EFC-9174D54E1CB8}" destId="{3070F8F2-2C33-4332-9D3A-D4EE5CA30FFE}" srcOrd="0" destOrd="0" presId="urn:microsoft.com/office/officeart/2005/8/layout/hierarchy1"/>
    <dgm:cxn modelId="{5051E938-A156-43DF-BC2B-642556978D48}" srcId="{4E828E18-9AF4-499F-A304-6004C1A0A10A}" destId="{29CD6156-5BED-418D-8861-D76B6ACCAEE3}" srcOrd="2" destOrd="0" parTransId="{406277AF-BDA0-4A84-9808-7CC16B0D1210}" sibTransId="{67891A81-F696-459E-A2E0-903E39947B80}"/>
    <dgm:cxn modelId="{E2A1996D-8718-40C8-88E3-E1CE6B16D2ED}" srcId="{A04607AE-A2C8-40DE-A0F1-020ADCA7A933}" destId="{4E828E18-9AF4-499F-A304-6004C1A0A10A}" srcOrd="0" destOrd="0" parTransId="{FA854116-B564-4E8B-A543-3EBA68BE60BB}" sibTransId="{F61E25ED-66F7-4881-88A3-40EC696C5FD1}"/>
    <dgm:cxn modelId="{703C540A-B72B-47EF-A4C8-329341CF522D}" type="presOf" srcId="{FA854116-B564-4E8B-A543-3EBA68BE60BB}" destId="{B2B7C741-51D9-4304-951B-9A7F7310789D}" srcOrd="0" destOrd="0" presId="urn:microsoft.com/office/officeart/2005/8/layout/hierarchy1"/>
    <dgm:cxn modelId="{42BCE48D-D00B-40F7-AFDD-13DF8E857558}" type="presOf" srcId="{69F98E0E-DF46-44C1-919F-6A919793ADC0}" destId="{E481681D-7DDA-409F-8B59-C096ED9A7D2A}" srcOrd="0" destOrd="0" presId="urn:microsoft.com/office/officeart/2005/8/layout/hierarchy1"/>
    <dgm:cxn modelId="{AC2A0A8E-6129-4003-A61C-CB4FAC56BFC8}" type="presOf" srcId="{DB688D83-93BF-4A1A-BF10-5C2BE29F7800}" destId="{DC37BA80-46A3-41E7-A613-4C4234F2E83D}" srcOrd="0" destOrd="0" presId="urn:microsoft.com/office/officeart/2005/8/layout/hierarchy1"/>
    <dgm:cxn modelId="{FF23EF58-4020-4FE7-87DD-CAAA81F6E14D}" type="presOf" srcId="{41C9044D-DB19-4C35-A137-D272E1DCEDA7}" destId="{53FE1B60-EDCB-4AD5-9E57-86C884820E13}" srcOrd="0" destOrd="0" presId="urn:microsoft.com/office/officeart/2005/8/layout/hierarchy1"/>
    <dgm:cxn modelId="{311DF5E4-1673-4088-B5C3-F0AACE8A55B6}" srcId="{53B0321B-CF31-4B39-8F2D-49AB407A8D8C}" destId="{FA7DC764-EB8B-4C51-BB46-32C8A657E5F0}" srcOrd="0" destOrd="0" parTransId="{1988F8EA-3154-47A2-B5B5-D4C093E7F41F}" sibTransId="{01FC5F36-C78F-4FE0-9A59-AAB276A17A90}"/>
    <dgm:cxn modelId="{AD957B4D-6577-4533-AD8A-C27CA0D39803}" srcId="{53B0321B-CF31-4B39-8F2D-49AB407A8D8C}" destId="{ECB4EECA-919B-4B49-96ED-348C10627774}" srcOrd="1" destOrd="0" parTransId="{49E5DB11-F5D3-4195-8EFC-9174D54E1CB8}" sibTransId="{2805573C-7FC3-488E-943C-7A0D5BC78B2E}"/>
    <dgm:cxn modelId="{B07EEB4B-0912-4CB4-8106-DC5114BBA675}" type="presOf" srcId="{29AA5D60-851C-4526-B931-A953A23E3012}" destId="{E6E08158-1142-48E3-8CA3-10FE678EB566}" srcOrd="0" destOrd="0" presId="urn:microsoft.com/office/officeart/2005/8/layout/hierarchy1"/>
    <dgm:cxn modelId="{491DBF34-BAB2-47D6-9CC9-A2273C5476BD}" srcId="{4E828E18-9AF4-499F-A304-6004C1A0A10A}" destId="{69F98E0E-DF46-44C1-919F-6A919793ADC0}" srcOrd="0" destOrd="0" parTransId="{29AA5D60-851C-4526-B931-A953A23E3012}" sibTransId="{C8C5001D-41EC-41AF-AC39-90F6F94E6E35}"/>
    <dgm:cxn modelId="{09140806-6E7B-484A-91DF-42E69D2BA34A}" type="presOf" srcId="{DC81AB44-57EF-4C5F-B5D0-C7D21177343E}" destId="{7369CE5B-004B-4E2F-9A43-D09321021301}" srcOrd="0" destOrd="0" presId="urn:microsoft.com/office/officeart/2005/8/layout/hierarchy1"/>
    <dgm:cxn modelId="{E9B2B306-C29F-406E-A968-5399AAFDD64B}" type="presOf" srcId="{406277AF-BDA0-4A84-9808-7CC16B0D1210}" destId="{FAA55447-CDEF-4A35-8CFA-95D45431AA63}" srcOrd="0" destOrd="0" presId="urn:microsoft.com/office/officeart/2005/8/layout/hierarchy1"/>
    <dgm:cxn modelId="{A2C6B97F-866D-4247-B435-287E64BE8738}" type="presOf" srcId="{4E828E18-9AF4-499F-A304-6004C1A0A10A}" destId="{F80B3C95-17A7-4E3F-88A2-2ECEFEA636F5}" srcOrd="0" destOrd="0" presId="urn:microsoft.com/office/officeart/2005/8/layout/hierarchy1"/>
    <dgm:cxn modelId="{51D81A7E-6D3E-4CD3-8C81-69FFE42BCF92}" type="presOf" srcId="{FA7DC764-EB8B-4C51-BB46-32C8A657E5F0}" destId="{75494C80-7EE6-4B59-856B-A2CF872097ED}" srcOrd="0" destOrd="0" presId="urn:microsoft.com/office/officeart/2005/8/layout/hierarchy1"/>
    <dgm:cxn modelId="{79B51DAF-ABF3-4A41-8452-621AB8009EC9}" type="presOf" srcId="{A04607AE-A2C8-40DE-A0F1-020ADCA7A933}" destId="{30A11112-6B4C-44F4-A3A3-FCA6B12EEAAB}" srcOrd="0" destOrd="0" presId="urn:microsoft.com/office/officeart/2005/8/layout/hierarchy1"/>
    <dgm:cxn modelId="{70575C23-6999-4E18-BA5B-74482D43A725}" type="presOf" srcId="{ECB4EECA-919B-4B49-96ED-348C10627774}" destId="{92D3F67E-4CF4-4DFD-A57F-8A6347A995CC}" srcOrd="0" destOrd="0" presId="urn:microsoft.com/office/officeart/2005/8/layout/hierarchy1"/>
    <dgm:cxn modelId="{D8EC3CC6-2613-45D9-9D43-B85834401C99}" type="presOf" srcId="{29CD6156-5BED-418D-8861-D76B6ACCAEE3}" destId="{C8CF9A88-7C75-4BF1-B7A3-06077A27215B}" srcOrd="0" destOrd="0" presId="urn:microsoft.com/office/officeart/2005/8/layout/hierarchy1"/>
    <dgm:cxn modelId="{03CE49D4-2060-4EC3-B572-AAB33C0A0C29}" type="presOf" srcId="{520F0A45-BFCA-4992-8C11-8C0112F6E7F3}" destId="{6B8869A2-E033-42CC-A4AC-6DDB1C4E9C79}" srcOrd="0" destOrd="0" presId="urn:microsoft.com/office/officeart/2005/8/layout/hierarchy1"/>
    <dgm:cxn modelId="{ECB6C467-8AC6-450F-B334-38298A16F9DD}" type="presParOf" srcId="{53FE1B60-EDCB-4AD5-9E57-86C884820E13}" destId="{57681631-196C-4844-B4DC-A9D1B9851693}" srcOrd="0" destOrd="0" presId="urn:microsoft.com/office/officeart/2005/8/layout/hierarchy1"/>
    <dgm:cxn modelId="{83AFFB7F-C964-4944-808B-F6B7B0F2F7FD}" type="presParOf" srcId="{57681631-196C-4844-B4DC-A9D1B9851693}" destId="{33C32340-218D-4481-BAB4-6621C5EDCD92}" srcOrd="0" destOrd="0" presId="urn:microsoft.com/office/officeart/2005/8/layout/hierarchy1"/>
    <dgm:cxn modelId="{00407C9A-FE04-43AC-BB49-FEC458A102BB}" type="presParOf" srcId="{33C32340-218D-4481-BAB4-6621C5EDCD92}" destId="{A16CE90F-765F-4CF7-A3E3-99FB57EE91F6}" srcOrd="0" destOrd="0" presId="urn:microsoft.com/office/officeart/2005/8/layout/hierarchy1"/>
    <dgm:cxn modelId="{39EA401A-AFDC-4D86-B289-630BEA1245C4}" type="presParOf" srcId="{33C32340-218D-4481-BAB4-6621C5EDCD92}" destId="{30A11112-6B4C-44F4-A3A3-FCA6B12EEAAB}" srcOrd="1" destOrd="0" presId="urn:microsoft.com/office/officeart/2005/8/layout/hierarchy1"/>
    <dgm:cxn modelId="{0A99D29A-0B39-4E52-9E4C-BEE462391996}" type="presParOf" srcId="{57681631-196C-4844-B4DC-A9D1B9851693}" destId="{821E4AA3-B9B8-489B-9596-7EEAF728664E}" srcOrd="1" destOrd="0" presId="urn:microsoft.com/office/officeart/2005/8/layout/hierarchy1"/>
    <dgm:cxn modelId="{6C1BAA5E-BBEC-4B04-A955-E1335DD44383}" type="presParOf" srcId="{821E4AA3-B9B8-489B-9596-7EEAF728664E}" destId="{B2B7C741-51D9-4304-951B-9A7F7310789D}" srcOrd="0" destOrd="0" presId="urn:microsoft.com/office/officeart/2005/8/layout/hierarchy1"/>
    <dgm:cxn modelId="{2E2FC47D-8F21-434B-8232-1E560A88EFD6}" type="presParOf" srcId="{821E4AA3-B9B8-489B-9596-7EEAF728664E}" destId="{DF522F5A-5AF2-4E1C-B88D-A256027E2F0B}" srcOrd="1" destOrd="0" presId="urn:microsoft.com/office/officeart/2005/8/layout/hierarchy1"/>
    <dgm:cxn modelId="{CFAE51A3-A4DF-4A21-BA9F-D4EDB71CD551}" type="presParOf" srcId="{DF522F5A-5AF2-4E1C-B88D-A256027E2F0B}" destId="{12FED915-4A6E-449D-993E-9A267A2E75A8}" srcOrd="0" destOrd="0" presId="urn:microsoft.com/office/officeart/2005/8/layout/hierarchy1"/>
    <dgm:cxn modelId="{5BCACF81-80F8-42DC-868A-D75A4410A1AA}" type="presParOf" srcId="{12FED915-4A6E-449D-993E-9A267A2E75A8}" destId="{E3CE3054-C22F-493B-B104-EB0AF2F752C1}" srcOrd="0" destOrd="0" presId="urn:microsoft.com/office/officeart/2005/8/layout/hierarchy1"/>
    <dgm:cxn modelId="{47D63A8F-F0F2-4D23-ACB1-F317DE4211B3}" type="presParOf" srcId="{12FED915-4A6E-449D-993E-9A267A2E75A8}" destId="{F80B3C95-17A7-4E3F-88A2-2ECEFEA636F5}" srcOrd="1" destOrd="0" presId="urn:microsoft.com/office/officeart/2005/8/layout/hierarchy1"/>
    <dgm:cxn modelId="{A28D5508-6AB8-4F28-A593-5168151A8735}" type="presParOf" srcId="{DF522F5A-5AF2-4E1C-B88D-A256027E2F0B}" destId="{4A724FFB-AA2D-40EC-8641-DDFBD6017262}" srcOrd="1" destOrd="0" presId="urn:microsoft.com/office/officeart/2005/8/layout/hierarchy1"/>
    <dgm:cxn modelId="{3DECA930-6656-469F-BD6C-6DE436550A95}" type="presParOf" srcId="{4A724FFB-AA2D-40EC-8641-DDFBD6017262}" destId="{E6E08158-1142-48E3-8CA3-10FE678EB566}" srcOrd="0" destOrd="0" presId="urn:microsoft.com/office/officeart/2005/8/layout/hierarchy1"/>
    <dgm:cxn modelId="{2A1F57E2-A327-4A11-B951-7BFF518571F5}" type="presParOf" srcId="{4A724FFB-AA2D-40EC-8641-DDFBD6017262}" destId="{C1EB4630-F08E-40F1-BE21-150E1864E949}" srcOrd="1" destOrd="0" presId="urn:microsoft.com/office/officeart/2005/8/layout/hierarchy1"/>
    <dgm:cxn modelId="{2FC65847-BA66-4070-8C47-EB47D11A2EAF}" type="presParOf" srcId="{C1EB4630-F08E-40F1-BE21-150E1864E949}" destId="{27DCC889-4BAD-4DEA-ADAF-AB4492D38020}" srcOrd="0" destOrd="0" presId="urn:microsoft.com/office/officeart/2005/8/layout/hierarchy1"/>
    <dgm:cxn modelId="{E7145817-E5C6-4696-ACE3-A2DD17B58B11}" type="presParOf" srcId="{27DCC889-4BAD-4DEA-ADAF-AB4492D38020}" destId="{468FA877-B324-47DD-A1A4-99527EED6469}" srcOrd="0" destOrd="0" presId="urn:microsoft.com/office/officeart/2005/8/layout/hierarchy1"/>
    <dgm:cxn modelId="{4A7E7F2F-C23D-4CD4-ADDE-7FDD740AD538}" type="presParOf" srcId="{27DCC889-4BAD-4DEA-ADAF-AB4492D38020}" destId="{E481681D-7DDA-409F-8B59-C096ED9A7D2A}" srcOrd="1" destOrd="0" presId="urn:microsoft.com/office/officeart/2005/8/layout/hierarchy1"/>
    <dgm:cxn modelId="{1E2BB0A0-D93E-4CBF-ACE9-42D06ADB00D3}" type="presParOf" srcId="{C1EB4630-F08E-40F1-BE21-150E1864E949}" destId="{E8B26E32-DDE6-4925-9E4F-5582FEBC5D39}" srcOrd="1" destOrd="0" presId="urn:microsoft.com/office/officeart/2005/8/layout/hierarchy1"/>
    <dgm:cxn modelId="{76A3C816-0A41-450F-91C5-663269D60B3D}" type="presParOf" srcId="{4A724FFB-AA2D-40EC-8641-DDFBD6017262}" destId="{6B8869A2-E033-42CC-A4AC-6DDB1C4E9C79}" srcOrd="2" destOrd="0" presId="urn:microsoft.com/office/officeart/2005/8/layout/hierarchy1"/>
    <dgm:cxn modelId="{B90C1946-4A0B-42BD-878B-AF0694252C37}" type="presParOf" srcId="{4A724FFB-AA2D-40EC-8641-DDFBD6017262}" destId="{90B733C0-1994-4923-8C29-EBA69FCA0FD6}" srcOrd="3" destOrd="0" presId="urn:microsoft.com/office/officeart/2005/8/layout/hierarchy1"/>
    <dgm:cxn modelId="{4A12B40E-96A6-444D-BA96-1C2961CBC5D7}" type="presParOf" srcId="{90B733C0-1994-4923-8C29-EBA69FCA0FD6}" destId="{DEFF9E5E-73C2-44CF-92AE-AB9ACE0A95A3}" srcOrd="0" destOrd="0" presId="urn:microsoft.com/office/officeart/2005/8/layout/hierarchy1"/>
    <dgm:cxn modelId="{406BF22E-5DFC-43E5-A00D-CC4FF0BD3329}" type="presParOf" srcId="{DEFF9E5E-73C2-44CF-92AE-AB9ACE0A95A3}" destId="{BC0C320A-F211-4B7A-AA34-0467DB840E66}" srcOrd="0" destOrd="0" presId="urn:microsoft.com/office/officeart/2005/8/layout/hierarchy1"/>
    <dgm:cxn modelId="{740D164F-A86C-4718-B745-7ECBC693116D}" type="presParOf" srcId="{DEFF9E5E-73C2-44CF-92AE-AB9ACE0A95A3}" destId="{DC37BA80-46A3-41E7-A613-4C4234F2E83D}" srcOrd="1" destOrd="0" presId="urn:microsoft.com/office/officeart/2005/8/layout/hierarchy1"/>
    <dgm:cxn modelId="{F57864AA-0FBD-4D8A-867D-4C4AC4B792BA}" type="presParOf" srcId="{90B733C0-1994-4923-8C29-EBA69FCA0FD6}" destId="{56F2F647-56D9-44C0-A72D-FC63A8618E11}" srcOrd="1" destOrd="0" presId="urn:microsoft.com/office/officeart/2005/8/layout/hierarchy1"/>
    <dgm:cxn modelId="{0D5BA5B1-4275-47B6-BC7D-A00E7C032465}" type="presParOf" srcId="{4A724FFB-AA2D-40EC-8641-DDFBD6017262}" destId="{FAA55447-CDEF-4A35-8CFA-95D45431AA63}" srcOrd="4" destOrd="0" presId="urn:microsoft.com/office/officeart/2005/8/layout/hierarchy1"/>
    <dgm:cxn modelId="{2470C7C1-7552-4EBB-8C9A-3DCF5DA8000B}" type="presParOf" srcId="{4A724FFB-AA2D-40EC-8641-DDFBD6017262}" destId="{61B33FB4-18AD-42DC-8ED0-301ACC77D523}" srcOrd="5" destOrd="0" presId="urn:microsoft.com/office/officeart/2005/8/layout/hierarchy1"/>
    <dgm:cxn modelId="{68386960-3B75-415B-A29E-2D5B35A82D3C}" type="presParOf" srcId="{61B33FB4-18AD-42DC-8ED0-301ACC77D523}" destId="{0879932C-6013-4364-8118-20BA5ECC78BD}" srcOrd="0" destOrd="0" presId="urn:microsoft.com/office/officeart/2005/8/layout/hierarchy1"/>
    <dgm:cxn modelId="{5441B976-61D1-4241-A4B8-919D061F5D44}" type="presParOf" srcId="{0879932C-6013-4364-8118-20BA5ECC78BD}" destId="{4EDE3E81-3EFC-4E87-8265-F847BC63A330}" srcOrd="0" destOrd="0" presId="urn:microsoft.com/office/officeart/2005/8/layout/hierarchy1"/>
    <dgm:cxn modelId="{C7F15D32-8691-4C6F-96C0-7902CB290B1D}" type="presParOf" srcId="{0879932C-6013-4364-8118-20BA5ECC78BD}" destId="{C8CF9A88-7C75-4BF1-B7A3-06077A27215B}" srcOrd="1" destOrd="0" presId="urn:microsoft.com/office/officeart/2005/8/layout/hierarchy1"/>
    <dgm:cxn modelId="{15F0A007-B86A-4475-82A9-086EB031CFE1}" type="presParOf" srcId="{61B33FB4-18AD-42DC-8ED0-301ACC77D523}" destId="{FFEEE92F-A500-4ED6-A158-E6A653C97C6C}" srcOrd="1" destOrd="0" presId="urn:microsoft.com/office/officeart/2005/8/layout/hierarchy1"/>
    <dgm:cxn modelId="{23373132-63E6-42C5-A41F-1E35C7E1FF12}" type="presParOf" srcId="{821E4AA3-B9B8-489B-9596-7EEAF728664E}" destId="{7369CE5B-004B-4E2F-9A43-D09321021301}" srcOrd="2" destOrd="0" presId="urn:microsoft.com/office/officeart/2005/8/layout/hierarchy1"/>
    <dgm:cxn modelId="{CAA586C6-A0AD-457D-A02A-F1C69B826517}" type="presParOf" srcId="{821E4AA3-B9B8-489B-9596-7EEAF728664E}" destId="{062839AC-EECB-435B-BC03-B5CB5F2A12B4}" srcOrd="3" destOrd="0" presId="urn:microsoft.com/office/officeart/2005/8/layout/hierarchy1"/>
    <dgm:cxn modelId="{072F8D20-4001-48DD-8B14-BE8EEE326169}" type="presParOf" srcId="{062839AC-EECB-435B-BC03-B5CB5F2A12B4}" destId="{AFFB2BE2-E3A7-4B7B-B8CD-C8CAAD59E21A}" srcOrd="0" destOrd="0" presId="urn:microsoft.com/office/officeart/2005/8/layout/hierarchy1"/>
    <dgm:cxn modelId="{1ABE037D-3EFD-434B-AE30-B6C8074DFC6C}" type="presParOf" srcId="{AFFB2BE2-E3A7-4B7B-B8CD-C8CAAD59E21A}" destId="{5F0733A9-62BB-4368-BB2C-9A8C8348CA03}" srcOrd="0" destOrd="0" presId="urn:microsoft.com/office/officeart/2005/8/layout/hierarchy1"/>
    <dgm:cxn modelId="{30AD0644-CAB2-4BDD-954A-7372B935FBB9}" type="presParOf" srcId="{AFFB2BE2-E3A7-4B7B-B8CD-C8CAAD59E21A}" destId="{B5FC2091-67AA-48C0-B1C7-92B881179537}" srcOrd="1" destOrd="0" presId="urn:microsoft.com/office/officeart/2005/8/layout/hierarchy1"/>
    <dgm:cxn modelId="{DE709E62-9A45-4273-913C-70BCFEAC0EB4}" type="presParOf" srcId="{062839AC-EECB-435B-BC03-B5CB5F2A12B4}" destId="{4031B252-7A38-4F8F-ADEE-5A97A8389BF9}" srcOrd="1" destOrd="0" presId="urn:microsoft.com/office/officeart/2005/8/layout/hierarchy1"/>
    <dgm:cxn modelId="{0C49AA12-6B4A-4F61-8C78-9B0C9EAB565C}" type="presParOf" srcId="{4031B252-7A38-4F8F-ADEE-5A97A8389BF9}" destId="{8B69D2AD-E82D-4C34-BB7D-6ACC4B3E266C}" srcOrd="0" destOrd="0" presId="urn:microsoft.com/office/officeart/2005/8/layout/hierarchy1"/>
    <dgm:cxn modelId="{90A6BAA5-F495-41CF-865A-504E1CDF9215}" type="presParOf" srcId="{4031B252-7A38-4F8F-ADEE-5A97A8389BF9}" destId="{5BC32826-648F-4593-BF69-93AF137554A0}" srcOrd="1" destOrd="0" presId="urn:microsoft.com/office/officeart/2005/8/layout/hierarchy1"/>
    <dgm:cxn modelId="{86C6B31B-81AD-4072-9C63-FB459411E113}" type="presParOf" srcId="{5BC32826-648F-4593-BF69-93AF137554A0}" destId="{E8504E35-988C-4789-9B9A-5B850331BA9E}" srcOrd="0" destOrd="0" presId="urn:microsoft.com/office/officeart/2005/8/layout/hierarchy1"/>
    <dgm:cxn modelId="{ECFC5A75-F235-43E5-9B69-2BF141070A1B}" type="presParOf" srcId="{E8504E35-988C-4789-9B9A-5B850331BA9E}" destId="{1CAA6CFA-ABA6-4BD8-9C3B-AA8B51CD2F12}" srcOrd="0" destOrd="0" presId="urn:microsoft.com/office/officeart/2005/8/layout/hierarchy1"/>
    <dgm:cxn modelId="{E2DF333B-8655-4685-9D54-D8BE9922BB7E}" type="presParOf" srcId="{E8504E35-988C-4789-9B9A-5B850331BA9E}" destId="{75494C80-7EE6-4B59-856B-A2CF872097ED}" srcOrd="1" destOrd="0" presId="urn:microsoft.com/office/officeart/2005/8/layout/hierarchy1"/>
    <dgm:cxn modelId="{3C73034B-34B3-4FD5-B7BA-A86D30B3365B}" type="presParOf" srcId="{5BC32826-648F-4593-BF69-93AF137554A0}" destId="{45FED3B2-AA24-484D-9713-13C929A950E8}" srcOrd="1" destOrd="0" presId="urn:microsoft.com/office/officeart/2005/8/layout/hierarchy1"/>
    <dgm:cxn modelId="{29BD48F2-AE12-4B4F-8163-430709223D15}" type="presParOf" srcId="{4031B252-7A38-4F8F-ADEE-5A97A8389BF9}" destId="{3070F8F2-2C33-4332-9D3A-D4EE5CA30FFE}" srcOrd="2" destOrd="0" presId="urn:microsoft.com/office/officeart/2005/8/layout/hierarchy1"/>
    <dgm:cxn modelId="{E8B66CEC-9817-4343-BBE3-FF5577A2B6D8}" type="presParOf" srcId="{4031B252-7A38-4F8F-ADEE-5A97A8389BF9}" destId="{7C94520F-E98E-4F1D-9F86-7311F9B12DD9}" srcOrd="3" destOrd="0" presId="urn:microsoft.com/office/officeart/2005/8/layout/hierarchy1"/>
    <dgm:cxn modelId="{9ABCA41C-D3F6-45B4-81B2-8EB55EA92930}" type="presParOf" srcId="{7C94520F-E98E-4F1D-9F86-7311F9B12DD9}" destId="{17751B69-4E43-406B-944F-405329872F6E}" srcOrd="0" destOrd="0" presId="urn:microsoft.com/office/officeart/2005/8/layout/hierarchy1"/>
    <dgm:cxn modelId="{9FD3A630-5B9C-4BFE-AD03-126855EA0603}" type="presParOf" srcId="{17751B69-4E43-406B-944F-405329872F6E}" destId="{71C65570-BDDE-4B41-A95A-61864AB13E10}" srcOrd="0" destOrd="0" presId="urn:microsoft.com/office/officeart/2005/8/layout/hierarchy1"/>
    <dgm:cxn modelId="{031CBB4E-087D-4E1C-A0DA-4BCEDAB85F25}" type="presParOf" srcId="{17751B69-4E43-406B-944F-405329872F6E}" destId="{92D3F67E-4CF4-4DFD-A57F-8A6347A995CC}" srcOrd="1" destOrd="0" presId="urn:microsoft.com/office/officeart/2005/8/layout/hierarchy1"/>
    <dgm:cxn modelId="{BA8FE72E-C0D7-4686-8FED-0AA4E09976FF}" type="presParOf" srcId="{7C94520F-E98E-4F1D-9F86-7311F9B12DD9}" destId="{6067DAFD-1061-4488-9583-6B517019CA60}"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3A9D36-E28A-45A9-803E-F16DAF595618}">
      <dsp:nvSpPr>
        <dsp:cNvPr id="0" name=""/>
        <dsp:cNvSpPr/>
      </dsp:nvSpPr>
      <dsp:spPr>
        <a:xfrm>
          <a:off x="1872212" y="720081"/>
          <a:ext cx="2540442" cy="538362"/>
        </a:xfrm>
        <a:prstGeom prst="roundRect">
          <a:avLst>
            <a:gd name="adj" fmla="val 10000"/>
          </a:avLst>
        </a:prstGeom>
        <a:solidFill>
          <a:schemeClr val="lt1"/>
        </a:solidFill>
        <a:ln w="25400" cap="flat" cmpd="sng" algn="ctr">
          <a:noFill/>
          <a:prstDash val="solid"/>
        </a:ln>
        <a:effectLst/>
      </dsp:spPr>
      <dsp:style>
        <a:lnRef idx="2">
          <a:schemeClr val="accent1"/>
        </a:lnRef>
        <a:fillRef idx="1">
          <a:schemeClr val="lt1"/>
        </a:fillRef>
        <a:effectRef idx="0">
          <a:schemeClr val="accent1"/>
        </a:effectRef>
        <a:fontRef idx="minor">
          <a:schemeClr val="dk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s-EC" sz="2400" b="1" kern="1200" dirty="0" smtClean="0"/>
            <a:t>ESPAC 2002-2013</a:t>
          </a:r>
          <a:endParaRPr lang="es-EC" sz="2400" b="1" kern="1200" dirty="0"/>
        </a:p>
      </dsp:txBody>
      <dsp:txXfrm>
        <a:off x="1887980" y="735849"/>
        <a:ext cx="2508906" cy="506826"/>
      </dsp:txXfrm>
    </dsp:sp>
    <dsp:sp modelId="{6CEA7D88-7803-4B58-BE25-7150E8E336ED}">
      <dsp:nvSpPr>
        <dsp:cNvPr id="0" name=""/>
        <dsp:cNvSpPr/>
      </dsp:nvSpPr>
      <dsp:spPr>
        <a:xfrm>
          <a:off x="5472614" y="720074"/>
          <a:ext cx="2540442" cy="599346"/>
        </a:xfrm>
        <a:prstGeom prst="roundRect">
          <a:avLst>
            <a:gd name="adj" fmla="val 10000"/>
          </a:avLst>
        </a:prstGeom>
        <a:solidFill>
          <a:schemeClr val="lt1"/>
        </a:solidFill>
        <a:ln w="25400" cap="flat" cmpd="sng" algn="ctr">
          <a:noFill/>
          <a:prstDash val="solid"/>
        </a:ln>
        <a:effectLst/>
      </dsp:spPr>
      <dsp:style>
        <a:lnRef idx="2">
          <a:schemeClr val="accent3"/>
        </a:lnRef>
        <a:fillRef idx="1">
          <a:schemeClr val="lt1"/>
        </a:fillRef>
        <a:effectRef idx="0">
          <a:schemeClr val="accent3"/>
        </a:effectRef>
        <a:fontRef idx="minor">
          <a:schemeClr val="dk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s-EC" sz="2400" b="1" kern="1200" dirty="0" smtClean="0"/>
            <a:t>ESPAC 2014</a:t>
          </a:r>
          <a:endParaRPr lang="es-EC" sz="2400" b="1" kern="1200" dirty="0"/>
        </a:p>
      </dsp:txBody>
      <dsp:txXfrm>
        <a:off x="5490168" y="737628"/>
        <a:ext cx="2505334" cy="564238"/>
      </dsp:txXfrm>
    </dsp:sp>
    <dsp:sp modelId="{A7201C86-8689-4265-982B-353DE3C89391}">
      <dsp:nvSpPr>
        <dsp:cNvPr id="0" name=""/>
        <dsp:cNvSpPr/>
      </dsp:nvSpPr>
      <dsp:spPr>
        <a:xfrm>
          <a:off x="4331281" y="5998266"/>
          <a:ext cx="1058517" cy="1058517"/>
        </a:xfrm>
        <a:prstGeom prst="triangle">
          <a:avLst/>
        </a:prstGeom>
        <a:solidFill>
          <a:schemeClr val="tx2">
            <a:lumMod val="5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72ACA2D-2AB3-4F77-BCBD-FCDFBB52FADE}">
      <dsp:nvSpPr>
        <dsp:cNvPr id="0" name=""/>
        <dsp:cNvSpPr/>
      </dsp:nvSpPr>
      <dsp:spPr>
        <a:xfrm rot="240000">
          <a:off x="1684017" y="5544679"/>
          <a:ext cx="6353045" cy="444248"/>
        </a:xfrm>
        <a:prstGeom prst="rect">
          <a:avLst/>
        </a:prstGeom>
        <a:solidFill>
          <a:schemeClr val="tx2">
            <a:lumMod val="5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6E90764-1B6C-4F34-B54E-F9F4635DF77B}">
      <dsp:nvSpPr>
        <dsp:cNvPr id="0" name=""/>
        <dsp:cNvSpPr/>
      </dsp:nvSpPr>
      <dsp:spPr>
        <a:xfrm rot="240000">
          <a:off x="5505304" y="4744349"/>
          <a:ext cx="2521133" cy="870659"/>
        </a:xfrm>
        <a:prstGeom prst="round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EC" sz="1600" kern="1200" dirty="0" smtClean="0">
              <a:solidFill>
                <a:schemeClr val="tx1"/>
              </a:solidFill>
            </a:rPr>
            <a:t>Información para todos los cultivos con un listado actualizado</a:t>
          </a:r>
          <a:endParaRPr lang="es-EC" sz="1600" kern="1200" dirty="0">
            <a:solidFill>
              <a:schemeClr val="tx1"/>
            </a:solidFill>
          </a:endParaRPr>
        </a:p>
      </dsp:txBody>
      <dsp:txXfrm>
        <a:off x="5547806" y="4786851"/>
        <a:ext cx="2436129" cy="785655"/>
      </dsp:txXfrm>
    </dsp:sp>
    <dsp:sp modelId="{FE80A72C-0992-4516-A6BA-B32F930EB905}">
      <dsp:nvSpPr>
        <dsp:cNvPr id="0" name=""/>
        <dsp:cNvSpPr/>
      </dsp:nvSpPr>
      <dsp:spPr>
        <a:xfrm rot="240000">
          <a:off x="5575872" y="3812854"/>
          <a:ext cx="2521133" cy="870659"/>
        </a:xfrm>
        <a:prstGeom prst="round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EC" sz="1600" kern="1200" dirty="0" smtClean="0">
              <a:solidFill>
                <a:schemeClr val="tx1"/>
              </a:solidFill>
            </a:rPr>
            <a:t>Nivel de error de 10% para todas las provincias</a:t>
          </a:r>
          <a:endParaRPr lang="es-EC" sz="1600" kern="1200" dirty="0">
            <a:solidFill>
              <a:schemeClr val="tx1"/>
            </a:solidFill>
          </a:endParaRPr>
        </a:p>
      </dsp:txBody>
      <dsp:txXfrm>
        <a:off x="5618374" y="3855356"/>
        <a:ext cx="2436129" cy="785655"/>
      </dsp:txXfrm>
    </dsp:sp>
    <dsp:sp modelId="{42B4F584-1CCA-4B14-8AC3-8757654A15B9}">
      <dsp:nvSpPr>
        <dsp:cNvPr id="0" name=""/>
        <dsp:cNvSpPr/>
      </dsp:nvSpPr>
      <dsp:spPr>
        <a:xfrm rot="240000">
          <a:off x="5646440" y="2881358"/>
          <a:ext cx="2521133" cy="870659"/>
        </a:xfrm>
        <a:prstGeom prst="round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EC" sz="1600" kern="1200" dirty="0" smtClean="0">
              <a:solidFill>
                <a:schemeClr val="tx1"/>
              </a:solidFill>
            </a:rPr>
            <a:t>Estratificación por intensidad de uso de suelo</a:t>
          </a:r>
          <a:endParaRPr lang="es-EC" sz="1600" kern="1200" dirty="0">
            <a:solidFill>
              <a:schemeClr val="tx1"/>
            </a:solidFill>
          </a:endParaRPr>
        </a:p>
      </dsp:txBody>
      <dsp:txXfrm>
        <a:off x="5688942" y="2923860"/>
        <a:ext cx="2436129" cy="785655"/>
      </dsp:txXfrm>
    </dsp:sp>
    <dsp:sp modelId="{CC7898D6-3E2D-4D27-BCBF-91D9FD25A0F8}">
      <dsp:nvSpPr>
        <dsp:cNvPr id="0" name=""/>
        <dsp:cNvSpPr/>
      </dsp:nvSpPr>
      <dsp:spPr>
        <a:xfrm rot="240000">
          <a:off x="5717008" y="1949863"/>
          <a:ext cx="2521133" cy="870659"/>
        </a:xfrm>
        <a:prstGeom prst="roundRect">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EC" sz="1600" kern="1200" dirty="0" smtClean="0">
              <a:solidFill>
                <a:schemeClr val="tx1"/>
              </a:solidFill>
            </a:rPr>
            <a:t>5.520 Segmentos</a:t>
          </a:r>
          <a:endParaRPr lang="es-EC" sz="1600" kern="1200" dirty="0">
            <a:solidFill>
              <a:schemeClr val="tx1"/>
            </a:solidFill>
          </a:endParaRPr>
        </a:p>
      </dsp:txBody>
      <dsp:txXfrm>
        <a:off x="5759510" y="1992365"/>
        <a:ext cx="2436129" cy="785655"/>
      </dsp:txXfrm>
    </dsp:sp>
    <dsp:sp modelId="{FC1A1007-0431-4C1E-991F-277E02E29CD9}">
      <dsp:nvSpPr>
        <dsp:cNvPr id="0" name=""/>
        <dsp:cNvSpPr/>
      </dsp:nvSpPr>
      <dsp:spPr>
        <a:xfrm rot="240000">
          <a:off x="1835777" y="4490305"/>
          <a:ext cx="2521133" cy="87065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EC" sz="1600" kern="1200" dirty="0" smtClean="0"/>
            <a:t>Información limitada a 26 cultivos principales</a:t>
          </a:r>
          <a:endParaRPr lang="es-EC" sz="1600" kern="1200" dirty="0"/>
        </a:p>
      </dsp:txBody>
      <dsp:txXfrm>
        <a:off x="1878279" y="4532807"/>
        <a:ext cx="2436129" cy="785655"/>
      </dsp:txXfrm>
    </dsp:sp>
    <dsp:sp modelId="{1A002ABA-4259-4500-865E-255F7078F02E}">
      <dsp:nvSpPr>
        <dsp:cNvPr id="0" name=""/>
        <dsp:cNvSpPr/>
      </dsp:nvSpPr>
      <dsp:spPr>
        <a:xfrm rot="240000">
          <a:off x="1906345" y="3558809"/>
          <a:ext cx="2521133" cy="87065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EC" sz="1600" kern="1200" dirty="0" smtClean="0"/>
            <a:t>Nivel de error de 15% para provincias auto representadas y 25% para no auto representadas</a:t>
          </a:r>
          <a:endParaRPr lang="es-EC" sz="1600" kern="1200" dirty="0"/>
        </a:p>
      </dsp:txBody>
      <dsp:txXfrm>
        <a:off x="1948847" y="3601311"/>
        <a:ext cx="2436129" cy="785655"/>
      </dsp:txXfrm>
    </dsp:sp>
    <dsp:sp modelId="{AA99EDC1-5D0A-4B8F-A9D9-79932C9F318C}">
      <dsp:nvSpPr>
        <dsp:cNvPr id="0" name=""/>
        <dsp:cNvSpPr/>
      </dsp:nvSpPr>
      <dsp:spPr>
        <a:xfrm rot="240000">
          <a:off x="1976912" y="2627314"/>
          <a:ext cx="2521133" cy="87065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EC" sz="1600" kern="1200" dirty="0" smtClean="0"/>
            <a:t>Estratificación por predominio de uso de suelo</a:t>
          </a:r>
          <a:endParaRPr lang="es-EC" sz="1600" kern="1200" dirty="0"/>
        </a:p>
      </dsp:txBody>
      <dsp:txXfrm>
        <a:off x="2019414" y="2669816"/>
        <a:ext cx="2436129" cy="78565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A9AF077-9137-48D5-AF8D-2ACE443247FE}">
      <dsp:nvSpPr>
        <dsp:cNvPr id="0" name=""/>
        <dsp:cNvSpPr/>
      </dsp:nvSpPr>
      <dsp:spPr>
        <a:xfrm>
          <a:off x="8440771" y="4320877"/>
          <a:ext cx="1914088" cy="455466"/>
        </a:xfrm>
        <a:custGeom>
          <a:avLst/>
          <a:gdLst/>
          <a:ahLst/>
          <a:cxnLst/>
          <a:rect l="0" t="0" r="0" b="0"/>
          <a:pathLst>
            <a:path>
              <a:moveTo>
                <a:pt x="0" y="0"/>
              </a:moveTo>
              <a:lnTo>
                <a:pt x="0" y="310386"/>
              </a:lnTo>
              <a:lnTo>
                <a:pt x="1914088" y="310386"/>
              </a:lnTo>
              <a:lnTo>
                <a:pt x="1914088" y="455466"/>
              </a:lnTo>
            </a:path>
          </a:pathLst>
        </a:custGeom>
        <a:noFill/>
        <a:ln w="25400" cap="flat" cmpd="sng" algn="ctr">
          <a:solidFill>
            <a:schemeClr val="accent1">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070F8F2-2C33-4332-9D3A-D4EE5CA30FFE}">
      <dsp:nvSpPr>
        <dsp:cNvPr id="0" name=""/>
        <dsp:cNvSpPr/>
      </dsp:nvSpPr>
      <dsp:spPr>
        <a:xfrm>
          <a:off x="8395051" y="4320877"/>
          <a:ext cx="91440" cy="455466"/>
        </a:xfrm>
        <a:custGeom>
          <a:avLst/>
          <a:gdLst/>
          <a:ahLst/>
          <a:cxnLst/>
          <a:rect l="0" t="0" r="0" b="0"/>
          <a:pathLst>
            <a:path>
              <a:moveTo>
                <a:pt x="45720" y="0"/>
              </a:moveTo>
              <a:lnTo>
                <a:pt x="45720" y="455466"/>
              </a:lnTo>
            </a:path>
          </a:pathLst>
        </a:custGeom>
        <a:noFill/>
        <a:ln w="25400" cap="flat" cmpd="sng" algn="ctr">
          <a:solidFill>
            <a:schemeClr val="accent1">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B69D2AD-E82D-4C34-BB7D-6ACC4B3E266C}">
      <dsp:nvSpPr>
        <dsp:cNvPr id="0" name=""/>
        <dsp:cNvSpPr/>
      </dsp:nvSpPr>
      <dsp:spPr>
        <a:xfrm>
          <a:off x="6526683" y="4320877"/>
          <a:ext cx="1914088" cy="455466"/>
        </a:xfrm>
        <a:custGeom>
          <a:avLst/>
          <a:gdLst/>
          <a:ahLst/>
          <a:cxnLst/>
          <a:rect l="0" t="0" r="0" b="0"/>
          <a:pathLst>
            <a:path>
              <a:moveTo>
                <a:pt x="1914088" y="0"/>
              </a:moveTo>
              <a:lnTo>
                <a:pt x="1914088" y="310386"/>
              </a:lnTo>
              <a:lnTo>
                <a:pt x="0" y="310386"/>
              </a:lnTo>
              <a:lnTo>
                <a:pt x="0" y="455466"/>
              </a:lnTo>
            </a:path>
          </a:pathLst>
        </a:custGeom>
        <a:noFill/>
        <a:ln w="25400" cap="flat" cmpd="sng" algn="ctr">
          <a:solidFill>
            <a:schemeClr val="accent1">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369CE5B-004B-4E2F-9A43-D09321021301}">
      <dsp:nvSpPr>
        <dsp:cNvPr id="0" name=""/>
        <dsp:cNvSpPr/>
      </dsp:nvSpPr>
      <dsp:spPr>
        <a:xfrm>
          <a:off x="5550830" y="2846849"/>
          <a:ext cx="2889941" cy="479571"/>
        </a:xfrm>
        <a:custGeom>
          <a:avLst/>
          <a:gdLst/>
          <a:ahLst/>
          <a:cxnLst/>
          <a:rect l="0" t="0" r="0" b="0"/>
          <a:pathLst>
            <a:path>
              <a:moveTo>
                <a:pt x="0" y="0"/>
              </a:moveTo>
              <a:lnTo>
                <a:pt x="0" y="334492"/>
              </a:lnTo>
              <a:lnTo>
                <a:pt x="2889941" y="334492"/>
              </a:lnTo>
              <a:lnTo>
                <a:pt x="2889941" y="479571"/>
              </a:lnTo>
            </a:path>
          </a:pathLst>
        </a:custGeom>
        <a:noFill/>
        <a:ln w="25400" cap="flat" cmpd="sng" algn="ctr">
          <a:solidFill>
            <a:schemeClr val="accent1">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AA55447-CDEF-4A35-8CFA-95D45431AA63}">
      <dsp:nvSpPr>
        <dsp:cNvPr id="0" name=""/>
        <dsp:cNvSpPr/>
      </dsp:nvSpPr>
      <dsp:spPr>
        <a:xfrm>
          <a:off x="2698505" y="4320877"/>
          <a:ext cx="1914088" cy="455466"/>
        </a:xfrm>
        <a:custGeom>
          <a:avLst/>
          <a:gdLst/>
          <a:ahLst/>
          <a:cxnLst/>
          <a:rect l="0" t="0" r="0" b="0"/>
          <a:pathLst>
            <a:path>
              <a:moveTo>
                <a:pt x="0" y="0"/>
              </a:moveTo>
              <a:lnTo>
                <a:pt x="0" y="310386"/>
              </a:lnTo>
              <a:lnTo>
                <a:pt x="1914088" y="310386"/>
              </a:lnTo>
              <a:lnTo>
                <a:pt x="1914088" y="455466"/>
              </a:lnTo>
            </a:path>
          </a:pathLst>
        </a:custGeom>
        <a:noFill/>
        <a:ln w="25400" cap="flat" cmpd="sng" algn="ctr">
          <a:solidFill>
            <a:schemeClr val="accent1">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B8869A2-E033-42CC-A4AC-6DDB1C4E9C79}">
      <dsp:nvSpPr>
        <dsp:cNvPr id="0" name=""/>
        <dsp:cNvSpPr/>
      </dsp:nvSpPr>
      <dsp:spPr>
        <a:xfrm>
          <a:off x="2652785" y="4320877"/>
          <a:ext cx="91440" cy="455466"/>
        </a:xfrm>
        <a:custGeom>
          <a:avLst/>
          <a:gdLst/>
          <a:ahLst/>
          <a:cxnLst/>
          <a:rect l="0" t="0" r="0" b="0"/>
          <a:pathLst>
            <a:path>
              <a:moveTo>
                <a:pt x="45720" y="0"/>
              </a:moveTo>
              <a:lnTo>
                <a:pt x="45720" y="455466"/>
              </a:lnTo>
            </a:path>
          </a:pathLst>
        </a:custGeom>
        <a:noFill/>
        <a:ln w="25400" cap="flat" cmpd="sng" algn="ctr">
          <a:solidFill>
            <a:schemeClr val="accent1">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6E08158-1142-48E3-8CA3-10FE678EB566}">
      <dsp:nvSpPr>
        <dsp:cNvPr id="0" name=""/>
        <dsp:cNvSpPr/>
      </dsp:nvSpPr>
      <dsp:spPr>
        <a:xfrm>
          <a:off x="784417" y="4320877"/>
          <a:ext cx="1914088" cy="455466"/>
        </a:xfrm>
        <a:custGeom>
          <a:avLst/>
          <a:gdLst/>
          <a:ahLst/>
          <a:cxnLst/>
          <a:rect l="0" t="0" r="0" b="0"/>
          <a:pathLst>
            <a:path>
              <a:moveTo>
                <a:pt x="1914088" y="0"/>
              </a:moveTo>
              <a:lnTo>
                <a:pt x="1914088" y="310386"/>
              </a:lnTo>
              <a:lnTo>
                <a:pt x="0" y="310386"/>
              </a:lnTo>
              <a:lnTo>
                <a:pt x="0" y="455466"/>
              </a:lnTo>
            </a:path>
          </a:pathLst>
        </a:custGeom>
        <a:noFill/>
        <a:ln w="25400" cap="flat" cmpd="sng" algn="ctr">
          <a:solidFill>
            <a:schemeClr val="accent1">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2B7C741-51D9-4304-951B-9A7F7310789D}">
      <dsp:nvSpPr>
        <dsp:cNvPr id="0" name=""/>
        <dsp:cNvSpPr/>
      </dsp:nvSpPr>
      <dsp:spPr>
        <a:xfrm>
          <a:off x="2698505" y="2846849"/>
          <a:ext cx="2852324" cy="479571"/>
        </a:xfrm>
        <a:custGeom>
          <a:avLst/>
          <a:gdLst/>
          <a:ahLst/>
          <a:cxnLst/>
          <a:rect l="0" t="0" r="0" b="0"/>
          <a:pathLst>
            <a:path>
              <a:moveTo>
                <a:pt x="2852324" y="0"/>
              </a:moveTo>
              <a:lnTo>
                <a:pt x="2852324" y="334492"/>
              </a:lnTo>
              <a:lnTo>
                <a:pt x="0" y="334492"/>
              </a:lnTo>
              <a:lnTo>
                <a:pt x="0" y="479571"/>
              </a:lnTo>
            </a:path>
          </a:pathLst>
        </a:custGeom>
        <a:noFill/>
        <a:ln w="25400" cap="flat" cmpd="sng" algn="ctr">
          <a:solidFill>
            <a:schemeClr val="accent1">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16CE90F-765F-4CF7-A3E3-99FB57EE91F6}">
      <dsp:nvSpPr>
        <dsp:cNvPr id="0" name=""/>
        <dsp:cNvSpPr/>
      </dsp:nvSpPr>
      <dsp:spPr>
        <a:xfrm>
          <a:off x="4568934" y="1852393"/>
          <a:ext cx="1963792" cy="994456"/>
        </a:xfrm>
        <a:prstGeom prst="roundRect">
          <a:avLst>
            <a:gd name="adj" fmla="val 10000"/>
          </a:avLst>
        </a:prstGeom>
        <a:solidFill>
          <a:schemeClr val="accent1">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0A11112-6B4C-44F4-A3A3-FCA6B12EEAAB}">
      <dsp:nvSpPr>
        <dsp:cNvPr id="0" name=""/>
        <dsp:cNvSpPr/>
      </dsp:nvSpPr>
      <dsp:spPr>
        <a:xfrm>
          <a:off x="4742942" y="2017701"/>
          <a:ext cx="1963792" cy="994456"/>
        </a:xfrm>
        <a:prstGeom prst="roundRect">
          <a:avLst>
            <a:gd name="adj" fmla="val 10000"/>
          </a:avLst>
        </a:prstGeom>
        <a:solidFill>
          <a:schemeClr val="lt1">
            <a:alpha val="90000"/>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s-EC" sz="1800" kern="1200" dirty="0" smtClean="0"/>
            <a:t>Rendimiento promedio anual</a:t>
          </a:r>
          <a:endParaRPr lang="es-EC" sz="1800" kern="1200" dirty="0"/>
        </a:p>
      </dsp:txBody>
      <dsp:txXfrm>
        <a:off x="4772069" y="2046828"/>
        <a:ext cx="1905538" cy="936202"/>
      </dsp:txXfrm>
    </dsp:sp>
    <dsp:sp modelId="{E3CE3054-C22F-493B-B104-EB0AF2F752C1}">
      <dsp:nvSpPr>
        <dsp:cNvPr id="0" name=""/>
        <dsp:cNvSpPr/>
      </dsp:nvSpPr>
      <dsp:spPr>
        <a:xfrm>
          <a:off x="1915469" y="3326421"/>
          <a:ext cx="1566072" cy="994456"/>
        </a:xfrm>
        <a:prstGeom prst="roundRect">
          <a:avLst>
            <a:gd name="adj" fmla="val 10000"/>
          </a:avLst>
        </a:prstGeom>
        <a:solidFill>
          <a:schemeClr val="accent1">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80B3C95-17A7-4E3F-88A2-2ECEFEA636F5}">
      <dsp:nvSpPr>
        <dsp:cNvPr id="0" name=""/>
        <dsp:cNvSpPr/>
      </dsp:nvSpPr>
      <dsp:spPr>
        <a:xfrm>
          <a:off x="2089477" y="3491729"/>
          <a:ext cx="1566072" cy="994456"/>
        </a:xfrm>
        <a:prstGeom prst="roundRect">
          <a:avLst>
            <a:gd name="adj" fmla="val 10000"/>
          </a:avLst>
        </a:prstGeom>
        <a:solidFill>
          <a:schemeClr val="lt1">
            <a:alpha val="90000"/>
            <a:hueOff val="0"/>
            <a:satOff val="0"/>
            <a:lumOff val="0"/>
            <a:alphaOff val="0"/>
          </a:schemeClr>
        </a:solidFill>
        <a:ln w="25400" cap="flat" cmpd="sng" algn="ctr">
          <a:solidFill>
            <a:schemeClr val="accent1">
              <a:tint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s-EC" sz="1800" kern="1200" dirty="0" smtClean="0"/>
            <a:t>Cultivos permanentes</a:t>
          </a:r>
          <a:endParaRPr lang="es-EC" sz="1800" kern="1200" dirty="0"/>
        </a:p>
      </dsp:txBody>
      <dsp:txXfrm>
        <a:off x="2118604" y="3520856"/>
        <a:ext cx="1507818" cy="936202"/>
      </dsp:txXfrm>
    </dsp:sp>
    <dsp:sp modelId="{468FA877-B324-47DD-A1A4-99527EED6469}">
      <dsp:nvSpPr>
        <dsp:cNvPr id="0" name=""/>
        <dsp:cNvSpPr/>
      </dsp:nvSpPr>
      <dsp:spPr>
        <a:xfrm>
          <a:off x="1381" y="4776343"/>
          <a:ext cx="1566072" cy="994456"/>
        </a:xfrm>
        <a:prstGeom prst="roundRect">
          <a:avLst>
            <a:gd name="adj" fmla="val 10000"/>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481681D-7DDA-409F-8B59-C096ED9A7D2A}">
      <dsp:nvSpPr>
        <dsp:cNvPr id="0" name=""/>
        <dsp:cNvSpPr/>
      </dsp:nvSpPr>
      <dsp:spPr>
        <a:xfrm>
          <a:off x="175389" y="4941651"/>
          <a:ext cx="1566072" cy="994456"/>
        </a:xfrm>
        <a:prstGeom prst="roundRect">
          <a:avLst>
            <a:gd name="adj" fmla="val 10000"/>
          </a:avLst>
        </a:prstGeom>
        <a:no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163830" tIns="163830" rIns="163830" bIns="163830" numCol="1" spcCol="1270" anchor="ctr" anchorCtr="0">
          <a:noAutofit/>
        </a:bodyPr>
        <a:lstStyle/>
        <a:p>
          <a:pPr lvl="0" algn="ctr" defTabSz="1911350">
            <a:lnSpc>
              <a:spcPct val="90000"/>
            </a:lnSpc>
            <a:spcBef>
              <a:spcPct val="0"/>
            </a:spcBef>
            <a:spcAft>
              <a:spcPct val="35000"/>
            </a:spcAft>
          </a:pPr>
          <a:endParaRPr lang="es-EC" sz="4300" kern="1200" dirty="0" smtClean="0"/>
        </a:p>
      </dsp:txBody>
      <dsp:txXfrm>
        <a:off x="204516" y="4970778"/>
        <a:ext cx="1507818" cy="936202"/>
      </dsp:txXfrm>
    </dsp:sp>
    <dsp:sp modelId="{BC0C320A-F211-4B7A-AA34-0467DB840E66}">
      <dsp:nvSpPr>
        <dsp:cNvPr id="0" name=""/>
        <dsp:cNvSpPr/>
      </dsp:nvSpPr>
      <dsp:spPr>
        <a:xfrm>
          <a:off x="1915469" y="4776343"/>
          <a:ext cx="1566072" cy="994456"/>
        </a:xfrm>
        <a:prstGeom prst="roundRect">
          <a:avLst>
            <a:gd name="adj" fmla="val 10000"/>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DC37BA80-46A3-41E7-A613-4C4234F2E83D}">
      <dsp:nvSpPr>
        <dsp:cNvPr id="0" name=""/>
        <dsp:cNvSpPr/>
      </dsp:nvSpPr>
      <dsp:spPr>
        <a:xfrm>
          <a:off x="2089477" y="4941651"/>
          <a:ext cx="1566072" cy="994456"/>
        </a:xfrm>
        <a:prstGeom prst="roundRect">
          <a:avLst>
            <a:gd name="adj" fmla="val 10000"/>
          </a:avLst>
        </a:prstGeom>
        <a:no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163830" tIns="163830" rIns="163830" bIns="163830" numCol="1" spcCol="1270" anchor="ctr" anchorCtr="0">
          <a:noAutofit/>
        </a:bodyPr>
        <a:lstStyle/>
        <a:p>
          <a:pPr lvl="0" algn="ctr" defTabSz="1911350">
            <a:lnSpc>
              <a:spcPct val="90000"/>
            </a:lnSpc>
            <a:spcBef>
              <a:spcPct val="0"/>
            </a:spcBef>
            <a:spcAft>
              <a:spcPct val="35000"/>
            </a:spcAft>
          </a:pPr>
          <a:endParaRPr lang="es-EC" sz="4300" kern="1200" dirty="0"/>
        </a:p>
      </dsp:txBody>
      <dsp:txXfrm>
        <a:off x="2118604" y="4970778"/>
        <a:ext cx="1507818" cy="936202"/>
      </dsp:txXfrm>
    </dsp:sp>
    <dsp:sp modelId="{4EDE3E81-3EFC-4E87-8265-F847BC63A330}">
      <dsp:nvSpPr>
        <dsp:cNvPr id="0" name=""/>
        <dsp:cNvSpPr/>
      </dsp:nvSpPr>
      <dsp:spPr>
        <a:xfrm>
          <a:off x="3829558" y="4776343"/>
          <a:ext cx="1566072" cy="994456"/>
        </a:xfrm>
        <a:prstGeom prst="roundRect">
          <a:avLst>
            <a:gd name="adj" fmla="val 10000"/>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8CF9A88-7C75-4BF1-B7A3-06077A27215B}">
      <dsp:nvSpPr>
        <dsp:cNvPr id="0" name=""/>
        <dsp:cNvSpPr/>
      </dsp:nvSpPr>
      <dsp:spPr>
        <a:xfrm>
          <a:off x="4003566" y="4941651"/>
          <a:ext cx="1566072" cy="994456"/>
        </a:xfrm>
        <a:prstGeom prst="roundRect">
          <a:avLst>
            <a:gd name="adj" fmla="val 10000"/>
          </a:avLst>
        </a:prstGeom>
        <a:no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163830" tIns="163830" rIns="163830" bIns="163830" numCol="1" spcCol="1270" anchor="ctr" anchorCtr="0">
          <a:noAutofit/>
        </a:bodyPr>
        <a:lstStyle/>
        <a:p>
          <a:pPr lvl="0" algn="ctr" defTabSz="1911350">
            <a:lnSpc>
              <a:spcPct val="90000"/>
            </a:lnSpc>
            <a:spcBef>
              <a:spcPct val="0"/>
            </a:spcBef>
            <a:spcAft>
              <a:spcPct val="35000"/>
            </a:spcAft>
          </a:pPr>
          <a:endParaRPr lang="es-EC" sz="4300" kern="1200" dirty="0" smtClean="0"/>
        </a:p>
      </dsp:txBody>
      <dsp:txXfrm>
        <a:off x="4032693" y="4970778"/>
        <a:ext cx="1507818" cy="936202"/>
      </dsp:txXfrm>
    </dsp:sp>
    <dsp:sp modelId="{5F0733A9-62BB-4368-BB2C-9A8C8348CA03}">
      <dsp:nvSpPr>
        <dsp:cNvPr id="0" name=""/>
        <dsp:cNvSpPr/>
      </dsp:nvSpPr>
      <dsp:spPr>
        <a:xfrm>
          <a:off x="7657735" y="3326421"/>
          <a:ext cx="1566072" cy="994456"/>
        </a:xfrm>
        <a:prstGeom prst="roundRect">
          <a:avLst>
            <a:gd name="adj" fmla="val 10000"/>
          </a:avLst>
        </a:prstGeom>
        <a:solidFill>
          <a:schemeClr val="accent1">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5FC2091-67AA-48C0-B1C7-92B881179537}">
      <dsp:nvSpPr>
        <dsp:cNvPr id="0" name=""/>
        <dsp:cNvSpPr/>
      </dsp:nvSpPr>
      <dsp:spPr>
        <a:xfrm>
          <a:off x="7831743" y="3491729"/>
          <a:ext cx="1566072" cy="994456"/>
        </a:xfrm>
        <a:prstGeom prst="roundRect">
          <a:avLst>
            <a:gd name="adj" fmla="val 10000"/>
          </a:avLst>
        </a:prstGeom>
        <a:solidFill>
          <a:schemeClr val="lt1">
            <a:alpha val="90000"/>
            <a:hueOff val="0"/>
            <a:satOff val="0"/>
            <a:lumOff val="0"/>
            <a:alphaOff val="0"/>
          </a:schemeClr>
        </a:solidFill>
        <a:ln w="25400" cap="flat" cmpd="sng" algn="ctr">
          <a:solidFill>
            <a:schemeClr val="accent1">
              <a:tint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s-EC" sz="1800" kern="1200" dirty="0" smtClean="0"/>
            <a:t>Cultivos transitorios</a:t>
          </a:r>
        </a:p>
      </dsp:txBody>
      <dsp:txXfrm>
        <a:off x="7860870" y="3520856"/>
        <a:ext cx="1507818" cy="936202"/>
      </dsp:txXfrm>
    </dsp:sp>
    <dsp:sp modelId="{1CAA6CFA-ABA6-4BD8-9C3B-AA8B51CD2F12}">
      <dsp:nvSpPr>
        <dsp:cNvPr id="0" name=""/>
        <dsp:cNvSpPr/>
      </dsp:nvSpPr>
      <dsp:spPr>
        <a:xfrm>
          <a:off x="5743647" y="4776343"/>
          <a:ext cx="1566072" cy="994456"/>
        </a:xfrm>
        <a:prstGeom prst="roundRect">
          <a:avLst>
            <a:gd name="adj" fmla="val 10000"/>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5494C80-7EE6-4B59-856B-A2CF872097ED}">
      <dsp:nvSpPr>
        <dsp:cNvPr id="0" name=""/>
        <dsp:cNvSpPr/>
      </dsp:nvSpPr>
      <dsp:spPr>
        <a:xfrm>
          <a:off x="5917655" y="4941651"/>
          <a:ext cx="1566072" cy="994456"/>
        </a:xfrm>
        <a:prstGeom prst="roundRect">
          <a:avLst>
            <a:gd name="adj" fmla="val 10000"/>
          </a:avLst>
        </a:prstGeom>
        <a:no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163830" tIns="163830" rIns="163830" bIns="163830" numCol="1" spcCol="1270" anchor="ctr" anchorCtr="0">
          <a:noAutofit/>
        </a:bodyPr>
        <a:lstStyle/>
        <a:p>
          <a:pPr lvl="0" algn="ctr" defTabSz="1911350">
            <a:lnSpc>
              <a:spcPct val="90000"/>
            </a:lnSpc>
            <a:spcBef>
              <a:spcPct val="0"/>
            </a:spcBef>
            <a:spcAft>
              <a:spcPct val="35000"/>
            </a:spcAft>
          </a:pPr>
          <a:endParaRPr lang="es-EC" sz="4300" kern="1200" dirty="0" smtClean="0"/>
        </a:p>
      </dsp:txBody>
      <dsp:txXfrm>
        <a:off x="5946782" y="4970778"/>
        <a:ext cx="1507818" cy="936202"/>
      </dsp:txXfrm>
    </dsp:sp>
    <dsp:sp modelId="{71C65570-BDDE-4B41-A95A-61864AB13E10}">
      <dsp:nvSpPr>
        <dsp:cNvPr id="0" name=""/>
        <dsp:cNvSpPr/>
      </dsp:nvSpPr>
      <dsp:spPr>
        <a:xfrm>
          <a:off x="7657735" y="4776343"/>
          <a:ext cx="1566072" cy="994456"/>
        </a:xfrm>
        <a:prstGeom prst="roundRect">
          <a:avLst>
            <a:gd name="adj" fmla="val 10000"/>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2D3F67E-4CF4-4DFD-A57F-8A6347A995CC}">
      <dsp:nvSpPr>
        <dsp:cNvPr id="0" name=""/>
        <dsp:cNvSpPr/>
      </dsp:nvSpPr>
      <dsp:spPr>
        <a:xfrm>
          <a:off x="7831743" y="4941651"/>
          <a:ext cx="1566072" cy="994456"/>
        </a:xfrm>
        <a:prstGeom prst="roundRect">
          <a:avLst>
            <a:gd name="adj" fmla="val 10000"/>
          </a:avLst>
        </a:prstGeom>
        <a:no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163830" tIns="163830" rIns="163830" bIns="163830" numCol="1" spcCol="1270" anchor="ctr" anchorCtr="0">
          <a:noAutofit/>
        </a:bodyPr>
        <a:lstStyle/>
        <a:p>
          <a:pPr lvl="0" algn="ctr" defTabSz="1911350">
            <a:lnSpc>
              <a:spcPct val="90000"/>
            </a:lnSpc>
            <a:spcBef>
              <a:spcPct val="0"/>
            </a:spcBef>
            <a:spcAft>
              <a:spcPct val="35000"/>
            </a:spcAft>
          </a:pPr>
          <a:endParaRPr lang="es-EC" sz="4300" kern="1200" dirty="0" smtClean="0"/>
        </a:p>
      </dsp:txBody>
      <dsp:txXfrm>
        <a:off x="7860870" y="4970778"/>
        <a:ext cx="1507818" cy="936202"/>
      </dsp:txXfrm>
    </dsp:sp>
    <dsp:sp modelId="{53F66F88-13F8-4BF3-BF28-B1A556E5B775}">
      <dsp:nvSpPr>
        <dsp:cNvPr id="0" name=""/>
        <dsp:cNvSpPr/>
      </dsp:nvSpPr>
      <dsp:spPr>
        <a:xfrm>
          <a:off x="9571824" y="4776343"/>
          <a:ext cx="1566072" cy="994456"/>
        </a:xfrm>
        <a:prstGeom prst="roundRect">
          <a:avLst>
            <a:gd name="adj" fmla="val 10000"/>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D16F7AD0-E68A-4824-8AD9-1030DDCBD770}">
      <dsp:nvSpPr>
        <dsp:cNvPr id="0" name=""/>
        <dsp:cNvSpPr/>
      </dsp:nvSpPr>
      <dsp:spPr>
        <a:xfrm>
          <a:off x="9745832" y="4941651"/>
          <a:ext cx="1566072" cy="994456"/>
        </a:xfrm>
        <a:prstGeom prst="roundRect">
          <a:avLst>
            <a:gd name="adj" fmla="val 10000"/>
          </a:avLst>
        </a:prstGeom>
        <a:no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163830" tIns="163830" rIns="163830" bIns="163830" numCol="1" spcCol="1270" anchor="ctr" anchorCtr="0">
          <a:noAutofit/>
        </a:bodyPr>
        <a:lstStyle/>
        <a:p>
          <a:pPr lvl="0" algn="ctr" defTabSz="1911350">
            <a:lnSpc>
              <a:spcPct val="90000"/>
            </a:lnSpc>
            <a:spcBef>
              <a:spcPct val="0"/>
            </a:spcBef>
            <a:spcAft>
              <a:spcPct val="35000"/>
            </a:spcAft>
          </a:pPr>
          <a:endParaRPr lang="es-EC" sz="4300" kern="1200" dirty="0" smtClean="0"/>
        </a:p>
      </dsp:txBody>
      <dsp:txXfrm>
        <a:off x="9774959" y="4970778"/>
        <a:ext cx="1507818" cy="93620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70F8F2-2C33-4332-9D3A-D4EE5CA30FFE}">
      <dsp:nvSpPr>
        <dsp:cNvPr id="0" name=""/>
        <dsp:cNvSpPr/>
      </dsp:nvSpPr>
      <dsp:spPr>
        <a:xfrm>
          <a:off x="8683053" y="2172135"/>
          <a:ext cx="1110146" cy="528328"/>
        </a:xfrm>
        <a:custGeom>
          <a:avLst/>
          <a:gdLst/>
          <a:ahLst/>
          <a:cxnLst/>
          <a:rect l="0" t="0" r="0" b="0"/>
          <a:pathLst>
            <a:path>
              <a:moveTo>
                <a:pt x="0" y="0"/>
              </a:moveTo>
              <a:lnTo>
                <a:pt x="0" y="360040"/>
              </a:lnTo>
              <a:lnTo>
                <a:pt x="1110146" y="360040"/>
              </a:lnTo>
              <a:lnTo>
                <a:pt x="1110146" y="528328"/>
              </a:lnTo>
            </a:path>
          </a:pathLst>
        </a:custGeom>
        <a:noFill/>
        <a:ln w="25400" cap="flat" cmpd="sng" algn="ctr">
          <a:solidFill>
            <a:schemeClr val="accent1">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B69D2AD-E82D-4C34-BB7D-6ACC4B3E266C}">
      <dsp:nvSpPr>
        <dsp:cNvPr id="0" name=""/>
        <dsp:cNvSpPr/>
      </dsp:nvSpPr>
      <dsp:spPr>
        <a:xfrm>
          <a:off x="7572907" y="2172135"/>
          <a:ext cx="1110146" cy="528328"/>
        </a:xfrm>
        <a:custGeom>
          <a:avLst/>
          <a:gdLst/>
          <a:ahLst/>
          <a:cxnLst/>
          <a:rect l="0" t="0" r="0" b="0"/>
          <a:pathLst>
            <a:path>
              <a:moveTo>
                <a:pt x="1110146" y="0"/>
              </a:moveTo>
              <a:lnTo>
                <a:pt x="1110146" y="360040"/>
              </a:lnTo>
              <a:lnTo>
                <a:pt x="0" y="360040"/>
              </a:lnTo>
              <a:lnTo>
                <a:pt x="0" y="528328"/>
              </a:lnTo>
            </a:path>
          </a:pathLst>
        </a:custGeom>
        <a:noFill/>
        <a:ln w="25400" cap="flat" cmpd="sng" algn="ctr">
          <a:solidFill>
            <a:schemeClr val="accent1">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369CE5B-004B-4E2F-9A43-D09321021301}">
      <dsp:nvSpPr>
        <dsp:cNvPr id="0" name=""/>
        <dsp:cNvSpPr/>
      </dsp:nvSpPr>
      <dsp:spPr>
        <a:xfrm>
          <a:off x="5885870" y="882710"/>
          <a:ext cx="2797183" cy="556290"/>
        </a:xfrm>
        <a:custGeom>
          <a:avLst/>
          <a:gdLst/>
          <a:ahLst/>
          <a:cxnLst/>
          <a:rect l="0" t="0" r="0" b="0"/>
          <a:pathLst>
            <a:path>
              <a:moveTo>
                <a:pt x="0" y="0"/>
              </a:moveTo>
              <a:lnTo>
                <a:pt x="0" y="388002"/>
              </a:lnTo>
              <a:lnTo>
                <a:pt x="2797183" y="388002"/>
              </a:lnTo>
              <a:lnTo>
                <a:pt x="2797183" y="556290"/>
              </a:lnTo>
            </a:path>
          </a:pathLst>
        </a:custGeom>
        <a:noFill/>
        <a:ln w="25400" cap="flat" cmpd="sng" algn="ctr">
          <a:solidFill>
            <a:schemeClr val="accent1">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AA55447-CDEF-4A35-8CFA-95D45431AA63}">
      <dsp:nvSpPr>
        <dsp:cNvPr id="0" name=""/>
        <dsp:cNvSpPr/>
      </dsp:nvSpPr>
      <dsp:spPr>
        <a:xfrm>
          <a:off x="3132322" y="2172135"/>
          <a:ext cx="2220292" cy="528328"/>
        </a:xfrm>
        <a:custGeom>
          <a:avLst/>
          <a:gdLst/>
          <a:ahLst/>
          <a:cxnLst/>
          <a:rect l="0" t="0" r="0" b="0"/>
          <a:pathLst>
            <a:path>
              <a:moveTo>
                <a:pt x="0" y="0"/>
              </a:moveTo>
              <a:lnTo>
                <a:pt x="0" y="360040"/>
              </a:lnTo>
              <a:lnTo>
                <a:pt x="2220292" y="360040"/>
              </a:lnTo>
              <a:lnTo>
                <a:pt x="2220292" y="528328"/>
              </a:lnTo>
            </a:path>
          </a:pathLst>
        </a:custGeom>
        <a:noFill/>
        <a:ln w="25400" cap="flat" cmpd="sng" algn="ctr">
          <a:solidFill>
            <a:schemeClr val="accent1">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B8869A2-E033-42CC-A4AC-6DDB1C4E9C79}">
      <dsp:nvSpPr>
        <dsp:cNvPr id="0" name=""/>
        <dsp:cNvSpPr/>
      </dsp:nvSpPr>
      <dsp:spPr>
        <a:xfrm>
          <a:off x="3086602" y="2172135"/>
          <a:ext cx="91440" cy="528328"/>
        </a:xfrm>
        <a:custGeom>
          <a:avLst/>
          <a:gdLst/>
          <a:ahLst/>
          <a:cxnLst/>
          <a:rect l="0" t="0" r="0" b="0"/>
          <a:pathLst>
            <a:path>
              <a:moveTo>
                <a:pt x="45720" y="0"/>
              </a:moveTo>
              <a:lnTo>
                <a:pt x="45720" y="528328"/>
              </a:lnTo>
            </a:path>
          </a:pathLst>
        </a:custGeom>
        <a:noFill/>
        <a:ln w="25400" cap="flat" cmpd="sng" algn="ctr">
          <a:solidFill>
            <a:schemeClr val="accent1">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6E08158-1142-48E3-8CA3-10FE678EB566}">
      <dsp:nvSpPr>
        <dsp:cNvPr id="0" name=""/>
        <dsp:cNvSpPr/>
      </dsp:nvSpPr>
      <dsp:spPr>
        <a:xfrm>
          <a:off x="912029" y="2172135"/>
          <a:ext cx="2220292" cy="528328"/>
        </a:xfrm>
        <a:custGeom>
          <a:avLst/>
          <a:gdLst/>
          <a:ahLst/>
          <a:cxnLst/>
          <a:rect l="0" t="0" r="0" b="0"/>
          <a:pathLst>
            <a:path>
              <a:moveTo>
                <a:pt x="2220292" y="0"/>
              </a:moveTo>
              <a:lnTo>
                <a:pt x="2220292" y="360040"/>
              </a:lnTo>
              <a:lnTo>
                <a:pt x="0" y="360040"/>
              </a:lnTo>
              <a:lnTo>
                <a:pt x="0" y="528328"/>
              </a:lnTo>
            </a:path>
          </a:pathLst>
        </a:custGeom>
        <a:noFill/>
        <a:ln w="25400" cap="flat" cmpd="sng" algn="ctr">
          <a:solidFill>
            <a:schemeClr val="accent1">
              <a:tint val="7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2B7C741-51D9-4304-951B-9A7F7310789D}">
      <dsp:nvSpPr>
        <dsp:cNvPr id="0" name=""/>
        <dsp:cNvSpPr/>
      </dsp:nvSpPr>
      <dsp:spPr>
        <a:xfrm>
          <a:off x="3132322" y="882710"/>
          <a:ext cx="2753548" cy="556290"/>
        </a:xfrm>
        <a:custGeom>
          <a:avLst/>
          <a:gdLst/>
          <a:ahLst/>
          <a:cxnLst/>
          <a:rect l="0" t="0" r="0" b="0"/>
          <a:pathLst>
            <a:path>
              <a:moveTo>
                <a:pt x="2753548" y="0"/>
              </a:moveTo>
              <a:lnTo>
                <a:pt x="2753548" y="388002"/>
              </a:lnTo>
              <a:lnTo>
                <a:pt x="0" y="388002"/>
              </a:lnTo>
              <a:lnTo>
                <a:pt x="0" y="556290"/>
              </a:lnTo>
            </a:path>
          </a:pathLst>
        </a:custGeom>
        <a:noFill/>
        <a:ln w="25400" cap="flat" cmpd="sng" algn="ctr">
          <a:solidFill>
            <a:schemeClr val="accent1">
              <a:tint val="9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16CE90F-765F-4CF7-A3E3-99FB57EE91F6}">
      <dsp:nvSpPr>
        <dsp:cNvPr id="0" name=""/>
        <dsp:cNvSpPr/>
      </dsp:nvSpPr>
      <dsp:spPr>
        <a:xfrm>
          <a:off x="4746896" y="123886"/>
          <a:ext cx="2277947" cy="758823"/>
        </a:xfrm>
        <a:prstGeom prst="roundRect">
          <a:avLst>
            <a:gd name="adj" fmla="val 10000"/>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0A11112-6B4C-44F4-A3A3-FCA6B12EEAAB}">
      <dsp:nvSpPr>
        <dsp:cNvPr id="0" name=""/>
        <dsp:cNvSpPr/>
      </dsp:nvSpPr>
      <dsp:spPr>
        <a:xfrm>
          <a:off x="4948741" y="315639"/>
          <a:ext cx="2277947" cy="758823"/>
        </a:xfrm>
        <a:prstGeom prst="roundRect">
          <a:avLst>
            <a:gd name="adj" fmla="val 10000"/>
          </a:avLst>
        </a:prstGeom>
        <a:solidFill>
          <a:schemeClr val="lt1">
            <a:alpha val="90000"/>
            <a:hueOff val="0"/>
            <a:satOff val="0"/>
            <a:lumOff val="0"/>
            <a:alphaOff val="0"/>
          </a:schemeClr>
        </a:solidFill>
        <a:ln w="25400" cap="flat" cmpd="sng" algn="ctr">
          <a:solidFill>
            <a:schemeClr val="accent1">
              <a:lumMod val="60000"/>
              <a:lumOff val="4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s-EC" sz="2400" b="1" kern="1200" dirty="0" smtClean="0"/>
            <a:t>Existencia</a:t>
          </a:r>
          <a:endParaRPr lang="es-EC" sz="2400" b="1" kern="1200" dirty="0"/>
        </a:p>
      </dsp:txBody>
      <dsp:txXfrm>
        <a:off x="4970966" y="337864"/>
        <a:ext cx="2233497" cy="714373"/>
      </dsp:txXfrm>
    </dsp:sp>
    <dsp:sp modelId="{E3CE3054-C22F-493B-B104-EB0AF2F752C1}">
      <dsp:nvSpPr>
        <dsp:cNvPr id="0" name=""/>
        <dsp:cNvSpPr/>
      </dsp:nvSpPr>
      <dsp:spPr>
        <a:xfrm>
          <a:off x="2224020" y="1439000"/>
          <a:ext cx="1816602" cy="733134"/>
        </a:xfrm>
        <a:prstGeom prst="roundRect">
          <a:avLst>
            <a:gd name="adj" fmla="val 10000"/>
          </a:avLst>
        </a:prstGeom>
        <a:solidFill>
          <a:schemeClr val="accent1">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80B3C95-17A7-4E3F-88A2-2ECEFEA636F5}">
      <dsp:nvSpPr>
        <dsp:cNvPr id="0" name=""/>
        <dsp:cNvSpPr/>
      </dsp:nvSpPr>
      <dsp:spPr>
        <a:xfrm>
          <a:off x="2425865" y="1630753"/>
          <a:ext cx="1816602" cy="733134"/>
        </a:xfrm>
        <a:prstGeom prst="roundRect">
          <a:avLst>
            <a:gd name="adj" fmla="val 10000"/>
          </a:avLst>
        </a:prstGeom>
        <a:solidFill>
          <a:schemeClr val="lt1">
            <a:alpha val="90000"/>
            <a:hueOff val="0"/>
            <a:satOff val="0"/>
            <a:lumOff val="0"/>
            <a:alphaOff val="0"/>
          </a:schemeClr>
        </a:solidFill>
        <a:ln w="25400" cap="flat" cmpd="sng" algn="ctr">
          <a:solidFill>
            <a:schemeClr val="accent1">
              <a:tint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s-EC" sz="1800" kern="1200" dirty="0" smtClean="0"/>
            <a:t>Ganado</a:t>
          </a:r>
          <a:endParaRPr lang="es-EC" sz="1800" kern="1200" dirty="0"/>
        </a:p>
      </dsp:txBody>
      <dsp:txXfrm>
        <a:off x="2447338" y="1652226"/>
        <a:ext cx="1773656" cy="690188"/>
      </dsp:txXfrm>
    </dsp:sp>
    <dsp:sp modelId="{468FA877-B324-47DD-A1A4-99527EED6469}">
      <dsp:nvSpPr>
        <dsp:cNvPr id="0" name=""/>
        <dsp:cNvSpPr/>
      </dsp:nvSpPr>
      <dsp:spPr>
        <a:xfrm>
          <a:off x="3728" y="2700463"/>
          <a:ext cx="1816602" cy="1153542"/>
        </a:xfrm>
        <a:prstGeom prst="roundRect">
          <a:avLst>
            <a:gd name="adj" fmla="val 10000"/>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481681D-7DDA-409F-8B59-C096ED9A7D2A}">
      <dsp:nvSpPr>
        <dsp:cNvPr id="0" name=""/>
        <dsp:cNvSpPr/>
      </dsp:nvSpPr>
      <dsp:spPr>
        <a:xfrm>
          <a:off x="205572" y="2892216"/>
          <a:ext cx="1816602" cy="1153542"/>
        </a:xfrm>
        <a:prstGeom prst="roundRect">
          <a:avLst>
            <a:gd name="adj" fmla="val 10000"/>
          </a:avLst>
        </a:prstGeom>
        <a:no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190500" tIns="190500" rIns="190500" bIns="190500" numCol="1" spcCol="1270" anchor="ctr" anchorCtr="0">
          <a:noAutofit/>
        </a:bodyPr>
        <a:lstStyle/>
        <a:p>
          <a:pPr lvl="0" algn="ctr" defTabSz="2222500">
            <a:lnSpc>
              <a:spcPct val="90000"/>
            </a:lnSpc>
            <a:spcBef>
              <a:spcPct val="0"/>
            </a:spcBef>
            <a:spcAft>
              <a:spcPct val="35000"/>
            </a:spcAft>
          </a:pPr>
          <a:endParaRPr lang="es-EC" sz="5000" kern="1200" dirty="0" smtClean="0"/>
        </a:p>
      </dsp:txBody>
      <dsp:txXfrm>
        <a:off x="239358" y="2926002"/>
        <a:ext cx="1749030" cy="1085970"/>
      </dsp:txXfrm>
    </dsp:sp>
    <dsp:sp modelId="{BC0C320A-F211-4B7A-AA34-0467DB840E66}">
      <dsp:nvSpPr>
        <dsp:cNvPr id="0" name=""/>
        <dsp:cNvSpPr/>
      </dsp:nvSpPr>
      <dsp:spPr>
        <a:xfrm>
          <a:off x="2224020" y="2700463"/>
          <a:ext cx="1816602" cy="1153542"/>
        </a:xfrm>
        <a:prstGeom prst="roundRect">
          <a:avLst>
            <a:gd name="adj" fmla="val 10000"/>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DC37BA80-46A3-41E7-A613-4C4234F2E83D}">
      <dsp:nvSpPr>
        <dsp:cNvPr id="0" name=""/>
        <dsp:cNvSpPr/>
      </dsp:nvSpPr>
      <dsp:spPr>
        <a:xfrm>
          <a:off x="2425865" y="2892216"/>
          <a:ext cx="1816602" cy="1153542"/>
        </a:xfrm>
        <a:prstGeom prst="roundRect">
          <a:avLst>
            <a:gd name="adj" fmla="val 10000"/>
          </a:avLst>
        </a:prstGeom>
        <a:no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190500" tIns="190500" rIns="190500" bIns="190500" numCol="1" spcCol="1270" anchor="ctr" anchorCtr="0">
          <a:noAutofit/>
        </a:bodyPr>
        <a:lstStyle/>
        <a:p>
          <a:pPr lvl="0" algn="ctr" defTabSz="2222500">
            <a:lnSpc>
              <a:spcPct val="90000"/>
            </a:lnSpc>
            <a:spcBef>
              <a:spcPct val="0"/>
            </a:spcBef>
            <a:spcAft>
              <a:spcPct val="35000"/>
            </a:spcAft>
          </a:pPr>
          <a:endParaRPr lang="es-EC" sz="5000" kern="1200" dirty="0"/>
        </a:p>
      </dsp:txBody>
      <dsp:txXfrm>
        <a:off x="2459651" y="2926002"/>
        <a:ext cx="1749030" cy="1085970"/>
      </dsp:txXfrm>
    </dsp:sp>
    <dsp:sp modelId="{4EDE3E81-3EFC-4E87-8265-F847BC63A330}">
      <dsp:nvSpPr>
        <dsp:cNvPr id="0" name=""/>
        <dsp:cNvSpPr/>
      </dsp:nvSpPr>
      <dsp:spPr>
        <a:xfrm>
          <a:off x="4444313" y="2700463"/>
          <a:ext cx="1816602" cy="1153542"/>
        </a:xfrm>
        <a:prstGeom prst="roundRect">
          <a:avLst>
            <a:gd name="adj" fmla="val 10000"/>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C8CF9A88-7C75-4BF1-B7A3-06077A27215B}">
      <dsp:nvSpPr>
        <dsp:cNvPr id="0" name=""/>
        <dsp:cNvSpPr/>
      </dsp:nvSpPr>
      <dsp:spPr>
        <a:xfrm>
          <a:off x="4646157" y="2892216"/>
          <a:ext cx="1816602" cy="1153542"/>
        </a:xfrm>
        <a:prstGeom prst="roundRect">
          <a:avLst>
            <a:gd name="adj" fmla="val 10000"/>
          </a:avLst>
        </a:prstGeom>
        <a:no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190500" tIns="190500" rIns="190500" bIns="190500" numCol="1" spcCol="1270" anchor="ctr" anchorCtr="0">
          <a:noAutofit/>
        </a:bodyPr>
        <a:lstStyle/>
        <a:p>
          <a:pPr lvl="0" algn="ctr" defTabSz="2222500">
            <a:lnSpc>
              <a:spcPct val="90000"/>
            </a:lnSpc>
            <a:spcBef>
              <a:spcPct val="0"/>
            </a:spcBef>
            <a:spcAft>
              <a:spcPct val="35000"/>
            </a:spcAft>
          </a:pPr>
          <a:endParaRPr lang="es-EC" sz="5000" kern="1200" dirty="0" smtClean="0"/>
        </a:p>
      </dsp:txBody>
      <dsp:txXfrm>
        <a:off x="4679943" y="2926002"/>
        <a:ext cx="1749030" cy="1085970"/>
      </dsp:txXfrm>
    </dsp:sp>
    <dsp:sp modelId="{5F0733A9-62BB-4368-BB2C-9A8C8348CA03}">
      <dsp:nvSpPr>
        <dsp:cNvPr id="0" name=""/>
        <dsp:cNvSpPr/>
      </dsp:nvSpPr>
      <dsp:spPr>
        <a:xfrm>
          <a:off x="7774751" y="1439000"/>
          <a:ext cx="1816602" cy="733134"/>
        </a:xfrm>
        <a:prstGeom prst="roundRect">
          <a:avLst>
            <a:gd name="adj" fmla="val 10000"/>
          </a:avLst>
        </a:prstGeom>
        <a:solidFill>
          <a:schemeClr val="accent1">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5FC2091-67AA-48C0-B1C7-92B881179537}">
      <dsp:nvSpPr>
        <dsp:cNvPr id="0" name=""/>
        <dsp:cNvSpPr/>
      </dsp:nvSpPr>
      <dsp:spPr>
        <a:xfrm>
          <a:off x="7976596" y="1630753"/>
          <a:ext cx="1816602" cy="733134"/>
        </a:xfrm>
        <a:prstGeom prst="roundRect">
          <a:avLst>
            <a:gd name="adj" fmla="val 10000"/>
          </a:avLst>
        </a:prstGeom>
        <a:solidFill>
          <a:schemeClr val="lt1">
            <a:alpha val="90000"/>
            <a:hueOff val="0"/>
            <a:satOff val="0"/>
            <a:lumOff val="0"/>
            <a:alphaOff val="0"/>
          </a:schemeClr>
        </a:solidFill>
        <a:ln w="25400" cap="flat" cmpd="sng" algn="ctr">
          <a:solidFill>
            <a:schemeClr val="accent1">
              <a:tint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s-EC" sz="1800" kern="1200" dirty="0" smtClean="0"/>
            <a:t>Aves</a:t>
          </a:r>
        </a:p>
      </dsp:txBody>
      <dsp:txXfrm>
        <a:off x="7998069" y="1652226"/>
        <a:ext cx="1773656" cy="690188"/>
      </dsp:txXfrm>
    </dsp:sp>
    <dsp:sp modelId="{1CAA6CFA-ABA6-4BD8-9C3B-AA8B51CD2F12}">
      <dsp:nvSpPr>
        <dsp:cNvPr id="0" name=""/>
        <dsp:cNvSpPr/>
      </dsp:nvSpPr>
      <dsp:spPr>
        <a:xfrm>
          <a:off x="6664605" y="2700463"/>
          <a:ext cx="1816602" cy="1153542"/>
        </a:xfrm>
        <a:prstGeom prst="roundRect">
          <a:avLst>
            <a:gd name="adj" fmla="val 10000"/>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5494C80-7EE6-4B59-856B-A2CF872097ED}">
      <dsp:nvSpPr>
        <dsp:cNvPr id="0" name=""/>
        <dsp:cNvSpPr/>
      </dsp:nvSpPr>
      <dsp:spPr>
        <a:xfrm>
          <a:off x="6866450" y="2892216"/>
          <a:ext cx="1816602" cy="1153542"/>
        </a:xfrm>
        <a:prstGeom prst="roundRect">
          <a:avLst>
            <a:gd name="adj" fmla="val 10000"/>
          </a:avLst>
        </a:prstGeom>
        <a:no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190500" tIns="190500" rIns="190500" bIns="190500" numCol="1" spcCol="1270" anchor="ctr" anchorCtr="0">
          <a:noAutofit/>
        </a:bodyPr>
        <a:lstStyle/>
        <a:p>
          <a:pPr lvl="0" algn="ctr" defTabSz="2222500">
            <a:lnSpc>
              <a:spcPct val="90000"/>
            </a:lnSpc>
            <a:spcBef>
              <a:spcPct val="0"/>
            </a:spcBef>
            <a:spcAft>
              <a:spcPct val="35000"/>
            </a:spcAft>
          </a:pPr>
          <a:endParaRPr lang="es-EC" sz="5000" kern="1200" dirty="0" smtClean="0"/>
        </a:p>
      </dsp:txBody>
      <dsp:txXfrm>
        <a:off x="6900236" y="2926002"/>
        <a:ext cx="1749030" cy="1085970"/>
      </dsp:txXfrm>
    </dsp:sp>
    <dsp:sp modelId="{71C65570-BDDE-4B41-A95A-61864AB13E10}">
      <dsp:nvSpPr>
        <dsp:cNvPr id="0" name=""/>
        <dsp:cNvSpPr/>
      </dsp:nvSpPr>
      <dsp:spPr>
        <a:xfrm>
          <a:off x="8884898" y="2700463"/>
          <a:ext cx="1816602" cy="1153542"/>
        </a:xfrm>
        <a:prstGeom prst="roundRect">
          <a:avLst>
            <a:gd name="adj" fmla="val 10000"/>
          </a:avLst>
        </a:prstGeom>
        <a:no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2D3F67E-4CF4-4DFD-A57F-8A6347A995CC}">
      <dsp:nvSpPr>
        <dsp:cNvPr id="0" name=""/>
        <dsp:cNvSpPr/>
      </dsp:nvSpPr>
      <dsp:spPr>
        <a:xfrm>
          <a:off x="9086742" y="2892216"/>
          <a:ext cx="1816602" cy="1153542"/>
        </a:xfrm>
        <a:prstGeom prst="roundRect">
          <a:avLst>
            <a:gd name="adj" fmla="val 10000"/>
          </a:avLst>
        </a:prstGeom>
        <a:noFill/>
        <a:ln w="25400" cap="flat" cmpd="sng" algn="ctr">
          <a:noFill/>
          <a:prstDash val="solid"/>
        </a:ln>
        <a:effectLst/>
      </dsp:spPr>
      <dsp:style>
        <a:lnRef idx="2">
          <a:scrgbClr r="0" g="0" b="0"/>
        </a:lnRef>
        <a:fillRef idx="1">
          <a:scrgbClr r="0" g="0" b="0"/>
        </a:fillRef>
        <a:effectRef idx="0">
          <a:scrgbClr r="0" g="0" b="0"/>
        </a:effectRef>
        <a:fontRef idx="minor"/>
      </dsp:style>
      <dsp:txBody>
        <a:bodyPr spcFirstLastPara="0" vert="horz" wrap="square" lIns="190500" tIns="190500" rIns="190500" bIns="190500" numCol="1" spcCol="1270" anchor="ctr" anchorCtr="0">
          <a:noAutofit/>
        </a:bodyPr>
        <a:lstStyle/>
        <a:p>
          <a:pPr lvl="0" algn="ctr" defTabSz="2222500">
            <a:lnSpc>
              <a:spcPct val="90000"/>
            </a:lnSpc>
            <a:spcBef>
              <a:spcPct val="0"/>
            </a:spcBef>
            <a:spcAft>
              <a:spcPct val="35000"/>
            </a:spcAft>
          </a:pPr>
          <a:endParaRPr lang="es-EC" sz="5000" kern="1200" dirty="0" smtClean="0"/>
        </a:p>
      </dsp:txBody>
      <dsp:txXfrm>
        <a:off x="9120528" y="2926002"/>
        <a:ext cx="1749030" cy="1085970"/>
      </dsp:txXfrm>
    </dsp:sp>
  </dsp:spTree>
</dsp:drawing>
</file>

<file path=ppt/diagrams/layout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C" dirty="0"/>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E41BF31-28F5-4183-8912-8E3505B51FAF}" type="datetimeFigureOut">
              <a:rPr lang="es-EC" smtClean="0"/>
              <a:pPr/>
              <a:t>21/09/2015</a:t>
            </a:fld>
            <a:endParaRPr lang="es-EC" dirty="0"/>
          </a:p>
        </p:txBody>
      </p:sp>
      <p:sp>
        <p:nvSpPr>
          <p:cNvPr id="4" name="3 Marcador de imagen de diapositiva"/>
          <p:cNvSpPr>
            <a:spLocks noGrp="1" noRot="1" noChangeAspect="1"/>
          </p:cNvSpPr>
          <p:nvPr>
            <p:ph type="sldImg" idx="2"/>
          </p:nvPr>
        </p:nvSpPr>
        <p:spPr>
          <a:xfrm>
            <a:off x="1006475" y="685800"/>
            <a:ext cx="4845050" cy="3429000"/>
          </a:xfrm>
          <a:prstGeom prst="rect">
            <a:avLst/>
          </a:prstGeom>
          <a:noFill/>
          <a:ln w="12700">
            <a:solidFill>
              <a:prstClr val="black"/>
            </a:solidFill>
          </a:ln>
        </p:spPr>
        <p:txBody>
          <a:bodyPr vert="horz" lIns="91440" tIns="45720" rIns="91440" bIns="45720" rtlCol="0" anchor="ctr"/>
          <a:lstStyle/>
          <a:p>
            <a:endParaRPr lang="es-EC" dirty="0"/>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C" dirty="0"/>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37F99A-F9D0-4CA5-95D8-C895BED10517}" type="slidenum">
              <a:rPr lang="es-EC" smtClean="0"/>
              <a:pPr/>
              <a:t>‹Nº›</a:t>
            </a:fld>
            <a:endParaRPr lang="es-EC" dirty="0"/>
          </a:p>
        </p:txBody>
      </p:sp>
    </p:spTree>
    <p:extLst>
      <p:ext uri="{BB962C8B-B14F-4D97-AF65-F5344CB8AC3E}">
        <p14:creationId xmlns:p14="http://schemas.microsoft.com/office/powerpoint/2010/main" val="15340578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C" dirty="0"/>
          </a:p>
        </p:txBody>
      </p:sp>
      <p:sp>
        <p:nvSpPr>
          <p:cNvPr id="4" name="3 Marcador de número de diapositiva"/>
          <p:cNvSpPr>
            <a:spLocks noGrp="1"/>
          </p:cNvSpPr>
          <p:nvPr>
            <p:ph type="sldNum" sz="quarter" idx="10"/>
          </p:nvPr>
        </p:nvSpPr>
        <p:spPr/>
        <p:txBody>
          <a:bodyPr/>
          <a:lstStyle/>
          <a:p>
            <a:fld id="{BB37F99A-F9D0-4CA5-95D8-C895BED10517}" type="slidenum">
              <a:rPr lang="es-EC" smtClean="0"/>
              <a:pPr/>
              <a:t>11</a:t>
            </a:fld>
            <a:endParaRPr lang="es-EC"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C" dirty="0"/>
          </a:p>
        </p:txBody>
      </p:sp>
      <p:sp>
        <p:nvSpPr>
          <p:cNvPr id="4" name="3 Marcador de número de diapositiva"/>
          <p:cNvSpPr>
            <a:spLocks noGrp="1"/>
          </p:cNvSpPr>
          <p:nvPr>
            <p:ph type="sldNum" sz="quarter" idx="10"/>
          </p:nvPr>
        </p:nvSpPr>
        <p:spPr/>
        <p:txBody>
          <a:bodyPr/>
          <a:lstStyle/>
          <a:p>
            <a:fld id="{1D7D2EFD-F703-4185-AA62-8439282CDD1C}" type="slidenum">
              <a:rPr lang="es-EC" smtClean="0"/>
              <a:pPr/>
              <a:t>12</a:t>
            </a:fld>
            <a:endParaRPr lang="es-EC"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C" dirty="0"/>
          </a:p>
        </p:txBody>
      </p:sp>
      <p:sp>
        <p:nvSpPr>
          <p:cNvPr id="4" name="3 Marcador de número de diapositiva"/>
          <p:cNvSpPr>
            <a:spLocks noGrp="1"/>
          </p:cNvSpPr>
          <p:nvPr>
            <p:ph type="sldNum" sz="quarter" idx="10"/>
          </p:nvPr>
        </p:nvSpPr>
        <p:spPr/>
        <p:txBody>
          <a:bodyPr/>
          <a:lstStyle/>
          <a:p>
            <a:fld id="{BB37F99A-F9D0-4CA5-95D8-C895BED10517}" type="slidenum">
              <a:rPr lang="es-EC" smtClean="0"/>
              <a:pPr/>
              <a:t>41</a:t>
            </a:fld>
            <a:endParaRPr lang="es-EC"/>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C" dirty="0"/>
          </a:p>
        </p:txBody>
      </p:sp>
      <p:sp>
        <p:nvSpPr>
          <p:cNvPr id="4" name="3 Marcador de número de diapositiva"/>
          <p:cNvSpPr>
            <a:spLocks noGrp="1"/>
          </p:cNvSpPr>
          <p:nvPr>
            <p:ph type="sldNum" sz="quarter" idx="10"/>
          </p:nvPr>
        </p:nvSpPr>
        <p:spPr/>
        <p:txBody>
          <a:bodyPr/>
          <a:lstStyle/>
          <a:p>
            <a:fld id="{BB37F99A-F9D0-4CA5-95D8-C895BED10517}" type="slidenum">
              <a:rPr lang="es-EC" smtClean="0"/>
              <a:pPr/>
              <a:t>54</a:t>
            </a:fld>
            <a:endParaRPr lang="es-EC"/>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877888" y="2571750"/>
            <a:ext cx="9945687" cy="1774825"/>
          </a:xfrm>
          <a:prstGeom prst="rect">
            <a:avLst/>
          </a:prstGeom>
        </p:spPr>
        <p:txBody>
          <a:bodyPr/>
          <a:lstStyle/>
          <a:p>
            <a:r>
              <a:rPr lang="es-ES_tradnl" smtClean="0"/>
              <a:t>Clic para editar título</a:t>
            </a:r>
            <a:endParaRPr lang="es-ES"/>
          </a:p>
        </p:txBody>
      </p:sp>
      <p:sp>
        <p:nvSpPr>
          <p:cNvPr id="3" name="Subtítulo 2"/>
          <p:cNvSpPr>
            <a:spLocks noGrp="1"/>
          </p:cNvSpPr>
          <p:nvPr>
            <p:ph type="subTitle" idx="1"/>
          </p:nvPr>
        </p:nvSpPr>
        <p:spPr>
          <a:xfrm>
            <a:off x="1755775" y="4692650"/>
            <a:ext cx="8189913" cy="2116138"/>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lang="es-ES"/>
          </a:p>
        </p:txBody>
      </p:sp>
      <p:sp>
        <p:nvSpPr>
          <p:cNvPr id="4" name="Marcador de fecha 3"/>
          <p:cNvSpPr>
            <a:spLocks noGrp="1"/>
          </p:cNvSpPr>
          <p:nvPr>
            <p:ph type="dt" sz="half" idx="10"/>
          </p:nvPr>
        </p:nvSpPr>
        <p:spPr/>
        <p:txBody>
          <a:bodyPr/>
          <a:lstStyle/>
          <a:p>
            <a:fld id="{DBBE1E00-C001-7B49-AD2F-84130A606674}" type="datetimeFigureOut">
              <a:rPr lang="es-ES" smtClean="0"/>
              <a:pPr/>
              <a:t>21/09/2015</a:t>
            </a:fld>
            <a:endParaRPr lang="es-ES" dirty="0"/>
          </a:p>
        </p:txBody>
      </p:sp>
      <p:sp>
        <p:nvSpPr>
          <p:cNvPr id="5" name="Marcador de pie de página 4"/>
          <p:cNvSpPr>
            <a:spLocks noGrp="1"/>
          </p:cNvSpPr>
          <p:nvPr>
            <p:ph type="ftr" sz="quarter" idx="11"/>
          </p:nvPr>
        </p:nvSpPr>
        <p:spPr/>
        <p:txBody>
          <a:bodyPr/>
          <a:lstStyle/>
          <a:p>
            <a:endParaRPr lang="es-ES" dirty="0"/>
          </a:p>
        </p:txBody>
      </p:sp>
      <p:sp>
        <p:nvSpPr>
          <p:cNvPr id="6" name="Marcador de número de diapositiva 5"/>
          <p:cNvSpPr>
            <a:spLocks noGrp="1"/>
          </p:cNvSpPr>
          <p:nvPr>
            <p:ph type="sldNum" sz="quarter" idx="12"/>
          </p:nvPr>
        </p:nvSpPr>
        <p:spPr/>
        <p:txBody>
          <a:bodyPr/>
          <a:lstStyle/>
          <a:p>
            <a:fld id="{0118A38C-F63B-DD4F-82EA-15CC3AFA106B}" type="slidenum">
              <a:rPr lang="es-ES" smtClean="0"/>
              <a:pPr/>
              <a:t>‹Nº›</a:t>
            </a:fld>
            <a:endParaRPr lang="es-ES" dirty="0"/>
          </a:p>
        </p:txBody>
      </p:sp>
      <p:sp>
        <p:nvSpPr>
          <p:cNvPr id="7" name="CuadroTexto 6"/>
          <p:cNvSpPr txBox="1"/>
          <p:nvPr userDrawn="1"/>
        </p:nvSpPr>
        <p:spPr>
          <a:xfrm>
            <a:off x="1412425" y="652818"/>
            <a:ext cx="184666" cy="369332"/>
          </a:xfrm>
          <a:prstGeom prst="rect">
            <a:avLst/>
          </a:prstGeom>
          <a:noFill/>
        </p:spPr>
        <p:txBody>
          <a:bodyPr wrap="none" rtlCol="0">
            <a:spAutoFit/>
          </a:bodyPr>
          <a:lstStyle/>
          <a:p>
            <a:endParaRPr lang="es-ES" dirty="0"/>
          </a:p>
        </p:txBody>
      </p:sp>
    </p:spTree>
    <p:extLst>
      <p:ext uri="{BB962C8B-B14F-4D97-AF65-F5344CB8AC3E}">
        <p14:creationId xmlns:p14="http://schemas.microsoft.com/office/powerpoint/2010/main" val="19430692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a:xfrm>
            <a:off x="585788" y="331788"/>
            <a:ext cx="10529887" cy="1379537"/>
          </a:xfrm>
          <a:prstGeom prst="rect">
            <a:avLst/>
          </a:prstGeom>
        </p:spPr>
        <p:txBody>
          <a:bodyPr/>
          <a:lstStyle/>
          <a:p>
            <a:r>
              <a:rPr lang="es-ES_tradnl" smtClean="0"/>
              <a:t>Clic para editar título</a:t>
            </a:r>
            <a:endParaRPr lang="es-ES"/>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DBBE1E00-C001-7B49-AD2F-84130A606674}" type="datetimeFigureOut">
              <a:rPr lang="es-ES" smtClean="0"/>
              <a:pPr/>
              <a:t>21/09/2015</a:t>
            </a:fld>
            <a:endParaRPr lang="es-ES" dirty="0"/>
          </a:p>
        </p:txBody>
      </p:sp>
      <p:sp>
        <p:nvSpPr>
          <p:cNvPr id="5" name="Marcador de pie de página 4"/>
          <p:cNvSpPr>
            <a:spLocks noGrp="1"/>
          </p:cNvSpPr>
          <p:nvPr>
            <p:ph type="ftr" sz="quarter" idx="11"/>
          </p:nvPr>
        </p:nvSpPr>
        <p:spPr/>
        <p:txBody>
          <a:bodyPr/>
          <a:lstStyle/>
          <a:p>
            <a:endParaRPr lang="es-ES" dirty="0"/>
          </a:p>
        </p:txBody>
      </p:sp>
      <p:sp>
        <p:nvSpPr>
          <p:cNvPr id="6" name="Marcador de número de diapositiva 5"/>
          <p:cNvSpPr>
            <a:spLocks noGrp="1"/>
          </p:cNvSpPr>
          <p:nvPr>
            <p:ph type="sldNum" sz="quarter" idx="12"/>
          </p:nvPr>
        </p:nvSpPr>
        <p:spPr/>
        <p:txBody>
          <a:bodyPr/>
          <a:lstStyle/>
          <a:p>
            <a:fld id="{0118A38C-F63B-DD4F-82EA-15CC3AFA106B}" type="slidenum">
              <a:rPr lang="es-ES" smtClean="0"/>
              <a:pPr/>
              <a:t>‹Nº›</a:t>
            </a:fld>
            <a:endParaRPr lang="es-ES" dirty="0"/>
          </a:p>
        </p:txBody>
      </p:sp>
    </p:spTree>
    <p:extLst>
      <p:ext uri="{BB962C8B-B14F-4D97-AF65-F5344CB8AC3E}">
        <p14:creationId xmlns:p14="http://schemas.microsoft.com/office/powerpoint/2010/main" val="23139213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483600" y="331788"/>
            <a:ext cx="2632075" cy="7064375"/>
          </a:xfrm>
          <a:prstGeom prst="rect">
            <a:avLst/>
          </a:prstGeom>
        </p:spPr>
        <p:txBody>
          <a:bodyPr vert="eaVert"/>
          <a:lstStyle/>
          <a:p>
            <a:r>
              <a:rPr lang="es-ES_tradnl" smtClean="0"/>
              <a:t>Clic para editar título</a:t>
            </a:r>
            <a:endParaRPr lang="es-ES"/>
          </a:p>
        </p:txBody>
      </p:sp>
      <p:sp>
        <p:nvSpPr>
          <p:cNvPr id="3" name="Marcador de texto vertical 2"/>
          <p:cNvSpPr>
            <a:spLocks noGrp="1"/>
          </p:cNvSpPr>
          <p:nvPr>
            <p:ph type="body" orient="vert" idx="1"/>
          </p:nvPr>
        </p:nvSpPr>
        <p:spPr>
          <a:xfrm>
            <a:off x="585788" y="331788"/>
            <a:ext cx="7745412" cy="706437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DBBE1E00-C001-7B49-AD2F-84130A606674}" type="datetimeFigureOut">
              <a:rPr lang="es-ES" smtClean="0"/>
              <a:pPr/>
              <a:t>21/09/2015</a:t>
            </a:fld>
            <a:endParaRPr lang="es-ES" dirty="0"/>
          </a:p>
        </p:txBody>
      </p:sp>
      <p:sp>
        <p:nvSpPr>
          <p:cNvPr id="5" name="Marcador de pie de página 4"/>
          <p:cNvSpPr>
            <a:spLocks noGrp="1"/>
          </p:cNvSpPr>
          <p:nvPr>
            <p:ph type="ftr" sz="quarter" idx="11"/>
          </p:nvPr>
        </p:nvSpPr>
        <p:spPr/>
        <p:txBody>
          <a:bodyPr/>
          <a:lstStyle/>
          <a:p>
            <a:endParaRPr lang="es-ES" dirty="0"/>
          </a:p>
        </p:txBody>
      </p:sp>
      <p:sp>
        <p:nvSpPr>
          <p:cNvPr id="6" name="Marcador de número de diapositiva 5"/>
          <p:cNvSpPr>
            <a:spLocks noGrp="1"/>
          </p:cNvSpPr>
          <p:nvPr>
            <p:ph type="sldNum" sz="quarter" idx="12"/>
          </p:nvPr>
        </p:nvSpPr>
        <p:spPr/>
        <p:txBody>
          <a:bodyPr/>
          <a:lstStyle/>
          <a:p>
            <a:fld id="{0118A38C-F63B-DD4F-82EA-15CC3AFA106B}" type="slidenum">
              <a:rPr lang="es-ES" smtClean="0"/>
              <a:pPr/>
              <a:t>‹Nº›</a:t>
            </a:fld>
            <a:endParaRPr lang="es-ES" dirty="0"/>
          </a:p>
        </p:txBody>
      </p:sp>
    </p:spTree>
    <p:extLst>
      <p:ext uri="{BB962C8B-B14F-4D97-AF65-F5344CB8AC3E}">
        <p14:creationId xmlns:p14="http://schemas.microsoft.com/office/powerpoint/2010/main" val="14160828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877888" y="2571750"/>
            <a:ext cx="9945687" cy="1774825"/>
          </a:xfrm>
          <a:prstGeom prst="rect">
            <a:avLst/>
          </a:prstGeom>
        </p:spPr>
        <p:txBody>
          <a:bodyPr/>
          <a:lstStyle/>
          <a:p>
            <a:r>
              <a:rPr lang="es-ES_tradnl" smtClean="0"/>
              <a:t>Clic para editar título</a:t>
            </a:r>
            <a:endParaRPr lang="es-ES"/>
          </a:p>
        </p:txBody>
      </p:sp>
      <p:sp>
        <p:nvSpPr>
          <p:cNvPr id="3" name="Subtítulo 2"/>
          <p:cNvSpPr>
            <a:spLocks noGrp="1"/>
          </p:cNvSpPr>
          <p:nvPr>
            <p:ph type="subTitle" idx="1"/>
          </p:nvPr>
        </p:nvSpPr>
        <p:spPr>
          <a:xfrm>
            <a:off x="1755775" y="4692650"/>
            <a:ext cx="8189913" cy="2116138"/>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lang="es-ES"/>
          </a:p>
        </p:txBody>
      </p:sp>
      <p:sp>
        <p:nvSpPr>
          <p:cNvPr id="4" name="Marcador de fecha 3"/>
          <p:cNvSpPr>
            <a:spLocks noGrp="1"/>
          </p:cNvSpPr>
          <p:nvPr>
            <p:ph type="dt" sz="half" idx="10"/>
          </p:nvPr>
        </p:nvSpPr>
        <p:spPr/>
        <p:txBody>
          <a:bodyPr/>
          <a:lstStyle/>
          <a:p>
            <a:fld id="{DBBE1E00-C001-7B49-AD2F-84130A606674}" type="datetimeFigureOut">
              <a:rPr lang="es-ES" smtClean="0">
                <a:solidFill>
                  <a:prstClr val="black">
                    <a:tint val="75000"/>
                  </a:prstClr>
                </a:solidFill>
              </a:rPr>
              <a:pPr/>
              <a:t>21/09/2015</a:t>
            </a:fld>
            <a:endParaRPr lang="es-ES" dirty="0">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ES" dirty="0">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0118A38C-F63B-DD4F-82EA-15CC3AFA106B}" type="slidenum">
              <a:rPr lang="es-ES" smtClean="0">
                <a:solidFill>
                  <a:prstClr val="black">
                    <a:tint val="75000"/>
                  </a:prstClr>
                </a:solidFill>
              </a:rPr>
              <a:pPr/>
              <a:t>‹Nº›</a:t>
            </a:fld>
            <a:endParaRPr lang="es-ES" dirty="0">
              <a:solidFill>
                <a:prstClr val="black">
                  <a:tint val="75000"/>
                </a:prstClr>
              </a:solidFill>
            </a:endParaRPr>
          </a:p>
        </p:txBody>
      </p:sp>
      <p:sp>
        <p:nvSpPr>
          <p:cNvPr id="7" name="CuadroTexto 6"/>
          <p:cNvSpPr txBox="1"/>
          <p:nvPr userDrawn="1"/>
        </p:nvSpPr>
        <p:spPr>
          <a:xfrm>
            <a:off x="1412425" y="652818"/>
            <a:ext cx="184666" cy="369332"/>
          </a:xfrm>
          <a:prstGeom prst="rect">
            <a:avLst/>
          </a:prstGeom>
          <a:noFill/>
        </p:spPr>
        <p:txBody>
          <a:bodyPr wrap="none" rtlCol="0">
            <a:spAutoFit/>
          </a:bodyPr>
          <a:lstStyle/>
          <a:p>
            <a:endParaRPr lang="es-ES" dirty="0">
              <a:solidFill>
                <a:prstClr val="black"/>
              </a:solidFill>
            </a:endParaRPr>
          </a:p>
        </p:txBody>
      </p:sp>
    </p:spTree>
    <p:extLst>
      <p:ext uri="{BB962C8B-B14F-4D97-AF65-F5344CB8AC3E}">
        <p14:creationId xmlns:p14="http://schemas.microsoft.com/office/powerpoint/2010/main" val="194306923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a:xfrm>
            <a:off x="585788" y="331788"/>
            <a:ext cx="10529887" cy="1379537"/>
          </a:xfrm>
          <a:prstGeom prst="rect">
            <a:avLst/>
          </a:prstGeom>
        </p:spPr>
        <p:txBody>
          <a:bodyPr/>
          <a:lstStyle/>
          <a:p>
            <a:r>
              <a:rPr lang="es-ES_tradnl" smtClean="0"/>
              <a:t>Clic para editar título</a:t>
            </a:r>
            <a:endParaRPr lang="es-ES"/>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DBBE1E00-C001-7B49-AD2F-84130A606674}" type="datetimeFigureOut">
              <a:rPr lang="es-ES" smtClean="0">
                <a:solidFill>
                  <a:prstClr val="black">
                    <a:tint val="75000"/>
                  </a:prstClr>
                </a:solidFill>
              </a:rPr>
              <a:pPr/>
              <a:t>21/09/2015</a:t>
            </a:fld>
            <a:endParaRPr lang="es-ES" dirty="0">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ES" dirty="0">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0118A38C-F63B-DD4F-82EA-15CC3AFA106B}" type="slidenum">
              <a:rPr lang="es-ES" smtClean="0">
                <a:solidFill>
                  <a:prstClr val="black">
                    <a:tint val="75000"/>
                  </a:prstClr>
                </a:solidFill>
              </a:rPr>
              <a:pPr/>
              <a:t>‹Nº›</a:t>
            </a:fld>
            <a:endParaRPr lang="es-ES" dirty="0">
              <a:solidFill>
                <a:prstClr val="black">
                  <a:tint val="75000"/>
                </a:prstClr>
              </a:solidFill>
            </a:endParaRPr>
          </a:p>
        </p:txBody>
      </p:sp>
    </p:spTree>
    <p:extLst>
      <p:ext uri="{BB962C8B-B14F-4D97-AF65-F5344CB8AC3E}">
        <p14:creationId xmlns:p14="http://schemas.microsoft.com/office/powerpoint/2010/main" val="13278832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a:xfrm>
            <a:off x="585788" y="331788"/>
            <a:ext cx="10529887" cy="1379537"/>
          </a:xfrm>
          <a:prstGeom prst="rect">
            <a:avLst/>
          </a:prstGeom>
        </p:spPr>
        <p:txBody>
          <a:bodyPr/>
          <a:lstStyle/>
          <a:p>
            <a:r>
              <a:rPr lang="es-ES_tradnl" smtClean="0"/>
              <a:t>Clic para editar título</a:t>
            </a:r>
            <a:endParaRPr lang="es-ES"/>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DBBE1E00-C001-7B49-AD2F-84130A606674}" type="datetimeFigureOut">
              <a:rPr lang="es-ES" smtClean="0"/>
              <a:pPr/>
              <a:t>21/09/2015</a:t>
            </a:fld>
            <a:endParaRPr lang="es-ES" dirty="0"/>
          </a:p>
        </p:txBody>
      </p:sp>
      <p:sp>
        <p:nvSpPr>
          <p:cNvPr id="5" name="Marcador de pie de página 4"/>
          <p:cNvSpPr>
            <a:spLocks noGrp="1"/>
          </p:cNvSpPr>
          <p:nvPr>
            <p:ph type="ftr" sz="quarter" idx="11"/>
          </p:nvPr>
        </p:nvSpPr>
        <p:spPr/>
        <p:txBody>
          <a:bodyPr/>
          <a:lstStyle/>
          <a:p>
            <a:endParaRPr lang="es-ES" dirty="0"/>
          </a:p>
        </p:txBody>
      </p:sp>
      <p:sp>
        <p:nvSpPr>
          <p:cNvPr id="6" name="Marcador de número de diapositiva 5"/>
          <p:cNvSpPr>
            <a:spLocks noGrp="1"/>
          </p:cNvSpPr>
          <p:nvPr>
            <p:ph type="sldNum" sz="quarter" idx="12"/>
          </p:nvPr>
        </p:nvSpPr>
        <p:spPr/>
        <p:txBody>
          <a:bodyPr/>
          <a:lstStyle/>
          <a:p>
            <a:fld id="{0118A38C-F63B-DD4F-82EA-15CC3AFA106B}" type="slidenum">
              <a:rPr lang="es-ES" smtClean="0"/>
              <a:pPr/>
              <a:t>‹Nº›</a:t>
            </a:fld>
            <a:endParaRPr lang="es-ES" dirty="0"/>
          </a:p>
        </p:txBody>
      </p:sp>
    </p:spTree>
    <p:extLst>
      <p:ext uri="{BB962C8B-B14F-4D97-AF65-F5344CB8AC3E}">
        <p14:creationId xmlns:p14="http://schemas.microsoft.com/office/powerpoint/2010/main" val="132788325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2293938" y="5795963"/>
            <a:ext cx="7019925" cy="684212"/>
          </a:xfrm>
          <a:prstGeom prst="rect">
            <a:avLst/>
          </a:prstGeom>
        </p:spPr>
        <p:txBody>
          <a:bodyPr anchor="b"/>
          <a:lstStyle>
            <a:lvl1pPr algn="l">
              <a:defRPr sz="2000" b="1"/>
            </a:lvl1pPr>
          </a:lstStyle>
          <a:p>
            <a:r>
              <a:rPr lang="es-ES_tradnl" smtClean="0"/>
              <a:t>Clic para editar título</a:t>
            </a:r>
            <a:endParaRPr lang="es-ES"/>
          </a:p>
        </p:txBody>
      </p:sp>
      <p:sp>
        <p:nvSpPr>
          <p:cNvPr id="3" name="Marcador de posición de imagen 2"/>
          <p:cNvSpPr>
            <a:spLocks noGrp="1"/>
          </p:cNvSpPr>
          <p:nvPr>
            <p:ph type="pic" idx="1"/>
          </p:nvPr>
        </p:nvSpPr>
        <p:spPr>
          <a:xfrm>
            <a:off x="2293938" y="739775"/>
            <a:ext cx="7019925" cy="49688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dirty="0"/>
          </a:p>
        </p:txBody>
      </p:sp>
      <p:sp>
        <p:nvSpPr>
          <p:cNvPr id="4" name="Marcador de texto 3"/>
          <p:cNvSpPr>
            <a:spLocks noGrp="1"/>
          </p:cNvSpPr>
          <p:nvPr>
            <p:ph type="body" sz="half" idx="2"/>
          </p:nvPr>
        </p:nvSpPr>
        <p:spPr>
          <a:xfrm>
            <a:off x="2293938" y="6480175"/>
            <a:ext cx="7019925" cy="9715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DBBE1E00-C001-7B49-AD2F-84130A606674}" type="datetimeFigureOut">
              <a:rPr lang="es-ES" smtClean="0">
                <a:solidFill>
                  <a:prstClr val="black">
                    <a:tint val="75000"/>
                  </a:prstClr>
                </a:solidFill>
              </a:rPr>
              <a:pPr/>
              <a:t>21/09/2015</a:t>
            </a:fld>
            <a:endParaRPr lang="es-ES" dirty="0">
              <a:solidFill>
                <a:prstClr val="black">
                  <a:tint val="75000"/>
                </a:prstClr>
              </a:solidFill>
            </a:endParaRPr>
          </a:p>
        </p:txBody>
      </p:sp>
      <p:sp>
        <p:nvSpPr>
          <p:cNvPr id="6" name="Marcador de pie de página 5"/>
          <p:cNvSpPr>
            <a:spLocks noGrp="1"/>
          </p:cNvSpPr>
          <p:nvPr>
            <p:ph type="ftr" sz="quarter" idx="11"/>
          </p:nvPr>
        </p:nvSpPr>
        <p:spPr/>
        <p:txBody>
          <a:bodyPr/>
          <a:lstStyle/>
          <a:p>
            <a:endParaRPr lang="es-ES" dirty="0">
              <a:solidFill>
                <a:prstClr val="black">
                  <a:tint val="75000"/>
                </a:prstClr>
              </a:solidFill>
            </a:endParaRPr>
          </a:p>
        </p:txBody>
      </p:sp>
      <p:sp>
        <p:nvSpPr>
          <p:cNvPr id="7" name="Marcador de número de diapositiva 6"/>
          <p:cNvSpPr>
            <a:spLocks noGrp="1"/>
          </p:cNvSpPr>
          <p:nvPr>
            <p:ph type="sldNum" sz="quarter" idx="12"/>
          </p:nvPr>
        </p:nvSpPr>
        <p:spPr/>
        <p:txBody>
          <a:bodyPr/>
          <a:lstStyle/>
          <a:p>
            <a:fld id="{0118A38C-F63B-DD4F-82EA-15CC3AFA106B}" type="slidenum">
              <a:rPr lang="es-ES" smtClean="0">
                <a:solidFill>
                  <a:prstClr val="black">
                    <a:tint val="75000"/>
                  </a:prstClr>
                </a:solidFill>
              </a:rPr>
              <a:pPr/>
              <a:t>‹Nº›</a:t>
            </a:fld>
            <a:endParaRPr lang="es-ES" dirty="0">
              <a:solidFill>
                <a:prstClr val="black">
                  <a:tint val="75000"/>
                </a:prstClr>
              </a:solidFill>
            </a:endParaRPr>
          </a:p>
        </p:txBody>
      </p:sp>
    </p:spTree>
    <p:extLst>
      <p:ext uri="{BB962C8B-B14F-4D97-AF65-F5344CB8AC3E}">
        <p14:creationId xmlns:p14="http://schemas.microsoft.com/office/powerpoint/2010/main" val="271588749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a:xfrm>
            <a:off x="585788" y="331788"/>
            <a:ext cx="10529887" cy="1379537"/>
          </a:xfrm>
          <a:prstGeom prst="rect">
            <a:avLst/>
          </a:prstGeom>
        </p:spPr>
        <p:txBody>
          <a:bodyPr/>
          <a:lstStyle/>
          <a:p>
            <a:r>
              <a:rPr lang="es-ES_tradnl" smtClean="0"/>
              <a:t>Clic para editar título</a:t>
            </a:r>
            <a:endParaRPr lang="es-ES"/>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DBBE1E00-C001-7B49-AD2F-84130A606674}" type="datetimeFigureOut">
              <a:rPr lang="es-ES" smtClean="0">
                <a:solidFill>
                  <a:prstClr val="black">
                    <a:tint val="75000"/>
                  </a:prstClr>
                </a:solidFill>
              </a:rPr>
              <a:pPr/>
              <a:t>21/09/2015</a:t>
            </a:fld>
            <a:endParaRPr lang="es-ES" dirty="0">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ES" dirty="0">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0118A38C-F63B-DD4F-82EA-15CC3AFA106B}" type="slidenum">
              <a:rPr lang="es-ES" smtClean="0">
                <a:solidFill>
                  <a:prstClr val="black">
                    <a:tint val="75000"/>
                  </a:prstClr>
                </a:solidFill>
              </a:rPr>
              <a:pPr/>
              <a:t>‹Nº›</a:t>
            </a:fld>
            <a:endParaRPr lang="es-ES" dirty="0">
              <a:solidFill>
                <a:prstClr val="black">
                  <a:tint val="75000"/>
                </a:prstClr>
              </a:solidFill>
            </a:endParaRPr>
          </a:p>
        </p:txBody>
      </p:sp>
    </p:spTree>
    <p:extLst>
      <p:ext uri="{BB962C8B-B14F-4D97-AF65-F5344CB8AC3E}">
        <p14:creationId xmlns:p14="http://schemas.microsoft.com/office/powerpoint/2010/main" val="23139213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483600" y="331788"/>
            <a:ext cx="2632075" cy="7064375"/>
          </a:xfrm>
          <a:prstGeom prst="rect">
            <a:avLst/>
          </a:prstGeom>
        </p:spPr>
        <p:txBody>
          <a:bodyPr vert="eaVert"/>
          <a:lstStyle/>
          <a:p>
            <a:r>
              <a:rPr lang="es-ES_tradnl" smtClean="0"/>
              <a:t>Clic para editar título</a:t>
            </a:r>
            <a:endParaRPr lang="es-ES"/>
          </a:p>
        </p:txBody>
      </p:sp>
      <p:sp>
        <p:nvSpPr>
          <p:cNvPr id="3" name="Marcador de texto vertical 2"/>
          <p:cNvSpPr>
            <a:spLocks noGrp="1"/>
          </p:cNvSpPr>
          <p:nvPr>
            <p:ph type="body" orient="vert" idx="1"/>
          </p:nvPr>
        </p:nvSpPr>
        <p:spPr>
          <a:xfrm>
            <a:off x="585788" y="331788"/>
            <a:ext cx="7745412" cy="706437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DBBE1E00-C001-7B49-AD2F-84130A606674}" type="datetimeFigureOut">
              <a:rPr lang="es-ES" smtClean="0">
                <a:solidFill>
                  <a:prstClr val="black">
                    <a:tint val="75000"/>
                  </a:prstClr>
                </a:solidFill>
              </a:rPr>
              <a:pPr/>
              <a:t>21/09/2015</a:t>
            </a:fld>
            <a:endParaRPr lang="es-ES" dirty="0">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ES" dirty="0">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0118A38C-F63B-DD4F-82EA-15CC3AFA106B}" type="slidenum">
              <a:rPr lang="es-ES" smtClean="0">
                <a:solidFill>
                  <a:prstClr val="black">
                    <a:tint val="75000"/>
                  </a:prstClr>
                </a:solidFill>
              </a:rPr>
              <a:pPr/>
              <a:t>‹Nº›</a:t>
            </a:fld>
            <a:endParaRPr lang="es-ES" dirty="0">
              <a:solidFill>
                <a:prstClr val="black">
                  <a:tint val="75000"/>
                </a:prstClr>
              </a:solidFill>
            </a:endParaRPr>
          </a:p>
        </p:txBody>
      </p:sp>
    </p:spTree>
    <p:extLst>
      <p:ext uri="{BB962C8B-B14F-4D97-AF65-F5344CB8AC3E}">
        <p14:creationId xmlns:p14="http://schemas.microsoft.com/office/powerpoint/2010/main" val="141608286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877888" y="2571750"/>
            <a:ext cx="9945687" cy="1774825"/>
          </a:xfrm>
          <a:prstGeom prst="rect">
            <a:avLst/>
          </a:prstGeom>
        </p:spPr>
        <p:txBody>
          <a:bodyPr/>
          <a:lstStyle/>
          <a:p>
            <a:r>
              <a:rPr lang="es-ES_tradnl" smtClean="0"/>
              <a:t>Clic para editar título</a:t>
            </a:r>
            <a:endParaRPr lang="es-ES"/>
          </a:p>
        </p:txBody>
      </p:sp>
      <p:sp>
        <p:nvSpPr>
          <p:cNvPr id="3" name="Subtítulo 2"/>
          <p:cNvSpPr>
            <a:spLocks noGrp="1"/>
          </p:cNvSpPr>
          <p:nvPr>
            <p:ph type="subTitle" idx="1"/>
          </p:nvPr>
        </p:nvSpPr>
        <p:spPr>
          <a:xfrm>
            <a:off x="1755775" y="4692650"/>
            <a:ext cx="8189913" cy="2116138"/>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lang="es-ES"/>
          </a:p>
        </p:txBody>
      </p:sp>
      <p:sp>
        <p:nvSpPr>
          <p:cNvPr id="4" name="Marcador de fecha 3"/>
          <p:cNvSpPr>
            <a:spLocks noGrp="1"/>
          </p:cNvSpPr>
          <p:nvPr>
            <p:ph type="dt" sz="half" idx="10"/>
          </p:nvPr>
        </p:nvSpPr>
        <p:spPr/>
        <p:txBody>
          <a:bodyPr/>
          <a:lstStyle/>
          <a:p>
            <a:fld id="{DBBE1E00-C001-7B49-AD2F-84130A606674}" type="datetimeFigureOut">
              <a:rPr lang="es-ES" smtClean="0">
                <a:solidFill>
                  <a:prstClr val="black">
                    <a:tint val="75000"/>
                  </a:prstClr>
                </a:solidFill>
              </a:rPr>
              <a:pPr/>
              <a:t>21/09/2015</a:t>
            </a:fld>
            <a:endParaRPr lang="es-ES" dirty="0">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ES" dirty="0">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0118A38C-F63B-DD4F-82EA-15CC3AFA106B}" type="slidenum">
              <a:rPr lang="es-ES" smtClean="0">
                <a:solidFill>
                  <a:prstClr val="black">
                    <a:tint val="75000"/>
                  </a:prstClr>
                </a:solidFill>
              </a:rPr>
              <a:pPr/>
              <a:t>‹Nº›</a:t>
            </a:fld>
            <a:endParaRPr lang="es-ES" dirty="0">
              <a:solidFill>
                <a:prstClr val="black">
                  <a:tint val="75000"/>
                </a:prstClr>
              </a:solidFill>
            </a:endParaRPr>
          </a:p>
        </p:txBody>
      </p:sp>
      <p:sp>
        <p:nvSpPr>
          <p:cNvPr id="7" name="CuadroTexto 6"/>
          <p:cNvSpPr txBox="1"/>
          <p:nvPr userDrawn="1"/>
        </p:nvSpPr>
        <p:spPr>
          <a:xfrm>
            <a:off x="1412425" y="652818"/>
            <a:ext cx="184666" cy="369332"/>
          </a:xfrm>
          <a:prstGeom prst="rect">
            <a:avLst/>
          </a:prstGeom>
          <a:noFill/>
        </p:spPr>
        <p:txBody>
          <a:bodyPr wrap="none" rtlCol="0">
            <a:spAutoFit/>
          </a:bodyPr>
          <a:lstStyle/>
          <a:p>
            <a:endParaRPr lang="es-ES" dirty="0">
              <a:solidFill>
                <a:prstClr val="black"/>
              </a:solidFill>
            </a:endParaRPr>
          </a:p>
        </p:txBody>
      </p:sp>
    </p:spTree>
    <p:extLst>
      <p:ext uri="{BB962C8B-B14F-4D97-AF65-F5344CB8AC3E}">
        <p14:creationId xmlns:p14="http://schemas.microsoft.com/office/powerpoint/2010/main" val="194306923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a:xfrm>
            <a:off x="585788" y="331788"/>
            <a:ext cx="10529887" cy="1379537"/>
          </a:xfrm>
          <a:prstGeom prst="rect">
            <a:avLst/>
          </a:prstGeom>
        </p:spPr>
        <p:txBody>
          <a:bodyPr/>
          <a:lstStyle/>
          <a:p>
            <a:r>
              <a:rPr lang="es-ES_tradnl" smtClean="0"/>
              <a:t>Clic para editar título</a:t>
            </a:r>
            <a:endParaRPr lang="es-ES"/>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DBBE1E00-C001-7B49-AD2F-84130A606674}" type="datetimeFigureOut">
              <a:rPr lang="es-ES" smtClean="0">
                <a:solidFill>
                  <a:prstClr val="black">
                    <a:tint val="75000"/>
                  </a:prstClr>
                </a:solidFill>
              </a:rPr>
              <a:pPr/>
              <a:t>21/09/2015</a:t>
            </a:fld>
            <a:endParaRPr lang="es-ES" dirty="0">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ES" dirty="0">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0118A38C-F63B-DD4F-82EA-15CC3AFA106B}" type="slidenum">
              <a:rPr lang="es-ES" smtClean="0">
                <a:solidFill>
                  <a:prstClr val="black">
                    <a:tint val="75000"/>
                  </a:prstClr>
                </a:solidFill>
              </a:rPr>
              <a:pPr/>
              <a:t>‹Nº›</a:t>
            </a:fld>
            <a:endParaRPr lang="es-ES" dirty="0">
              <a:solidFill>
                <a:prstClr val="black">
                  <a:tint val="75000"/>
                </a:prstClr>
              </a:solidFill>
            </a:endParaRPr>
          </a:p>
        </p:txBody>
      </p:sp>
    </p:spTree>
    <p:extLst>
      <p:ext uri="{BB962C8B-B14F-4D97-AF65-F5344CB8AC3E}">
        <p14:creationId xmlns:p14="http://schemas.microsoft.com/office/powerpoint/2010/main" val="132788325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923925" y="5321300"/>
            <a:ext cx="9947275" cy="1644650"/>
          </a:xfrm>
          <a:prstGeom prst="rect">
            <a:avLst/>
          </a:prstGeom>
        </p:spPr>
        <p:txBody>
          <a:bodyPr anchor="t"/>
          <a:lstStyle>
            <a:lvl1pPr algn="l">
              <a:defRPr sz="4000" b="1" cap="all"/>
            </a:lvl1pPr>
          </a:lstStyle>
          <a:p>
            <a:r>
              <a:rPr lang="es-ES_tradnl" smtClean="0"/>
              <a:t>Clic para editar título</a:t>
            </a:r>
            <a:endParaRPr lang="es-ES"/>
          </a:p>
        </p:txBody>
      </p:sp>
      <p:sp>
        <p:nvSpPr>
          <p:cNvPr id="3" name="Marcador de texto 2"/>
          <p:cNvSpPr>
            <a:spLocks noGrp="1"/>
          </p:cNvSpPr>
          <p:nvPr>
            <p:ph type="body" idx="1"/>
          </p:nvPr>
        </p:nvSpPr>
        <p:spPr>
          <a:xfrm>
            <a:off x="923925" y="3509963"/>
            <a:ext cx="9947275" cy="18113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Haga clic para modificar el estilo de texto del patrón</a:t>
            </a:r>
          </a:p>
        </p:txBody>
      </p:sp>
      <p:sp>
        <p:nvSpPr>
          <p:cNvPr id="4" name="Marcador de fecha 3"/>
          <p:cNvSpPr>
            <a:spLocks noGrp="1"/>
          </p:cNvSpPr>
          <p:nvPr>
            <p:ph type="dt" sz="half" idx="10"/>
          </p:nvPr>
        </p:nvSpPr>
        <p:spPr/>
        <p:txBody>
          <a:bodyPr/>
          <a:lstStyle/>
          <a:p>
            <a:fld id="{DBBE1E00-C001-7B49-AD2F-84130A606674}" type="datetimeFigureOut">
              <a:rPr lang="es-ES" smtClean="0">
                <a:solidFill>
                  <a:prstClr val="black">
                    <a:tint val="75000"/>
                  </a:prstClr>
                </a:solidFill>
              </a:rPr>
              <a:pPr/>
              <a:t>21/09/2015</a:t>
            </a:fld>
            <a:endParaRPr lang="es-ES" dirty="0">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ES" dirty="0">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0118A38C-F63B-DD4F-82EA-15CC3AFA106B}" type="slidenum">
              <a:rPr lang="es-ES" smtClean="0">
                <a:solidFill>
                  <a:prstClr val="black">
                    <a:tint val="75000"/>
                  </a:prstClr>
                </a:solidFill>
              </a:rPr>
              <a:pPr/>
              <a:t>‹Nº›</a:t>
            </a:fld>
            <a:endParaRPr lang="es-ES" dirty="0">
              <a:solidFill>
                <a:prstClr val="black">
                  <a:tint val="75000"/>
                </a:prstClr>
              </a:solidFill>
            </a:endParaRPr>
          </a:p>
        </p:txBody>
      </p:sp>
    </p:spTree>
    <p:extLst>
      <p:ext uri="{BB962C8B-B14F-4D97-AF65-F5344CB8AC3E}">
        <p14:creationId xmlns:p14="http://schemas.microsoft.com/office/powerpoint/2010/main" val="148456634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a:xfrm>
            <a:off x="585788" y="331788"/>
            <a:ext cx="10529887" cy="1379537"/>
          </a:xfrm>
          <a:prstGeom prst="rect">
            <a:avLst/>
          </a:prstGeom>
        </p:spPr>
        <p:txBody>
          <a:bodyPr/>
          <a:lstStyle/>
          <a:p>
            <a:r>
              <a:rPr lang="es-ES_tradnl" smtClean="0"/>
              <a:t>Clic para editar título</a:t>
            </a:r>
            <a:endParaRPr lang="es-ES"/>
          </a:p>
        </p:txBody>
      </p:sp>
      <p:sp>
        <p:nvSpPr>
          <p:cNvPr id="3" name="Marcador de contenido 2"/>
          <p:cNvSpPr>
            <a:spLocks noGrp="1"/>
          </p:cNvSpPr>
          <p:nvPr>
            <p:ph sz="half" idx="1"/>
          </p:nvPr>
        </p:nvSpPr>
        <p:spPr>
          <a:xfrm>
            <a:off x="585788" y="1931988"/>
            <a:ext cx="5187950" cy="546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contenido 3"/>
          <p:cNvSpPr>
            <a:spLocks noGrp="1"/>
          </p:cNvSpPr>
          <p:nvPr>
            <p:ph sz="half" idx="2"/>
          </p:nvPr>
        </p:nvSpPr>
        <p:spPr>
          <a:xfrm>
            <a:off x="5926138" y="1931988"/>
            <a:ext cx="5189537" cy="546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fecha 4"/>
          <p:cNvSpPr>
            <a:spLocks noGrp="1"/>
          </p:cNvSpPr>
          <p:nvPr>
            <p:ph type="dt" sz="half" idx="10"/>
          </p:nvPr>
        </p:nvSpPr>
        <p:spPr/>
        <p:txBody>
          <a:bodyPr/>
          <a:lstStyle/>
          <a:p>
            <a:fld id="{DBBE1E00-C001-7B49-AD2F-84130A606674}" type="datetimeFigureOut">
              <a:rPr lang="es-ES" smtClean="0">
                <a:solidFill>
                  <a:prstClr val="black">
                    <a:tint val="75000"/>
                  </a:prstClr>
                </a:solidFill>
              </a:rPr>
              <a:pPr/>
              <a:t>21/09/2015</a:t>
            </a:fld>
            <a:endParaRPr lang="es-ES" dirty="0">
              <a:solidFill>
                <a:prstClr val="black">
                  <a:tint val="75000"/>
                </a:prstClr>
              </a:solidFill>
            </a:endParaRPr>
          </a:p>
        </p:txBody>
      </p:sp>
      <p:sp>
        <p:nvSpPr>
          <p:cNvPr id="6" name="Marcador de pie de página 5"/>
          <p:cNvSpPr>
            <a:spLocks noGrp="1"/>
          </p:cNvSpPr>
          <p:nvPr>
            <p:ph type="ftr" sz="quarter" idx="11"/>
          </p:nvPr>
        </p:nvSpPr>
        <p:spPr/>
        <p:txBody>
          <a:bodyPr/>
          <a:lstStyle/>
          <a:p>
            <a:endParaRPr lang="es-ES" dirty="0">
              <a:solidFill>
                <a:prstClr val="black">
                  <a:tint val="75000"/>
                </a:prstClr>
              </a:solidFill>
            </a:endParaRPr>
          </a:p>
        </p:txBody>
      </p:sp>
      <p:sp>
        <p:nvSpPr>
          <p:cNvPr id="7" name="Marcador de número de diapositiva 6"/>
          <p:cNvSpPr>
            <a:spLocks noGrp="1"/>
          </p:cNvSpPr>
          <p:nvPr>
            <p:ph type="sldNum" sz="quarter" idx="12"/>
          </p:nvPr>
        </p:nvSpPr>
        <p:spPr/>
        <p:txBody>
          <a:bodyPr/>
          <a:lstStyle/>
          <a:p>
            <a:fld id="{0118A38C-F63B-DD4F-82EA-15CC3AFA106B}" type="slidenum">
              <a:rPr lang="es-ES" smtClean="0">
                <a:solidFill>
                  <a:prstClr val="black">
                    <a:tint val="75000"/>
                  </a:prstClr>
                </a:solidFill>
              </a:rPr>
              <a:pPr/>
              <a:t>‹Nº›</a:t>
            </a:fld>
            <a:endParaRPr lang="es-ES" dirty="0">
              <a:solidFill>
                <a:prstClr val="black">
                  <a:tint val="75000"/>
                </a:prstClr>
              </a:solidFill>
            </a:endParaRPr>
          </a:p>
        </p:txBody>
      </p:sp>
    </p:spTree>
    <p:extLst>
      <p:ext uri="{BB962C8B-B14F-4D97-AF65-F5344CB8AC3E}">
        <p14:creationId xmlns:p14="http://schemas.microsoft.com/office/powerpoint/2010/main" val="40045907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923925" y="5321300"/>
            <a:ext cx="9947275" cy="1644650"/>
          </a:xfrm>
          <a:prstGeom prst="rect">
            <a:avLst/>
          </a:prstGeom>
        </p:spPr>
        <p:txBody>
          <a:bodyPr anchor="t"/>
          <a:lstStyle>
            <a:lvl1pPr algn="l">
              <a:defRPr sz="4000" b="1" cap="all"/>
            </a:lvl1pPr>
          </a:lstStyle>
          <a:p>
            <a:r>
              <a:rPr lang="es-ES_tradnl" smtClean="0"/>
              <a:t>Clic para editar título</a:t>
            </a:r>
            <a:endParaRPr lang="es-ES"/>
          </a:p>
        </p:txBody>
      </p:sp>
      <p:sp>
        <p:nvSpPr>
          <p:cNvPr id="3" name="Marcador de texto 2"/>
          <p:cNvSpPr>
            <a:spLocks noGrp="1"/>
          </p:cNvSpPr>
          <p:nvPr>
            <p:ph type="body" idx="1"/>
          </p:nvPr>
        </p:nvSpPr>
        <p:spPr>
          <a:xfrm>
            <a:off x="923925" y="3509963"/>
            <a:ext cx="9947275" cy="18113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Haga clic para modificar el estilo de texto del patrón</a:t>
            </a:r>
          </a:p>
        </p:txBody>
      </p:sp>
      <p:sp>
        <p:nvSpPr>
          <p:cNvPr id="4" name="Marcador de fecha 3"/>
          <p:cNvSpPr>
            <a:spLocks noGrp="1"/>
          </p:cNvSpPr>
          <p:nvPr>
            <p:ph type="dt" sz="half" idx="10"/>
          </p:nvPr>
        </p:nvSpPr>
        <p:spPr/>
        <p:txBody>
          <a:bodyPr/>
          <a:lstStyle/>
          <a:p>
            <a:fld id="{DBBE1E00-C001-7B49-AD2F-84130A606674}" type="datetimeFigureOut">
              <a:rPr lang="es-ES" smtClean="0"/>
              <a:pPr/>
              <a:t>21/09/2015</a:t>
            </a:fld>
            <a:endParaRPr lang="es-ES" dirty="0"/>
          </a:p>
        </p:txBody>
      </p:sp>
      <p:sp>
        <p:nvSpPr>
          <p:cNvPr id="5" name="Marcador de pie de página 4"/>
          <p:cNvSpPr>
            <a:spLocks noGrp="1"/>
          </p:cNvSpPr>
          <p:nvPr>
            <p:ph type="ftr" sz="quarter" idx="11"/>
          </p:nvPr>
        </p:nvSpPr>
        <p:spPr/>
        <p:txBody>
          <a:bodyPr/>
          <a:lstStyle/>
          <a:p>
            <a:endParaRPr lang="es-ES" dirty="0"/>
          </a:p>
        </p:txBody>
      </p:sp>
      <p:sp>
        <p:nvSpPr>
          <p:cNvPr id="6" name="Marcador de número de diapositiva 5"/>
          <p:cNvSpPr>
            <a:spLocks noGrp="1"/>
          </p:cNvSpPr>
          <p:nvPr>
            <p:ph type="sldNum" sz="quarter" idx="12"/>
          </p:nvPr>
        </p:nvSpPr>
        <p:spPr/>
        <p:txBody>
          <a:bodyPr/>
          <a:lstStyle/>
          <a:p>
            <a:fld id="{0118A38C-F63B-DD4F-82EA-15CC3AFA106B}" type="slidenum">
              <a:rPr lang="es-ES" smtClean="0"/>
              <a:pPr/>
              <a:t>‹Nº›</a:t>
            </a:fld>
            <a:endParaRPr lang="es-ES" dirty="0"/>
          </a:p>
        </p:txBody>
      </p:sp>
    </p:spTree>
    <p:extLst>
      <p:ext uri="{BB962C8B-B14F-4D97-AF65-F5344CB8AC3E}">
        <p14:creationId xmlns:p14="http://schemas.microsoft.com/office/powerpoint/2010/main" val="148456634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2293938" y="5795963"/>
            <a:ext cx="7019925" cy="684212"/>
          </a:xfrm>
          <a:prstGeom prst="rect">
            <a:avLst/>
          </a:prstGeom>
        </p:spPr>
        <p:txBody>
          <a:bodyPr anchor="b"/>
          <a:lstStyle>
            <a:lvl1pPr algn="l">
              <a:defRPr sz="2000" b="1"/>
            </a:lvl1pPr>
          </a:lstStyle>
          <a:p>
            <a:r>
              <a:rPr lang="es-ES_tradnl" smtClean="0"/>
              <a:t>Clic para editar título</a:t>
            </a:r>
            <a:endParaRPr lang="es-ES"/>
          </a:p>
        </p:txBody>
      </p:sp>
      <p:sp>
        <p:nvSpPr>
          <p:cNvPr id="3" name="Marcador de posición de imagen 2"/>
          <p:cNvSpPr>
            <a:spLocks noGrp="1"/>
          </p:cNvSpPr>
          <p:nvPr>
            <p:ph type="pic" idx="1"/>
          </p:nvPr>
        </p:nvSpPr>
        <p:spPr>
          <a:xfrm>
            <a:off x="2293938" y="739775"/>
            <a:ext cx="7019925" cy="49688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dirty="0"/>
          </a:p>
        </p:txBody>
      </p:sp>
      <p:sp>
        <p:nvSpPr>
          <p:cNvPr id="4" name="Marcador de texto 3"/>
          <p:cNvSpPr>
            <a:spLocks noGrp="1"/>
          </p:cNvSpPr>
          <p:nvPr>
            <p:ph type="body" sz="half" idx="2"/>
          </p:nvPr>
        </p:nvSpPr>
        <p:spPr>
          <a:xfrm>
            <a:off x="2293938" y="6480175"/>
            <a:ext cx="7019925" cy="9715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DBBE1E00-C001-7B49-AD2F-84130A606674}" type="datetimeFigureOut">
              <a:rPr lang="es-ES" smtClean="0">
                <a:solidFill>
                  <a:prstClr val="black">
                    <a:tint val="75000"/>
                  </a:prstClr>
                </a:solidFill>
              </a:rPr>
              <a:pPr/>
              <a:t>21/09/2015</a:t>
            </a:fld>
            <a:endParaRPr lang="es-ES" dirty="0">
              <a:solidFill>
                <a:prstClr val="black">
                  <a:tint val="75000"/>
                </a:prstClr>
              </a:solidFill>
            </a:endParaRPr>
          </a:p>
        </p:txBody>
      </p:sp>
      <p:sp>
        <p:nvSpPr>
          <p:cNvPr id="6" name="Marcador de pie de página 5"/>
          <p:cNvSpPr>
            <a:spLocks noGrp="1"/>
          </p:cNvSpPr>
          <p:nvPr>
            <p:ph type="ftr" sz="quarter" idx="11"/>
          </p:nvPr>
        </p:nvSpPr>
        <p:spPr/>
        <p:txBody>
          <a:bodyPr/>
          <a:lstStyle/>
          <a:p>
            <a:endParaRPr lang="es-ES" dirty="0">
              <a:solidFill>
                <a:prstClr val="black">
                  <a:tint val="75000"/>
                </a:prstClr>
              </a:solidFill>
            </a:endParaRPr>
          </a:p>
        </p:txBody>
      </p:sp>
      <p:sp>
        <p:nvSpPr>
          <p:cNvPr id="7" name="Marcador de número de diapositiva 6"/>
          <p:cNvSpPr>
            <a:spLocks noGrp="1"/>
          </p:cNvSpPr>
          <p:nvPr>
            <p:ph type="sldNum" sz="quarter" idx="12"/>
          </p:nvPr>
        </p:nvSpPr>
        <p:spPr/>
        <p:txBody>
          <a:bodyPr/>
          <a:lstStyle/>
          <a:p>
            <a:fld id="{0118A38C-F63B-DD4F-82EA-15CC3AFA106B}" type="slidenum">
              <a:rPr lang="es-ES" smtClean="0">
                <a:solidFill>
                  <a:prstClr val="black">
                    <a:tint val="75000"/>
                  </a:prstClr>
                </a:solidFill>
              </a:rPr>
              <a:pPr/>
              <a:t>‹Nº›</a:t>
            </a:fld>
            <a:endParaRPr lang="es-ES" dirty="0">
              <a:solidFill>
                <a:prstClr val="black">
                  <a:tint val="75000"/>
                </a:prstClr>
              </a:solidFill>
            </a:endParaRPr>
          </a:p>
        </p:txBody>
      </p:sp>
    </p:spTree>
    <p:extLst>
      <p:ext uri="{BB962C8B-B14F-4D97-AF65-F5344CB8AC3E}">
        <p14:creationId xmlns:p14="http://schemas.microsoft.com/office/powerpoint/2010/main" val="271588749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a:xfrm>
            <a:off x="585788" y="331788"/>
            <a:ext cx="10529887" cy="1379537"/>
          </a:xfrm>
          <a:prstGeom prst="rect">
            <a:avLst/>
          </a:prstGeom>
        </p:spPr>
        <p:txBody>
          <a:bodyPr/>
          <a:lstStyle/>
          <a:p>
            <a:r>
              <a:rPr lang="es-ES_tradnl" smtClean="0"/>
              <a:t>Clic para editar título</a:t>
            </a:r>
            <a:endParaRPr lang="es-ES"/>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DBBE1E00-C001-7B49-AD2F-84130A606674}" type="datetimeFigureOut">
              <a:rPr lang="es-ES" smtClean="0">
                <a:solidFill>
                  <a:prstClr val="black">
                    <a:tint val="75000"/>
                  </a:prstClr>
                </a:solidFill>
              </a:rPr>
              <a:pPr/>
              <a:t>21/09/2015</a:t>
            </a:fld>
            <a:endParaRPr lang="es-ES" dirty="0">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ES" dirty="0">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0118A38C-F63B-DD4F-82EA-15CC3AFA106B}" type="slidenum">
              <a:rPr lang="es-ES" smtClean="0">
                <a:solidFill>
                  <a:prstClr val="black">
                    <a:tint val="75000"/>
                  </a:prstClr>
                </a:solidFill>
              </a:rPr>
              <a:pPr/>
              <a:t>‹Nº›</a:t>
            </a:fld>
            <a:endParaRPr lang="es-ES" dirty="0">
              <a:solidFill>
                <a:prstClr val="black">
                  <a:tint val="75000"/>
                </a:prstClr>
              </a:solidFill>
            </a:endParaRPr>
          </a:p>
        </p:txBody>
      </p:sp>
    </p:spTree>
    <p:extLst>
      <p:ext uri="{BB962C8B-B14F-4D97-AF65-F5344CB8AC3E}">
        <p14:creationId xmlns:p14="http://schemas.microsoft.com/office/powerpoint/2010/main" val="231392138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483600" y="331788"/>
            <a:ext cx="2632075" cy="7064375"/>
          </a:xfrm>
          <a:prstGeom prst="rect">
            <a:avLst/>
          </a:prstGeom>
        </p:spPr>
        <p:txBody>
          <a:bodyPr vert="eaVert"/>
          <a:lstStyle/>
          <a:p>
            <a:r>
              <a:rPr lang="es-ES_tradnl" smtClean="0"/>
              <a:t>Clic para editar título</a:t>
            </a:r>
            <a:endParaRPr lang="es-ES"/>
          </a:p>
        </p:txBody>
      </p:sp>
      <p:sp>
        <p:nvSpPr>
          <p:cNvPr id="3" name="Marcador de texto vertical 2"/>
          <p:cNvSpPr>
            <a:spLocks noGrp="1"/>
          </p:cNvSpPr>
          <p:nvPr>
            <p:ph type="body" orient="vert" idx="1"/>
          </p:nvPr>
        </p:nvSpPr>
        <p:spPr>
          <a:xfrm>
            <a:off x="585788" y="331788"/>
            <a:ext cx="7745412" cy="706437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DBBE1E00-C001-7B49-AD2F-84130A606674}" type="datetimeFigureOut">
              <a:rPr lang="es-ES" smtClean="0">
                <a:solidFill>
                  <a:prstClr val="black">
                    <a:tint val="75000"/>
                  </a:prstClr>
                </a:solidFill>
              </a:rPr>
              <a:pPr/>
              <a:t>21/09/2015</a:t>
            </a:fld>
            <a:endParaRPr lang="es-ES" dirty="0">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ES" dirty="0">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0118A38C-F63B-DD4F-82EA-15CC3AFA106B}" type="slidenum">
              <a:rPr lang="es-ES" smtClean="0">
                <a:solidFill>
                  <a:prstClr val="black">
                    <a:tint val="75000"/>
                  </a:prstClr>
                </a:solidFill>
              </a:rPr>
              <a:pPr/>
              <a:t>‹Nº›</a:t>
            </a:fld>
            <a:endParaRPr lang="es-ES" dirty="0">
              <a:solidFill>
                <a:prstClr val="black">
                  <a:tint val="75000"/>
                </a:prstClr>
              </a:solidFill>
            </a:endParaRPr>
          </a:p>
        </p:txBody>
      </p:sp>
    </p:spTree>
    <p:extLst>
      <p:ext uri="{BB962C8B-B14F-4D97-AF65-F5344CB8AC3E}">
        <p14:creationId xmlns:p14="http://schemas.microsoft.com/office/powerpoint/2010/main" val="141608286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877888" y="2571750"/>
            <a:ext cx="9945687" cy="1774825"/>
          </a:xfrm>
          <a:prstGeom prst="rect">
            <a:avLst/>
          </a:prstGeom>
        </p:spPr>
        <p:txBody>
          <a:bodyPr/>
          <a:lstStyle/>
          <a:p>
            <a:r>
              <a:rPr lang="es-ES_tradnl" smtClean="0"/>
              <a:t>Clic para editar título</a:t>
            </a:r>
            <a:endParaRPr lang="es-ES"/>
          </a:p>
        </p:txBody>
      </p:sp>
      <p:sp>
        <p:nvSpPr>
          <p:cNvPr id="3" name="Subtítulo 2"/>
          <p:cNvSpPr>
            <a:spLocks noGrp="1"/>
          </p:cNvSpPr>
          <p:nvPr>
            <p:ph type="subTitle" idx="1"/>
          </p:nvPr>
        </p:nvSpPr>
        <p:spPr>
          <a:xfrm>
            <a:off x="1755775" y="4692650"/>
            <a:ext cx="8189913" cy="2116138"/>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smtClean="0"/>
              <a:t>Haga clic para modificar el estilo de subtítulo del patrón</a:t>
            </a:r>
            <a:endParaRPr lang="es-ES"/>
          </a:p>
        </p:txBody>
      </p:sp>
      <p:sp>
        <p:nvSpPr>
          <p:cNvPr id="4" name="Marcador de fecha 3"/>
          <p:cNvSpPr>
            <a:spLocks noGrp="1"/>
          </p:cNvSpPr>
          <p:nvPr>
            <p:ph type="dt" sz="half" idx="10"/>
          </p:nvPr>
        </p:nvSpPr>
        <p:spPr/>
        <p:txBody>
          <a:bodyPr/>
          <a:lstStyle/>
          <a:p>
            <a:fld id="{DBBE1E00-C001-7B49-AD2F-84130A606674}" type="datetimeFigureOut">
              <a:rPr lang="es-ES" smtClean="0">
                <a:solidFill>
                  <a:prstClr val="black">
                    <a:tint val="75000"/>
                  </a:prstClr>
                </a:solidFill>
              </a:rPr>
              <a:pPr/>
              <a:t>21/09/2015</a:t>
            </a:fld>
            <a:endParaRPr lang="es-ES" dirty="0">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ES" dirty="0">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0118A38C-F63B-DD4F-82EA-15CC3AFA106B}" type="slidenum">
              <a:rPr lang="es-ES" smtClean="0">
                <a:solidFill>
                  <a:prstClr val="black">
                    <a:tint val="75000"/>
                  </a:prstClr>
                </a:solidFill>
              </a:rPr>
              <a:pPr/>
              <a:t>‹Nº›</a:t>
            </a:fld>
            <a:endParaRPr lang="es-ES" dirty="0">
              <a:solidFill>
                <a:prstClr val="black">
                  <a:tint val="75000"/>
                </a:prstClr>
              </a:solidFill>
            </a:endParaRPr>
          </a:p>
        </p:txBody>
      </p:sp>
      <p:sp>
        <p:nvSpPr>
          <p:cNvPr id="7" name="CuadroTexto 6"/>
          <p:cNvSpPr txBox="1"/>
          <p:nvPr userDrawn="1"/>
        </p:nvSpPr>
        <p:spPr>
          <a:xfrm>
            <a:off x="1412425" y="652818"/>
            <a:ext cx="184666" cy="369332"/>
          </a:xfrm>
          <a:prstGeom prst="rect">
            <a:avLst/>
          </a:prstGeom>
          <a:noFill/>
        </p:spPr>
        <p:txBody>
          <a:bodyPr wrap="none" rtlCol="0">
            <a:spAutoFit/>
          </a:bodyPr>
          <a:lstStyle/>
          <a:p>
            <a:endParaRPr lang="es-ES" dirty="0">
              <a:solidFill>
                <a:prstClr val="black"/>
              </a:solidFill>
            </a:endParaRPr>
          </a:p>
        </p:txBody>
      </p:sp>
    </p:spTree>
    <p:extLst>
      <p:ext uri="{BB962C8B-B14F-4D97-AF65-F5344CB8AC3E}">
        <p14:creationId xmlns:p14="http://schemas.microsoft.com/office/powerpoint/2010/main" val="194306923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a:xfrm>
            <a:off x="585788" y="331788"/>
            <a:ext cx="10529887" cy="1379537"/>
          </a:xfrm>
          <a:prstGeom prst="rect">
            <a:avLst/>
          </a:prstGeom>
        </p:spPr>
        <p:txBody>
          <a:bodyPr/>
          <a:lstStyle/>
          <a:p>
            <a:r>
              <a:rPr lang="es-ES_tradnl" smtClean="0"/>
              <a:t>Clic para editar título</a:t>
            </a:r>
            <a:endParaRPr lang="es-ES"/>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DBBE1E00-C001-7B49-AD2F-84130A606674}" type="datetimeFigureOut">
              <a:rPr lang="es-ES" smtClean="0">
                <a:solidFill>
                  <a:prstClr val="black">
                    <a:tint val="75000"/>
                  </a:prstClr>
                </a:solidFill>
              </a:rPr>
              <a:pPr/>
              <a:t>21/09/2015</a:t>
            </a:fld>
            <a:endParaRPr lang="es-ES" dirty="0">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ES" dirty="0">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0118A38C-F63B-DD4F-82EA-15CC3AFA106B}" type="slidenum">
              <a:rPr lang="es-ES" smtClean="0">
                <a:solidFill>
                  <a:prstClr val="black">
                    <a:tint val="75000"/>
                  </a:prstClr>
                </a:solidFill>
              </a:rPr>
              <a:pPr/>
              <a:t>‹Nº›</a:t>
            </a:fld>
            <a:endParaRPr lang="es-ES" dirty="0">
              <a:solidFill>
                <a:prstClr val="black">
                  <a:tint val="75000"/>
                </a:prstClr>
              </a:solidFill>
            </a:endParaRPr>
          </a:p>
        </p:txBody>
      </p:sp>
    </p:spTree>
    <p:extLst>
      <p:ext uri="{BB962C8B-B14F-4D97-AF65-F5344CB8AC3E}">
        <p14:creationId xmlns:p14="http://schemas.microsoft.com/office/powerpoint/2010/main" val="132788325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923925" y="5321300"/>
            <a:ext cx="9947275" cy="1644650"/>
          </a:xfrm>
          <a:prstGeom prst="rect">
            <a:avLst/>
          </a:prstGeom>
        </p:spPr>
        <p:txBody>
          <a:bodyPr anchor="t"/>
          <a:lstStyle>
            <a:lvl1pPr algn="l">
              <a:defRPr sz="4000" b="1" cap="all"/>
            </a:lvl1pPr>
          </a:lstStyle>
          <a:p>
            <a:r>
              <a:rPr lang="es-ES_tradnl" smtClean="0"/>
              <a:t>Clic para editar título</a:t>
            </a:r>
            <a:endParaRPr lang="es-ES"/>
          </a:p>
        </p:txBody>
      </p:sp>
      <p:sp>
        <p:nvSpPr>
          <p:cNvPr id="3" name="Marcador de texto 2"/>
          <p:cNvSpPr>
            <a:spLocks noGrp="1"/>
          </p:cNvSpPr>
          <p:nvPr>
            <p:ph type="body" idx="1"/>
          </p:nvPr>
        </p:nvSpPr>
        <p:spPr>
          <a:xfrm>
            <a:off x="923925" y="3509963"/>
            <a:ext cx="9947275" cy="18113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smtClean="0"/>
              <a:t>Haga clic para modificar el estilo de texto del patrón</a:t>
            </a:r>
          </a:p>
        </p:txBody>
      </p:sp>
      <p:sp>
        <p:nvSpPr>
          <p:cNvPr id="4" name="Marcador de fecha 3"/>
          <p:cNvSpPr>
            <a:spLocks noGrp="1"/>
          </p:cNvSpPr>
          <p:nvPr>
            <p:ph type="dt" sz="half" idx="10"/>
          </p:nvPr>
        </p:nvSpPr>
        <p:spPr/>
        <p:txBody>
          <a:bodyPr/>
          <a:lstStyle/>
          <a:p>
            <a:fld id="{DBBE1E00-C001-7B49-AD2F-84130A606674}" type="datetimeFigureOut">
              <a:rPr lang="es-ES" smtClean="0">
                <a:solidFill>
                  <a:prstClr val="black">
                    <a:tint val="75000"/>
                  </a:prstClr>
                </a:solidFill>
              </a:rPr>
              <a:pPr/>
              <a:t>21/09/2015</a:t>
            </a:fld>
            <a:endParaRPr lang="es-ES" dirty="0">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ES" dirty="0">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0118A38C-F63B-DD4F-82EA-15CC3AFA106B}" type="slidenum">
              <a:rPr lang="es-ES" smtClean="0">
                <a:solidFill>
                  <a:prstClr val="black">
                    <a:tint val="75000"/>
                  </a:prstClr>
                </a:solidFill>
              </a:rPr>
              <a:pPr/>
              <a:t>‹Nº›</a:t>
            </a:fld>
            <a:endParaRPr lang="es-ES" dirty="0">
              <a:solidFill>
                <a:prstClr val="black">
                  <a:tint val="75000"/>
                </a:prstClr>
              </a:solidFill>
            </a:endParaRPr>
          </a:p>
        </p:txBody>
      </p:sp>
    </p:spTree>
    <p:extLst>
      <p:ext uri="{BB962C8B-B14F-4D97-AF65-F5344CB8AC3E}">
        <p14:creationId xmlns:p14="http://schemas.microsoft.com/office/powerpoint/2010/main" val="148456634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a:xfrm>
            <a:off x="585788" y="331788"/>
            <a:ext cx="10529887" cy="1379537"/>
          </a:xfrm>
          <a:prstGeom prst="rect">
            <a:avLst/>
          </a:prstGeom>
        </p:spPr>
        <p:txBody>
          <a:bodyPr/>
          <a:lstStyle/>
          <a:p>
            <a:r>
              <a:rPr lang="es-ES_tradnl" smtClean="0"/>
              <a:t>Clic para editar título</a:t>
            </a:r>
            <a:endParaRPr lang="es-ES"/>
          </a:p>
        </p:txBody>
      </p:sp>
      <p:sp>
        <p:nvSpPr>
          <p:cNvPr id="3" name="Marcador de contenido 2"/>
          <p:cNvSpPr>
            <a:spLocks noGrp="1"/>
          </p:cNvSpPr>
          <p:nvPr>
            <p:ph sz="half" idx="1"/>
          </p:nvPr>
        </p:nvSpPr>
        <p:spPr>
          <a:xfrm>
            <a:off x="585788" y="1931988"/>
            <a:ext cx="5187950" cy="546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contenido 3"/>
          <p:cNvSpPr>
            <a:spLocks noGrp="1"/>
          </p:cNvSpPr>
          <p:nvPr>
            <p:ph sz="half" idx="2"/>
          </p:nvPr>
        </p:nvSpPr>
        <p:spPr>
          <a:xfrm>
            <a:off x="5926138" y="1931988"/>
            <a:ext cx="5189537" cy="546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fecha 4"/>
          <p:cNvSpPr>
            <a:spLocks noGrp="1"/>
          </p:cNvSpPr>
          <p:nvPr>
            <p:ph type="dt" sz="half" idx="10"/>
          </p:nvPr>
        </p:nvSpPr>
        <p:spPr/>
        <p:txBody>
          <a:bodyPr/>
          <a:lstStyle/>
          <a:p>
            <a:fld id="{DBBE1E00-C001-7B49-AD2F-84130A606674}" type="datetimeFigureOut">
              <a:rPr lang="es-ES" smtClean="0">
                <a:solidFill>
                  <a:prstClr val="black">
                    <a:tint val="75000"/>
                  </a:prstClr>
                </a:solidFill>
              </a:rPr>
              <a:pPr/>
              <a:t>21/09/2015</a:t>
            </a:fld>
            <a:endParaRPr lang="es-ES" dirty="0">
              <a:solidFill>
                <a:prstClr val="black">
                  <a:tint val="75000"/>
                </a:prstClr>
              </a:solidFill>
            </a:endParaRPr>
          </a:p>
        </p:txBody>
      </p:sp>
      <p:sp>
        <p:nvSpPr>
          <p:cNvPr id="6" name="Marcador de pie de página 5"/>
          <p:cNvSpPr>
            <a:spLocks noGrp="1"/>
          </p:cNvSpPr>
          <p:nvPr>
            <p:ph type="ftr" sz="quarter" idx="11"/>
          </p:nvPr>
        </p:nvSpPr>
        <p:spPr/>
        <p:txBody>
          <a:bodyPr/>
          <a:lstStyle/>
          <a:p>
            <a:endParaRPr lang="es-ES" dirty="0">
              <a:solidFill>
                <a:prstClr val="black">
                  <a:tint val="75000"/>
                </a:prstClr>
              </a:solidFill>
            </a:endParaRPr>
          </a:p>
        </p:txBody>
      </p:sp>
      <p:sp>
        <p:nvSpPr>
          <p:cNvPr id="7" name="Marcador de número de diapositiva 6"/>
          <p:cNvSpPr>
            <a:spLocks noGrp="1"/>
          </p:cNvSpPr>
          <p:nvPr>
            <p:ph type="sldNum" sz="quarter" idx="12"/>
          </p:nvPr>
        </p:nvSpPr>
        <p:spPr/>
        <p:txBody>
          <a:bodyPr/>
          <a:lstStyle/>
          <a:p>
            <a:fld id="{0118A38C-F63B-DD4F-82EA-15CC3AFA106B}" type="slidenum">
              <a:rPr lang="es-ES" smtClean="0">
                <a:solidFill>
                  <a:prstClr val="black">
                    <a:tint val="75000"/>
                  </a:prstClr>
                </a:solidFill>
              </a:rPr>
              <a:pPr/>
              <a:t>‹Nº›</a:t>
            </a:fld>
            <a:endParaRPr lang="es-ES" dirty="0">
              <a:solidFill>
                <a:prstClr val="black">
                  <a:tint val="75000"/>
                </a:prstClr>
              </a:solidFill>
            </a:endParaRPr>
          </a:p>
        </p:txBody>
      </p:sp>
    </p:spTree>
    <p:extLst>
      <p:ext uri="{BB962C8B-B14F-4D97-AF65-F5344CB8AC3E}">
        <p14:creationId xmlns:p14="http://schemas.microsoft.com/office/powerpoint/2010/main" val="40045907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a:xfrm>
            <a:off x="585788" y="331788"/>
            <a:ext cx="10529887" cy="1379537"/>
          </a:xfrm>
          <a:prstGeom prst="rect">
            <a:avLst/>
          </a:prstGeom>
        </p:spPr>
        <p:txBody>
          <a:bodyPr/>
          <a:lstStyle/>
          <a:p>
            <a:r>
              <a:rPr lang="es-ES_tradnl" smtClean="0"/>
              <a:t>Clic para editar título</a:t>
            </a:r>
            <a:endParaRPr lang="es-ES"/>
          </a:p>
        </p:txBody>
      </p:sp>
      <p:sp>
        <p:nvSpPr>
          <p:cNvPr id="3" name="Marcador de contenido 2"/>
          <p:cNvSpPr>
            <a:spLocks noGrp="1"/>
          </p:cNvSpPr>
          <p:nvPr>
            <p:ph sz="half" idx="1"/>
          </p:nvPr>
        </p:nvSpPr>
        <p:spPr>
          <a:xfrm>
            <a:off x="585788" y="1931988"/>
            <a:ext cx="5187950" cy="546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contenido 3"/>
          <p:cNvSpPr>
            <a:spLocks noGrp="1"/>
          </p:cNvSpPr>
          <p:nvPr>
            <p:ph sz="half" idx="2"/>
          </p:nvPr>
        </p:nvSpPr>
        <p:spPr>
          <a:xfrm>
            <a:off x="5926138" y="1931988"/>
            <a:ext cx="5189537" cy="54641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fecha 4"/>
          <p:cNvSpPr>
            <a:spLocks noGrp="1"/>
          </p:cNvSpPr>
          <p:nvPr>
            <p:ph type="dt" sz="half" idx="10"/>
          </p:nvPr>
        </p:nvSpPr>
        <p:spPr/>
        <p:txBody>
          <a:bodyPr/>
          <a:lstStyle/>
          <a:p>
            <a:fld id="{DBBE1E00-C001-7B49-AD2F-84130A606674}" type="datetimeFigureOut">
              <a:rPr lang="es-ES" smtClean="0"/>
              <a:pPr/>
              <a:t>21/09/2015</a:t>
            </a:fld>
            <a:endParaRPr lang="es-ES" dirty="0"/>
          </a:p>
        </p:txBody>
      </p:sp>
      <p:sp>
        <p:nvSpPr>
          <p:cNvPr id="6" name="Marcador de pie de página 5"/>
          <p:cNvSpPr>
            <a:spLocks noGrp="1"/>
          </p:cNvSpPr>
          <p:nvPr>
            <p:ph type="ftr" sz="quarter" idx="11"/>
          </p:nvPr>
        </p:nvSpPr>
        <p:spPr/>
        <p:txBody>
          <a:bodyPr/>
          <a:lstStyle/>
          <a:p>
            <a:endParaRPr lang="es-ES" dirty="0"/>
          </a:p>
        </p:txBody>
      </p:sp>
      <p:sp>
        <p:nvSpPr>
          <p:cNvPr id="7" name="Marcador de número de diapositiva 6"/>
          <p:cNvSpPr>
            <a:spLocks noGrp="1"/>
          </p:cNvSpPr>
          <p:nvPr>
            <p:ph type="sldNum" sz="quarter" idx="12"/>
          </p:nvPr>
        </p:nvSpPr>
        <p:spPr/>
        <p:txBody>
          <a:bodyPr/>
          <a:lstStyle/>
          <a:p>
            <a:fld id="{0118A38C-F63B-DD4F-82EA-15CC3AFA106B}" type="slidenum">
              <a:rPr lang="es-ES" smtClean="0"/>
              <a:pPr/>
              <a:t>‹Nº›</a:t>
            </a:fld>
            <a:endParaRPr lang="es-ES" dirty="0"/>
          </a:p>
        </p:txBody>
      </p:sp>
    </p:spTree>
    <p:extLst>
      <p:ext uri="{BB962C8B-B14F-4D97-AF65-F5344CB8AC3E}">
        <p14:creationId xmlns:p14="http://schemas.microsoft.com/office/powerpoint/2010/main" val="400459079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585788" y="330200"/>
            <a:ext cx="3849687" cy="1401763"/>
          </a:xfrm>
          <a:prstGeom prst="rect">
            <a:avLst/>
          </a:prstGeom>
        </p:spPr>
        <p:txBody>
          <a:bodyPr anchor="b"/>
          <a:lstStyle>
            <a:lvl1pPr algn="l">
              <a:defRPr sz="2000" b="1"/>
            </a:lvl1pPr>
          </a:lstStyle>
          <a:p>
            <a:r>
              <a:rPr lang="es-ES_tradnl" smtClean="0"/>
              <a:t>Clic para editar título</a:t>
            </a:r>
            <a:endParaRPr lang="es-ES"/>
          </a:p>
        </p:txBody>
      </p:sp>
      <p:sp>
        <p:nvSpPr>
          <p:cNvPr id="3" name="Marcador de contenido 2"/>
          <p:cNvSpPr>
            <a:spLocks noGrp="1"/>
          </p:cNvSpPr>
          <p:nvPr>
            <p:ph idx="1"/>
          </p:nvPr>
        </p:nvSpPr>
        <p:spPr>
          <a:xfrm>
            <a:off x="4575175" y="330200"/>
            <a:ext cx="6540500" cy="70659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texto 3"/>
          <p:cNvSpPr>
            <a:spLocks noGrp="1"/>
          </p:cNvSpPr>
          <p:nvPr>
            <p:ph type="body" sz="half" idx="2"/>
          </p:nvPr>
        </p:nvSpPr>
        <p:spPr>
          <a:xfrm>
            <a:off x="585788" y="1731963"/>
            <a:ext cx="3849687" cy="56642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DBBE1E00-C001-7B49-AD2F-84130A606674}" type="datetimeFigureOut">
              <a:rPr lang="es-ES" smtClean="0">
                <a:solidFill>
                  <a:prstClr val="black">
                    <a:tint val="75000"/>
                  </a:prstClr>
                </a:solidFill>
              </a:rPr>
              <a:pPr/>
              <a:t>21/09/2015</a:t>
            </a:fld>
            <a:endParaRPr lang="es-ES" dirty="0">
              <a:solidFill>
                <a:prstClr val="black">
                  <a:tint val="75000"/>
                </a:prstClr>
              </a:solidFill>
            </a:endParaRPr>
          </a:p>
        </p:txBody>
      </p:sp>
      <p:sp>
        <p:nvSpPr>
          <p:cNvPr id="6" name="Marcador de pie de página 5"/>
          <p:cNvSpPr>
            <a:spLocks noGrp="1"/>
          </p:cNvSpPr>
          <p:nvPr>
            <p:ph type="ftr" sz="quarter" idx="11"/>
          </p:nvPr>
        </p:nvSpPr>
        <p:spPr/>
        <p:txBody>
          <a:bodyPr/>
          <a:lstStyle/>
          <a:p>
            <a:endParaRPr lang="es-ES" dirty="0">
              <a:solidFill>
                <a:prstClr val="black">
                  <a:tint val="75000"/>
                </a:prstClr>
              </a:solidFill>
            </a:endParaRPr>
          </a:p>
        </p:txBody>
      </p:sp>
      <p:sp>
        <p:nvSpPr>
          <p:cNvPr id="7" name="Marcador de número de diapositiva 6"/>
          <p:cNvSpPr>
            <a:spLocks noGrp="1"/>
          </p:cNvSpPr>
          <p:nvPr>
            <p:ph type="sldNum" sz="quarter" idx="12"/>
          </p:nvPr>
        </p:nvSpPr>
        <p:spPr/>
        <p:txBody>
          <a:bodyPr/>
          <a:lstStyle/>
          <a:p>
            <a:fld id="{0118A38C-F63B-DD4F-82EA-15CC3AFA106B}" type="slidenum">
              <a:rPr lang="es-ES" smtClean="0">
                <a:solidFill>
                  <a:prstClr val="black">
                    <a:tint val="75000"/>
                  </a:prstClr>
                </a:solidFill>
              </a:rPr>
              <a:pPr/>
              <a:t>‹Nº›</a:t>
            </a:fld>
            <a:endParaRPr lang="es-ES" dirty="0">
              <a:solidFill>
                <a:prstClr val="black">
                  <a:tint val="75000"/>
                </a:prstClr>
              </a:solidFill>
            </a:endParaRPr>
          </a:p>
        </p:txBody>
      </p:sp>
    </p:spTree>
    <p:extLst>
      <p:ext uri="{BB962C8B-B14F-4D97-AF65-F5344CB8AC3E}">
        <p14:creationId xmlns:p14="http://schemas.microsoft.com/office/powerpoint/2010/main" val="328216514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2293938" y="5795963"/>
            <a:ext cx="7019925" cy="684212"/>
          </a:xfrm>
          <a:prstGeom prst="rect">
            <a:avLst/>
          </a:prstGeom>
        </p:spPr>
        <p:txBody>
          <a:bodyPr anchor="b"/>
          <a:lstStyle>
            <a:lvl1pPr algn="l">
              <a:defRPr sz="2000" b="1"/>
            </a:lvl1pPr>
          </a:lstStyle>
          <a:p>
            <a:r>
              <a:rPr lang="es-ES_tradnl" smtClean="0"/>
              <a:t>Clic para editar título</a:t>
            </a:r>
            <a:endParaRPr lang="es-ES"/>
          </a:p>
        </p:txBody>
      </p:sp>
      <p:sp>
        <p:nvSpPr>
          <p:cNvPr id="3" name="Marcador de posición de imagen 2"/>
          <p:cNvSpPr>
            <a:spLocks noGrp="1"/>
          </p:cNvSpPr>
          <p:nvPr>
            <p:ph type="pic" idx="1"/>
          </p:nvPr>
        </p:nvSpPr>
        <p:spPr>
          <a:xfrm>
            <a:off x="2293938" y="739775"/>
            <a:ext cx="7019925" cy="49688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dirty="0"/>
          </a:p>
        </p:txBody>
      </p:sp>
      <p:sp>
        <p:nvSpPr>
          <p:cNvPr id="4" name="Marcador de texto 3"/>
          <p:cNvSpPr>
            <a:spLocks noGrp="1"/>
          </p:cNvSpPr>
          <p:nvPr>
            <p:ph type="body" sz="half" idx="2"/>
          </p:nvPr>
        </p:nvSpPr>
        <p:spPr>
          <a:xfrm>
            <a:off x="2293938" y="6480175"/>
            <a:ext cx="7019925" cy="9715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DBBE1E00-C001-7B49-AD2F-84130A606674}" type="datetimeFigureOut">
              <a:rPr lang="es-ES" smtClean="0">
                <a:solidFill>
                  <a:prstClr val="black">
                    <a:tint val="75000"/>
                  </a:prstClr>
                </a:solidFill>
              </a:rPr>
              <a:pPr/>
              <a:t>21/09/2015</a:t>
            </a:fld>
            <a:endParaRPr lang="es-ES" dirty="0">
              <a:solidFill>
                <a:prstClr val="black">
                  <a:tint val="75000"/>
                </a:prstClr>
              </a:solidFill>
            </a:endParaRPr>
          </a:p>
        </p:txBody>
      </p:sp>
      <p:sp>
        <p:nvSpPr>
          <p:cNvPr id="6" name="Marcador de pie de página 5"/>
          <p:cNvSpPr>
            <a:spLocks noGrp="1"/>
          </p:cNvSpPr>
          <p:nvPr>
            <p:ph type="ftr" sz="quarter" idx="11"/>
          </p:nvPr>
        </p:nvSpPr>
        <p:spPr/>
        <p:txBody>
          <a:bodyPr/>
          <a:lstStyle/>
          <a:p>
            <a:endParaRPr lang="es-ES" dirty="0">
              <a:solidFill>
                <a:prstClr val="black">
                  <a:tint val="75000"/>
                </a:prstClr>
              </a:solidFill>
            </a:endParaRPr>
          </a:p>
        </p:txBody>
      </p:sp>
      <p:sp>
        <p:nvSpPr>
          <p:cNvPr id="7" name="Marcador de número de diapositiva 6"/>
          <p:cNvSpPr>
            <a:spLocks noGrp="1"/>
          </p:cNvSpPr>
          <p:nvPr>
            <p:ph type="sldNum" sz="quarter" idx="12"/>
          </p:nvPr>
        </p:nvSpPr>
        <p:spPr/>
        <p:txBody>
          <a:bodyPr/>
          <a:lstStyle/>
          <a:p>
            <a:fld id="{0118A38C-F63B-DD4F-82EA-15CC3AFA106B}" type="slidenum">
              <a:rPr lang="es-ES" smtClean="0">
                <a:solidFill>
                  <a:prstClr val="black">
                    <a:tint val="75000"/>
                  </a:prstClr>
                </a:solidFill>
              </a:rPr>
              <a:pPr/>
              <a:t>‹Nº›</a:t>
            </a:fld>
            <a:endParaRPr lang="es-ES" dirty="0">
              <a:solidFill>
                <a:prstClr val="black">
                  <a:tint val="75000"/>
                </a:prstClr>
              </a:solidFill>
            </a:endParaRPr>
          </a:p>
        </p:txBody>
      </p:sp>
    </p:spTree>
    <p:extLst>
      <p:ext uri="{BB962C8B-B14F-4D97-AF65-F5344CB8AC3E}">
        <p14:creationId xmlns:p14="http://schemas.microsoft.com/office/powerpoint/2010/main" val="271588749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a:xfrm>
            <a:off x="585788" y="331788"/>
            <a:ext cx="10529887" cy="1379537"/>
          </a:xfrm>
          <a:prstGeom prst="rect">
            <a:avLst/>
          </a:prstGeom>
        </p:spPr>
        <p:txBody>
          <a:bodyPr/>
          <a:lstStyle/>
          <a:p>
            <a:r>
              <a:rPr lang="es-ES_tradnl" smtClean="0"/>
              <a:t>Clic para editar título</a:t>
            </a:r>
            <a:endParaRPr lang="es-ES"/>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DBBE1E00-C001-7B49-AD2F-84130A606674}" type="datetimeFigureOut">
              <a:rPr lang="es-ES" smtClean="0">
                <a:solidFill>
                  <a:prstClr val="black">
                    <a:tint val="75000"/>
                  </a:prstClr>
                </a:solidFill>
              </a:rPr>
              <a:pPr/>
              <a:t>21/09/2015</a:t>
            </a:fld>
            <a:endParaRPr lang="es-ES" dirty="0">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ES" dirty="0">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0118A38C-F63B-DD4F-82EA-15CC3AFA106B}" type="slidenum">
              <a:rPr lang="es-ES" smtClean="0">
                <a:solidFill>
                  <a:prstClr val="black">
                    <a:tint val="75000"/>
                  </a:prstClr>
                </a:solidFill>
              </a:rPr>
              <a:pPr/>
              <a:t>‹Nº›</a:t>
            </a:fld>
            <a:endParaRPr lang="es-ES" dirty="0">
              <a:solidFill>
                <a:prstClr val="black">
                  <a:tint val="75000"/>
                </a:prstClr>
              </a:solidFill>
            </a:endParaRPr>
          </a:p>
        </p:txBody>
      </p:sp>
    </p:spTree>
    <p:extLst>
      <p:ext uri="{BB962C8B-B14F-4D97-AF65-F5344CB8AC3E}">
        <p14:creationId xmlns:p14="http://schemas.microsoft.com/office/powerpoint/2010/main" val="23139213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585788" y="331788"/>
            <a:ext cx="10529887" cy="1379537"/>
          </a:xfrm>
          <a:prstGeom prst="rect">
            <a:avLst/>
          </a:prstGeom>
        </p:spPr>
        <p:txBody>
          <a:bodyPr/>
          <a:lstStyle>
            <a:lvl1pPr>
              <a:defRPr/>
            </a:lvl1pPr>
          </a:lstStyle>
          <a:p>
            <a:r>
              <a:rPr lang="es-ES_tradnl" smtClean="0"/>
              <a:t>Clic para editar título</a:t>
            </a:r>
            <a:endParaRPr lang="es-ES"/>
          </a:p>
        </p:txBody>
      </p:sp>
      <p:sp>
        <p:nvSpPr>
          <p:cNvPr id="3" name="Marcador de texto 2"/>
          <p:cNvSpPr>
            <a:spLocks noGrp="1"/>
          </p:cNvSpPr>
          <p:nvPr>
            <p:ph type="body" idx="1"/>
          </p:nvPr>
        </p:nvSpPr>
        <p:spPr>
          <a:xfrm>
            <a:off x="585788" y="1854200"/>
            <a:ext cx="5168900" cy="7715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585788" y="2625725"/>
            <a:ext cx="5168900" cy="47704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5" name="Marcador de texto 4"/>
          <p:cNvSpPr>
            <a:spLocks noGrp="1"/>
          </p:cNvSpPr>
          <p:nvPr>
            <p:ph type="body" sz="quarter" idx="3"/>
          </p:nvPr>
        </p:nvSpPr>
        <p:spPr>
          <a:xfrm>
            <a:off x="5943600" y="1854200"/>
            <a:ext cx="5172075" cy="77152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5943600" y="2625725"/>
            <a:ext cx="5172075" cy="477043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7" name="Marcador de fecha 6"/>
          <p:cNvSpPr>
            <a:spLocks noGrp="1"/>
          </p:cNvSpPr>
          <p:nvPr>
            <p:ph type="dt" sz="half" idx="10"/>
          </p:nvPr>
        </p:nvSpPr>
        <p:spPr/>
        <p:txBody>
          <a:bodyPr/>
          <a:lstStyle/>
          <a:p>
            <a:fld id="{DBBE1E00-C001-7B49-AD2F-84130A606674}" type="datetimeFigureOut">
              <a:rPr lang="es-ES" smtClean="0"/>
              <a:pPr/>
              <a:t>21/09/2015</a:t>
            </a:fld>
            <a:endParaRPr lang="es-ES" dirty="0"/>
          </a:p>
        </p:txBody>
      </p:sp>
      <p:sp>
        <p:nvSpPr>
          <p:cNvPr id="8" name="Marcador de pie de página 7"/>
          <p:cNvSpPr>
            <a:spLocks noGrp="1"/>
          </p:cNvSpPr>
          <p:nvPr>
            <p:ph type="ftr" sz="quarter" idx="11"/>
          </p:nvPr>
        </p:nvSpPr>
        <p:spPr/>
        <p:txBody>
          <a:bodyPr/>
          <a:lstStyle/>
          <a:p>
            <a:endParaRPr lang="es-ES" dirty="0"/>
          </a:p>
        </p:txBody>
      </p:sp>
      <p:sp>
        <p:nvSpPr>
          <p:cNvPr id="9" name="Marcador de número de diapositiva 8"/>
          <p:cNvSpPr>
            <a:spLocks noGrp="1"/>
          </p:cNvSpPr>
          <p:nvPr>
            <p:ph type="sldNum" sz="quarter" idx="12"/>
          </p:nvPr>
        </p:nvSpPr>
        <p:spPr/>
        <p:txBody>
          <a:bodyPr/>
          <a:lstStyle/>
          <a:p>
            <a:fld id="{0118A38C-F63B-DD4F-82EA-15CC3AFA106B}" type="slidenum">
              <a:rPr lang="es-ES" smtClean="0"/>
              <a:pPr/>
              <a:t>‹Nº›</a:t>
            </a:fld>
            <a:endParaRPr lang="es-ES" dirty="0"/>
          </a:p>
        </p:txBody>
      </p:sp>
    </p:spTree>
    <p:extLst>
      <p:ext uri="{BB962C8B-B14F-4D97-AF65-F5344CB8AC3E}">
        <p14:creationId xmlns:p14="http://schemas.microsoft.com/office/powerpoint/2010/main" val="322719008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585788" y="330200"/>
            <a:ext cx="3849687" cy="1401763"/>
          </a:xfrm>
          <a:prstGeom prst="rect">
            <a:avLst/>
          </a:prstGeom>
        </p:spPr>
        <p:txBody>
          <a:bodyPr anchor="b"/>
          <a:lstStyle>
            <a:lvl1pPr algn="l">
              <a:defRPr sz="2000" b="1"/>
            </a:lvl1pPr>
          </a:lstStyle>
          <a:p>
            <a:r>
              <a:rPr lang="es-ES_tradnl" smtClean="0"/>
              <a:t>Clic para editar título</a:t>
            </a:r>
            <a:endParaRPr lang="es-ES"/>
          </a:p>
        </p:txBody>
      </p:sp>
      <p:sp>
        <p:nvSpPr>
          <p:cNvPr id="3" name="Marcador de contenido 2"/>
          <p:cNvSpPr>
            <a:spLocks noGrp="1"/>
          </p:cNvSpPr>
          <p:nvPr>
            <p:ph idx="1"/>
          </p:nvPr>
        </p:nvSpPr>
        <p:spPr>
          <a:xfrm>
            <a:off x="4575175" y="330200"/>
            <a:ext cx="6540500" cy="70659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texto 3"/>
          <p:cNvSpPr>
            <a:spLocks noGrp="1"/>
          </p:cNvSpPr>
          <p:nvPr>
            <p:ph type="body" sz="half" idx="2"/>
          </p:nvPr>
        </p:nvSpPr>
        <p:spPr>
          <a:xfrm>
            <a:off x="585788" y="1731963"/>
            <a:ext cx="3849687" cy="56642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DBBE1E00-C001-7B49-AD2F-84130A606674}" type="datetimeFigureOut">
              <a:rPr lang="es-ES" smtClean="0">
                <a:solidFill>
                  <a:prstClr val="black">
                    <a:tint val="75000"/>
                  </a:prstClr>
                </a:solidFill>
              </a:rPr>
              <a:pPr/>
              <a:t>21/09/2015</a:t>
            </a:fld>
            <a:endParaRPr lang="es-ES" dirty="0">
              <a:solidFill>
                <a:prstClr val="black">
                  <a:tint val="75000"/>
                </a:prstClr>
              </a:solidFill>
            </a:endParaRPr>
          </a:p>
        </p:txBody>
      </p:sp>
      <p:sp>
        <p:nvSpPr>
          <p:cNvPr id="6" name="Marcador de pie de página 5"/>
          <p:cNvSpPr>
            <a:spLocks noGrp="1"/>
          </p:cNvSpPr>
          <p:nvPr>
            <p:ph type="ftr" sz="quarter" idx="11"/>
          </p:nvPr>
        </p:nvSpPr>
        <p:spPr/>
        <p:txBody>
          <a:bodyPr/>
          <a:lstStyle/>
          <a:p>
            <a:endParaRPr lang="es-ES" dirty="0">
              <a:solidFill>
                <a:prstClr val="black">
                  <a:tint val="75000"/>
                </a:prstClr>
              </a:solidFill>
            </a:endParaRPr>
          </a:p>
        </p:txBody>
      </p:sp>
      <p:sp>
        <p:nvSpPr>
          <p:cNvPr id="7" name="Marcador de número de diapositiva 6"/>
          <p:cNvSpPr>
            <a:spLocks noGrp="1"/>
          </p:cNvSpPr>
          <p:nvPr>
            <p:ph type="sldNum" sz="quarter" idx="12"/>
          </p:nvPr>
        </p:nvSpPr>
        <p:spPr/>
        <p:txBody>
          <a:bodyPr/>
          <a:lstStyle/>
          <a:p>
            <a:fld id="{0118A38C-F63B-DD4F-82EA-15CC3AFA106B}" type="slidenum">
              <a:rPr lang="es-ES" smtClean="0">
                <a:solidFill>
                  <a:prstClr val="black">
                    <a:tint val="75000"/>
                  </a:prstClr>
                </a:solidFill>
              </a:rPr>
              <a:pPr/>
              <a:t>‹Nº›</a:t>
            </a:fld>
            <a:endParaRPr lang="es-ES" dirty="0">
              <a:solidFill>
                <a:prstClr val="black">
                  <a:tint val="75000"/>
                </a:prstClr>
              </a:solidFill>
            </a:endParaRPr>
          </a:p>
        </p:txBody>
      </p:sp>
    </p:spTree>
    <p:extLst>
      <p:ext uri="{BB962C8B-B14F-4D97-AF65-F5344CB8AC3E}">
        <p14:creationId xmlns:p14="http://schemas.microsoft.com/office/powerpoint/2010/main" val="328216514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a:xfrm>
            <a:off x="585788" y="331788"/>
            <a:ext cx="10529887" cy="1379537"/>
          </a:xfrm>
          <a:prstGeom prst="rect">
            <a:avLst/>
          </a:prstGeom>
        </p:spPr>
        <p:txBody>
          <a:bodyPr/>
          <a:lstStyle/>
          <a:p>
            <a:r>
              <a:rPr lang="es-ES_tradnl" smtClean="0"/>
              <a:t>Clic para editar título</a:t>
            </a:r>
            <a:endParaRPr lang="es-ES"/>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DBBE1E00-C001-7B49-AD2F-84130A606674}" type="datetimeFigureOut">
              <a:rPr lang="es-ES" smtClean="0">
                <a:solidFill>
                  <a:prstClr val="black">
                    <a:tint val="75000"/>
                  </a:prstClr>
                </a:solidFill>
              </a:rPr>
              <a:pPr/>
              <a:t>21/09/2015</a:t>
            </a:fld>
            <a:endParaRPr lang="es-ES" dirty="0">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ES" dirty="0">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0118A38C-F63B-DD4F-82EA-15CC3AFA106B}" type="slidenum">
              <a:rPr lang="es-ES" smtClean="0">
                <a:solidFill>
                  <a:prstClr val="black">
                    <a:tint val="75000"/>
                  </a:prstClr>
                </a:solidFill>
              </a:rPr>
              <a:pPr/>
              <a:t>‹Nº›</a:t>
            </a:fld>
            <a:endParaRPr lang="es-ES" dirty="0">
              <a:solidFill>
                <a:prstClr val="black">
                  <a:tint val="75000"/>
                </a:prstClr>
              </a:solidFill>
            </a:endParaRPr>
          </a:p>
        </p:txBody>
      </p:sp>
    </p:spTree>
    <p:extLst>
      <p:ext uri="{BB962C8B-B14F-4D97-AF65-F5344CB8AC3E}">
        <p14:creationId xmlns:p14="http://schemas.microsoft.com/office/powerpoint/2010/main" val="231392138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483600" y="331788"/>
            <a:ext cx="2632075" cy="7064375"/>
          </a:xfrm>
          <a:prstGeom prst="rect">
            <a:avLst/>
          </a:prstGeom>
        </p:spPr>
        <p:txBody>
          <a:bodyPr vert="eaVert"/>
          <a:lstStyle/>
          <a:p>
            <a:r>
              <a:rPr lang="es-ES_tradnl" smtClean="0"/>
              <a:t>Clic para editar título</a:t>
            </a:r>
            <a:endParaRPr lang="es-ES"/>
          </a:p>
        </p:txBody>
      </p:sp>
      <p:sp>
        <p:nvSpPr>
          <p:cNvPr id="3" name="Marcador de texto vertical 2"/>
          <p:cNvSpPr>
            <a:spLocks noGrp="1"/>
          </p:cNvSpPr>
          <p:nvPr>
            <p:ph type="body" orient="vert" idx="1"/>
          </p:nvPr>
        </p:nvSpPr>
        <p:spPr>
          <a:xfrm>
            <a:off x="585788" y="331788"/>
            <a:ext cx="7745412" cy="706437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fecha 3"/>
          <p:cNvSpPr>
            <a:spLocks noGrp="1"/>
          </p:cNvSpPr>
          <p:nvPr>
            <p:ph type="dt" sz="half" idx="10"/>
          </p:nvPr>
        </p:nvSpPr>
        <p:spPr/>
        <p:txBody>
          <a:bodyPr/>
          <a:lstStyle/>
          <a:p>
            <a:fld id="{DBBE1E00-C001-7B49-AD2F-84130A606674}" type="datetimeFigureOut">
              <a:rPr lang="es-ES" smtClean="0">
                <a:solidFill>
                  <a:prstClr val="black">
                    <a:tint val="75000"/>
                  </a:prstClr>
                </a:solidFill>
              </a:rPr>
              <a:pPr/>
              <a:t>21/09/2015</a:t>
            </a:fld>
            <a:endParaRPr lang="es-ES" dirty="0">
              <a:solidFill>
                <a:prstClr val="black">
                  <a:tint val="75000"/>
                </a:prstClr>
              </a:solidFill>
            </a:endParaRPr>
          </a:p>
        </p:txBody>
      </p:sp>
      <p:sp>
        <p:nvSpPr>
          <p:cNvPr id="5" name="Marcador de pie de página 4"/>
          <p:cNvSpPr>
            <a:spLocks noGrp="1"/>
          </p:cNvSpPr>
          <p:nvPr>
            <p:ph type="ftr" sz="quarter" idx="11"/>
          </p:nvPr>
        </p:nvSpPr>
        <p:spPr/>
        <p:txBody>
          <a:bodyPr/>
          <a:lstStyle/>
          <a:p>
            <a:endParaRPr lang="es-ES" dirty="0">
              <a:solidFill>
                <a:prstClr val="black">
                  <a:tint val="75000"/>
                </a:prstClr>
              </a:solidFill>
            </a:endParaRPr>
          </a:p>
        </p:txBody>
      </p:sp>
      <p:sp>
        <p:nvSpPr>
          <p:cNvPr id="6" name="Marcador de número de diapositiva 5"/>
          <p:cNvSpPr>
            <a:spLocks noGrp="1"/>
          </p:cNvSpPr>
          <p:nvPr>
            <p:ph type="sldNum" sz="quarter" idx="12"/>
          </p:nvPr>
        </p:nvSpPr>
        <p:spPr/>
        <p:txBody>
          <a:bodyPr/>
          <a:lstStyle/>
          <a:p>
            <a:fld id="{0118A38C-F63B-DD4F-82EA-15CC3AFA106B}" type="slidenum">
              <a:rPr lang="es-ES" smtClean="0">
                <a:solidFill>
                  <a:prstClr val="black">
                    <a:tint val="75000"/>
                  </a:prstClr>
                </a:solidFill>
              </a:rPr>
              <a:pPr/>
              <a:t>‹Nº›</a:t>
            </a:fld>
            <a:endParaRPr lang="es-ES" dirty="0">
              <a:solidFill>
                <a:prstClr val="black">
                  <a:tint val="75000"/>
                </a:prstClr>
              </a:solidFill>
            </a:endParaRPr>
          </a:p>
        </p:txBody>
      </p:sp>
    </p:spTree>
    <p:extLst>
      <p:ext uri="{BB962C8B-B14F-4D97-AF65-F5344CB8AC3E}">
        <p14:creationId xmlns:p14="http://schemas.microsoft.com/office/powerpoint/2010/main" val="14160828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a:xfrm>
            <a:off x="585788" y="331788"/>
            <a:ext cx="10529887" cy="1379537"/>
          </a:xfrm>
          <a:prstGeom prst="rect">
            <a:avLst/>
          </a:prstGeom>
        </p:spPr>
        <p:txBody>
          <a:bodyPr/>
          <a:lstStyle/>
          <a:p>
            <a:r>
              <a:rPr lang="es-ES_tradnl" smtClean="0"/>
              <a:t>Clic para editar título</a:t>
            </a:r>
            <a:endParaRPr lang="es-ES"/>
          </a:p>
        </p:txBody>
      </p:sp>
      <p:sp>
        <p:nvSpPr>
          <p:cNvPr id="3" name="Marcador de fecha 2"/>
          <p:cNvSpPr>
            <a:spLocks noGrp="1"/>
          </p:cNvSpPr>
          <p:nvPr>
            <p:ph type="dt" sz="half" idx="10"/>
          </p:nvPr>
        </p:nvSpPr>
        <p:spPr/>
        <p:txBody>
          <a:bodyPr/>
          <a:lstStyle/>
          <a:p>
            <a:fld id="{DBBE1E00-C001-7B49-AD2F-84130A606674}" type="datetimeFigureOut">
              <a:rPr lang="es-ES" smtClean="0"/>
              <a:pPr/>
              <a:t>21/09/2015</a:t>
            </a:fld>
            <a:endParaRPr lang="es-ES" dirty="0"/>
          </a:p>
        </p:txBody>
      </p:sp>
      <p:sp>
        <p:nvSpPr>
          <p:cNvPr id="4" name="Marcador de pie de página 3"/>
          <p:cNvSpPr>
            <a:spLocks noGrp="1"/>
          </p:cNvSpPr>
          <p:nvPr>
            <p:ph type="ftr" sz="quarter" idx="11"/>
          </p:nvPr>
        </p:nvSpPr>
        <p:spPr/>
        <p:txBody>
          <a:bodyPr/>
          <a:lstStyle/>
          <a:p>
            <a:endParaRPr lang="es-ES" dirty="0"/>
          </a:p>
        </p:txBody>
      </p:sp>
      <p:sp>
        <p:nvSpPr>
          <p:cNvPr id="5" name="Marcador de número de diapositiva 4"/>
          <p:cNvSpPr>
            <a:spLocks noGrp="1"/>
          </p:cNvSpPr>
          <p:nvPr>
            <p:ph type="sldNum" sz="quarter" idx="12"/>
          </p:nvPr>
        </p:nvSpPr>
        <p:spPr/>
        <p:txBody>
          <a:bodyPr/>
          <a:lstStyle/>
          <a:p>
            <a:fld id="{0118A38C-F63B-DD4F-82EA-15CC3AFA106B}" type="slidenum">
              <a:rPr lang="es-ES" smtClean="0"/>
              <a:pPr/>
              <a:t>‹Nº›</a:t>
            </a:fld>
            <a:endParaRPr lang="es-ES" dirty="0"/>
          </a:p>
        </p:txBody>
      </p:sp>
    </p:spTree>
    <p:extLst>
      <p:ext uri="{BB962C8B-B14F-4D97-AF65-F5344CB8AC3E}">
        <p14:creationId xmlns:p14="http://schemas.microsoft.com/office/powerpoint/2010/main" val="24331952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DBBE1E00-C001-7B49-AD2F-84130A606674}" type="datetimeFigureOut">
              <a:rPr lang="es-ES" smtClean="0"/>
              <a:pPr/>
              <a:t>21/09/2015</a:t>
            </a:fld>
            <a:endParaRPr lang="es-ES" dirty="0"/>
          </a:p>
        </p:txBody>
      </p:sp>
      <p:sp>
        <p:nvSpPr>
          <p:cNvPr id="3" name="Marcador de pie de página 2"/>
          <p:cNvSpPr>
            <a:spLocks noGrp="1"/>
          </p:cNvSpPr>
          <p:nvPr>
            <p:ph type="ftr" sz="quarter" idx="11"/>
          </p:nvPr>
        </p:nvSpPr>
        <p:spPr/>
        <p:txBody>
          <a:bodyPr/>
          <a:lstStyle/>
          <a:p>
            <a:endParaRPr lang="es-ES" dirty="0"/>
          </a:p>
        </p:txBody>
      </p:sp>
      <p:sp>
        <p:nvSpPr>
          <p:cNvPr id="4" name="Marcador de número de diapositiva 3"/>
          <p:cNvSpPr>
            <a:spLocks noGrp="1"/>
          </p:cNvSpPr>
          <p:nvPr>
            <p:ph type="sldNum" sz="quarter" idx="12"/>
          </p:nvPr>
        </p:nvSpPr>
        <p:spPr/>
        <p:txBody>
          <a:bodyPr/>
          <a:lstStyle/>
          <a:p>
            <a:fld id="{0118A38C-F63B-DD4F-82EA-15CC3AFA106B}" type="slidenum">
              <a:rPr lang="es-ES" smtClean="0"/>
              <a:pPr/>
              <a:t>‹Nº›</a:t>
            </a:fld>
            <a:endParaRPr lang="es-ES" dirty="0"/>
          </a:p>
        </p:txBody>
      </p:sp>
    </p:spTree>
    <p:extLst>
      <p:ext uri="{BB962C8B-B14F-4D97-AF65-F5344CB8AC3E}">
        <p14:creationId xmlns:p14="http://schemas.microsoft.com/office/powerpoint/2010/main" val="9368643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585788" y="330200"/>
            <a:ext cx="3849687" cy="1401763"/>
          </a:xfrm>
          <a:prstGeom prst="rect">
            <a:avLst/>
          </a:prstGeom>
        </p:spPr>
        <p:txBody>
          <a:bodyPr anchor="b"/>
          <a:lstStyle>
            <a:lvl1pPr algn="l">
              <a:defRPr sz="2000" b="1"/>
            </a:lvl1pPr>
          </a:lstStyle>
          <a:p>
            <a:r>
              <a:rPr lang="es-ES_tradnl" smtClean="0"/>
              <a:t>Clic para editar título</a:t>
            </a:r>
            <a:endParaRPr lang="es-ES"/>
          </a:p>
        </p:txBody>
      </p:sp>
      <p:sp>
        <p:nvSpPr>
          <p:cNvPr id="3" name="Marcador de contenido 2"/>
          <p:cNvSpPr>
            <a:spLocks noGrp="1"/>
          </p:cNvSpPr>
          <p:nvPr>
            <p:ph idx="1"/>
          </p:nvPr>
        </p:nvSpPr>
        <p:spPr>
          <a:xfrm>
            <a:off x="4575175" y="330200"/>
            <a:ext cx="6540500" cy="70659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
          </a:p>
        </p:txBody>
      </p:sp>
      <p:sp>
        <p:nvSpPr>
          <p:cNvPr id="4" name="Marcador de texto 3"/>
          <p:cNvSpPr>
            <a:spLocks noGrp="1"/>
          </p:cNvSpPr>
          <p:nvPr>
            <p:ph type="body" sz="half" idx="2"/>
          </p:nvPr>
        </p:nvSpPr>
        <p:spPr>
          <a:xfrm>
            <a:off x="585788" y="1731963"/>
            <a:ext cx="3849687" cy="56642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DBBE1E00-C001-7B49-AD2F-84130A606674}" type="datetimeFigureOut">
              <a:rPr lang="es-ES" smtClean="0"/>
              <a:pPr/>
              <a:t>21/09/2015</a:t>
            </a:fld>
            <a:endParaRPr lang="es-ES" dirty="0"/>
          </a:p>
        </p:txBody>
      </p:sp>
      <p:sp>
        <p:nvSpPr>
          <p:cNvPr id="6" name="Marcador de pie de página 5"/>
          <p:cNvSpPr>
            <a:spLocks noGrp="1"/>
          </p:cNvSpPr>
          <p:nvPr>
            <p:ph type="ftr" sz="quarter" idx="11"/>
          </p:nvPr>
        </p:nvSpPr>
        <p:spPr/>
        <p:txBody>
          <a:bodyPr/>
          <a:lstStyle/>
          <a:p>
            <a:endParaRPr lang="es-ES" dirty="0"/>
          </a:p>
        </p:txBody>
      </p:sp>
      <p:sp>
        <p:nvSpPr>
          <p:cNvPr id="7" name="Marcador de número de diapositiva 6"/>
          <p:cNvSpPr>
            <a:spLocks noGrp="1"/>
          </p:cNvSpPr>
          <p:nvPr>
            <p:ph type="sldNum" sz="quarter" idx="12"/>
          </p:nvPr>
        </p:nvSpPr>
        <p:spPr/>
        <p:txBody>
          <a:bodyPr/>
          <a:lstStyle/>
          <a:p>
            <a:fld id="{0118A38C-F63B-DD4F-82EA-15CC3AFA106B}" type="slidenum">
              <a:rPr lang="es-ES" smtClean="0"/>
              <a:pPr/>
              <a:t>‹Nº›</a:t>
            </a:fld>
            <a:endParaRPr lang="es-ES" dirty="0"/>
          </a:p>
        </p:txBody>
      </p:sp>
    </p:spTree>
    <p:extLst>
      <p:ext uri="{BB962C8B-B14F-4D97-AF65-F5344CB8AC3E}">
        <p14:creationId xmlns:p14="http://schemas.microsoft.com/office/powerpoint/2010/main" val="32821651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2293938" y="5795963"/>
            <a:ext cx="7019925" cy="684212"/>
          </a:xfrm>
          <a:prstGeom prst="rect">
            <a:avLst/>
          </a:prstGeom>
        </p:spPr>
        <p:txBody>
          <a:bodyPr anchor="b"/>
          <a:lstStyle>
            <a:lvl1pPr algn="l">
              <a:defRPr sz="2000" b="1"/>
            </a:lvl1pPr>
          </a:lstStyle>
          <a:p>
            <a:r>
              <a:rPr lang="es-ES_tradnl" smtClean="0"/>
              <a:t>Clic para editar título</a:t>
            </a:r>
            <a:endParaRPr lang="es-ES"/>
          </a:p>
        </p:txBody>
      </p:sp>
      <p:sp>
        <p:nvSpPr>
          <p:cNvPr id="3" name="Marcador de posición de imagen 2"/>
          <p:cNvSpPr>
            <a:spLocks noGrp="1"/>
          </p:cNvSpPr>
          <p:nvPr>
            <p:ph type="pic" idx="1"/>
          </p:nvPr>
        </p:nvSpPr>
        <p:spPr>
          <a:xfrm>
            <a:off x="2293938" y="739775"/>
            <a:ext cx="7019925" cy="496887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dirty="0"/>
          </a:p>
        </p:txBody>
      </p:sp>
      <p:sp>
        <p:nvSpPr>
          <p:cNvPr id="4" name="Marcador de texto 3"/>
          <p:cNvSpPr>
            <a:spLocks noGrp="1"/>
          </p:cNvSpPr>
          <p:nvPr>
            <p:ph type="body" sz="half" idx="2"/>
          </p:nvPr>
        </p:nvSpPr>
        <p:spPr>
          <a:xfrm>
            <a:off x="2293938" y="6480175"/>
            <a:ext cx="7019925" cy="9715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Marcador de fecha 4"/>
          <p:cNvSpPr>
            <a:spLocks noGrp="1"/>
          </p:cNvSpPr>
          <p:nvPr>
            <p:ph type="dt" sz="half" idx="10"/>
          </p:nvPr>
        </p:nvSpPr>
        <p:spPr/>
        <p:txBody>
          <a:bodyPr/>
          <a:lstStyle/>
          <a:p>
            <a:fld id="{DBBE1E00-C001-7B49-AD2F-84130A606674}" type="datetimeFigureOut">
              <a:rPr lang="es-ES" smtClean="0"/>
              <a:pPr/>
              <a:t>21/09/2015</a:t>
            </a:fld>
            <a:endParaRPr lang="es-ES" dirty="0"/>
          </a:p>
        </p:txBody>
      </p:sp>
      <p:sp>
        <p:nvSpPr>
          <p:cNvPr id="6" name="Marcador de pie de página 5"/>
          <p:cNvSpPr>
            <a:spLocks noGrp="1"/>
          </p:cNvSpPr>
          <p:nvPr>
            <p:ph type="ftr" sz="quarter" idx="11"/>
          </p:nvPr>
        </p:nvSpPr>
        <p:spPr/>
        <p:txBody>
          <a:bodyPr/>
          <a:lstStyle/>
          <a:p>
            <a:endParaRPr lang="es-ES" dirty="0"/>
          </a:p>
        </p:txBody>
      </p:sp>
      <p:sp>
        <p:nvSpPr>
          <p:cNvPr id="7" name="Marcador de número de diapositiva 6"/>
          <p:cNvSpPr>
            <a:spLocks noGrp="1"/>
          </p:cNvSpPr>
          <p:nvPr>
            <p:ph type="sldNum" sz="quarter" idx="12"/>
          </p:nvPr>
        </p:nvSpPr>
        <p:spPr/>
        <p:txBody>
          <a:bodyPr/>
          <a:lstStyle/>
          <a:p>
            <a:fld id="{0118A38C-F63B-DD4F-82EA-15CC3AFA106B}" type="slidenum">
              <a:rPr lang="es-ES" smtClean="0"/>
              <a:pPr/>
              <a:t>‹Nº›</a:t>
            </a:fld>
            <a:endParaRPr lang="es-ES" dirty="0"/>
          </a:p>
        </p:txBody>
      </p:sp>
    </p:spTree>
    <p:extLst>
      <p:ext uri="{BB962C8B-B14F-4D97-AF65-F5344CB8AC3E}">
        <p14:creationId xmlns:p14="http://schemas.microsoft.com/office/powerpoint/2010/main" val="27158874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Marcador de texto 2"/>
          <p:cNvSpPr>
            <a:spLocks noGrp="1"/>
          </p:cNvSpPr>
          <p:nvPr>
            <p:ph type="body" idx="1"/>
          </p:nvPr>
        </p:nvSpPr>
        <p:spPr>
          <a:xfrm>
            <a:off x="585788" y="1931988"/>
            <a:ext cx="10529887" cy="5464175"/>
          </a:xfrm>
          <a:prstGeom prst="rect">
            <a:avLst/>
          </a:prstGeom>
        </p:spPr>
        <p:txBody>
          <a:bodyPr vert="horz" lIns="91440" tIns="45720" rIns="91440" bIns="45720" rtlCol="0">
            <a:normAutofit/>
          </a:bodyPr>
          <a:lstStyle/>
          <a:p>
            <a:pPr lvl="0"/>
            <a:r>
              <a:rPr lang="es-ES_tradnl" dirty="0" smtClean="0"/>
              <a:t>Haga clic para modificar el estilo de texto del patrón</a:t>
            </a:r>
          </a:p>
          <a:p>
            <a:pPr lvl="1"/>
            <a:r>
              <a:rPr lang="es-ES_tradnl" dirty="0" smtClean="0"/>
              <a:t>Segundo nivel</a:t>
            </a:r>
          </a:p>
          <a:p>
            <a:pPr lvl="2"/>
            <a:r>
              <a:rPr lang="es-ES_tradnl" dirty="0" smtClean="0"/>
              <a:t>Tercer nivel</a:t>
            </a:r>
          </a:p>
          <a:p>
            <a:pPr lvl="3"/>
            <a:r>
              <a:rPr lang="es-ES_tradnl" dirty="0" smtClean="0"/>
              <a:t>Cuarto nivel</a:t>
            </a:r>
          </a:p>
          <a:p>
            <a:pPr lvl="4"/>
            <a:r>
              <a:rPr lang="es-ES_tradnl" dirty="0" smtClean="0"/>
              <a:t>Quinto nivel</a:t>
            </a:r>
            <a:endParaRPr lang="es-ES" dirty="0"/>
          </a:p>
        </p:txBody>
      </p:sp>
      <p:sp>
        <p:nvSpPr>
          <p:cNvPr id="4" name="Marcador de fecha 3"/>
          <p:cNvSpPr>
            <a:spLocks noGrp="1"/>
          </p:cNvSpPr>
          <p:nvPr>
            <p:ph type="dt" sz="half" idx="2"/>
          </p:nvPr>
        </p:nvSpPr>
        <p:spPr>
          <a:xfrm>
            <a:off x="585788" y="7673975"/>
            <a:ext cx="2728912" cy="441325"/>
          </a:xfrm>
          <a:prstGeom prst="rect">
            <a:avLst/>
          </a:prstGeom>
        </p:spPr>
        <p:txBody>
          <a:bodyPr vert="horz" lIns="91440" tIns="45720" rIns="91440" bIns="45720" rtlCol="0" anchor="ctr"/>
          <a:lstStyle>
            <a:lvl1pPr algn="l">
              <a:defRPr sz="1200">
                <a:solidFill>
                  <a:schemeClr val="tx1">
                    <a:tint val="75000"/>
                  </a:schemeClr>
                </a:solidFill>
              </a:defRPr>
            </a:lvl1pPr>
          </a:lstStyle>
          <a:p>
            <a:fld id="{DBBE1E00-C001-7B49-AD2F-84130A606674}" type="datetimeFigureOut">
              <a:rPr lang="es-ES" smtClean="0">
                <a:solidFill>
                  <a:prstClr val="black">
                    <a:tint val="75000"/>
                  </a:prstClr>
                </a:solidFill>
              </a:rPr>
              <a:pPr/>
              <a:t>21/09/2015</a:t>
            </a:fld>
            <a:endParaRPr lang="es-ES" dirty="0">
              <a:solidFill>
                <a:prstClr val="black">
                  <a:tint val="75000"/>
                </a:prstClr>
              </a:solidFill>
            </a:endParaRPr>
          </a:p>
        </p:txBody>
      </p:sp>
      <p:sp>
        <p:nvSpPr>
          <p:cNvPr id="5" name="Marcador de pie de página 4"/>
          <p:cNvSpPr>
            <a:spLocks noGrp="1"/>
          </p:cNvSpPr>
          <p:nvPr>
            <p:ph type="ftr" sz="quarter" idx="3"/>
          </p:nvPr>
        </p:nvSpPr>
        <p:spPr>
          <a:xfrm>
            <a:off x="3997325" y="7673975"/>
            <a:ext cx="3706813" cy="4413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dirty="0">
              <a:solidFill>
                <a:prstClr val="black">
                  <a:tint val="75000"/>
                </a:prstClr>
              </a:solidFill>
            </a:endParaRPr>
          </a:p>
        </p:txBody>
      </p:sp>
      <p:sp>
        <p:nvSpPr>
          <p:cNvPr id="6" name="Marcador de número de diapositiva 5"/>
          <p:cNvSpPr>
            <a:spLocks noGrp="1"/>
          </p:cNvSpPr>
          <p:nvPr>
            <p:ph type="sldNum" sz="quarter" idx="4"/>
          </p:nvPr>
        </p:nvSpPr>
        <p:spPr>
          <a:xfrm>
            <a:off x="8386763" y="7673975"/>
            <a:ext cx="2728912" cy="441325"/>
          </a:xfrm>
          <a:prstGeom prst="rect">
            <a:avLst/>
          </a:prstGeom>
        </p:spPr>
        <p:txBody>
          <a:bodyPr vert="horz" lIns="91440" tIns="45720" rIns="91440" bIns="45720" rtlCol="0" anchor="ctr"/>
          <a:lstStyle>
            <a:lvl1pPr algn="r">
              <a:defRPr sz="1200">
                <a:solidFill>
                  <a:schemeClr val="tx1">
                    <a:tint val="75000"/>
                  </a:schemeClr>
                </a:solidFill>
              </a:defRPr>
            </a:lvl1pPr>
          </a:lstStyle>
          <a:p>
            <a:fld id="{0118A38C-F63B-DD4F-82EA-15CC3AFA106B}" type="slidenum">
              <a:rPr lang="es-ES" smtClean="0">
                <a:solidFill>
                  <a:prstClr val="black">
                    <a:tint val="75000"/>
                  </a:prstClr>
                </a:solidFill>
              </a:rPr>
              <a:pPr/>
              <a:t>‹Nº›</a:t>
            </a:fld>
            <a:endParaRPr lang="es-ES" dirty="0">
              <a:solidFill>
                <a:prstClr val="black">
                  <a:tint val="75000"/>
                </a:prstClr>
              </a:solidFill>
            </a:endParaRPr>
          </a:p>
        </p:txBody>
      </p:sp>
      <p:pic>
        <p:nvPicPr>
          <p:cNvPr id="9" name="Imagen 8"/>
          <p:cNvPicPr>
            <a:picLocks noChangeAspect="1"/>
          </p:cNvPicPr>
          <p:nvPr userDrawn="1"/>
        </p:nvPicPr>
        <p:blipFill>
          <a:blip r:embed="rId13" cstate="email">
            <a:extLst>
              <a:ext uri="{28A0092B-C50C-407E-A947-70E740481C1C}">
                <a14:useLocalDpi xmlns:a14="http://schemas.microsoft.com/office/drawing/2010/main" val="0"/>
              </a:ext>
            </a:extLst>
          </a:blip>
          <a:stretch>
            <a:fillRect/>
          </a:stretch>
        </p:blipFill>
        <p:spPr>
          <a:xfrm>
            <a:off x="-23688" y="-36264"/>
            <a:ext cx="11756090" cy="2175814"/>
          </a:xfrm>
          <a:prstGeom prst="rect">
            <a:avLst/>
          </a:prstGeom>
        </p:spPr>
      </p:pic>
    </p:spTree>
    <p:extLst>
      <p:ext uri="{BB962C8B-B14F-4D97-AF65-F5344CB8AC3E}">
        <p14:creationId xmlns:p14="http://schemas.microsoft.com/office/powerpoint/2010/main" val="3144461858"/>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Marcador de texto 2"/>
          <p:cNvSpPr>
            <a:spLocks noGrp="1"/>
          </p:cNvSpPr>
          <p:nvPr>
            <p:ph type="body" idx="1"/>
          </p:nvPr>
        </p:nvSpPr>
        <p:spPr>
          <a:xfrm>
            <a:off x="585788" y="1931988"/>
            <a:ext cx="10529887" cy="5464175"/>
          </a:xfrm>
          <a:prstGeom prst="rect">
            <a:avLst/>
          </a:prstGeom>
        </p:spPr>
        <p:txBody>
          <a:bodyPr vert="horz" lIns="91440" tIns="45720" rIns="91440" bIns="45720" rtlCol="0">
            <a:normAutofit/>
          </a:bodyPr>
          <a:lstStyle/>
          <a:p>
            <a:pPr lvl="0"/>
            <a:r>
              <a:rPr lang="es-ES_tradnl" dirty="0" smtClean="0"/>
              <a:t>Haga clic para modificar el estilo de texto del patrón</a:t>
            </a:r>
          </a:p>
          <a:p>
            <a:pPr lvl="1"/>
            <a:r>
              <a:rPr lang="es-ES_tradnl" dirty="0" smtClean="0"/>
              <a:t>Segundo nivel</a:t>
            </a:r>
          </a:p>
          <a:p>
            <a:pPr lvl="2"/>
            <a:r>
              <a:rPr lang="es-ES_tradnl" dirty="0" smtClean="0"/>
              <a:t>Tercer nivel</a:t>
            </a:r>
          </a:p>
          <a:p>
            <a:pPr lvl="3"/>
            <a:r>
              <a:rPr lang="es-ES_tradnl" dirty="0" smtClean="0"/>
              <a:t>Cuarto nivel</a:t>
            </a:r>
          </a:p>
          <a:p>
            <a:pPr lvl="4"/>
            <a:r>
              <a:rPr lang="es-ES_tradnl" dirty="0" smtClean="0"/>
              <a:t>Quinto nivel</a:t>
            </a:r>
            <a:endParaRPr lang="es-ES" dirty="0"/>
          </a:p>
        </p:txBody>
      </p:sp>
      <p:sp>
        <p:nvSpPr>
          <p:cNvPr id="4" name="Marcador de fecha 3"/>
          <p:cNvSpPr>
            <a:spLocks noGrp="1"/>
          </p:cNvSpPr>
          <p:nvPr>
            <p:ph type="dt" sz="half" idx="2"/>
          </p:nvPr>
        </p:nvSpPr>
        <p:spPr>
          <a:xfrm>
            <a:off x="585788" y="7673975"/>
            <a:ext cx="2728912" cy="441325"/>
          </a:xfrm>
          <a:prstGeom prst="rect">
            <a:avLst/>
          </a:prstGeom>
        </p:spPr>
        <p:txBody>
          <a:bodyPr vert="horz" lIns="91440" tIns="45720" rIns="91440" bIns="45720" rtlCol="0" anchor="ctr"/>
          <a:lstStyle>
            <a:lvl1pPr algn="l">
              <a:defRPr sz="1200">
                <a:solidFill>
                  <a:schemeClr val="tx1">
                    <a:tint val="75000"/>
                  </a:schemeClr>
                </a:solidFill>
              </a:defRPr>
            </a:lvl1pPr>
          </a:lstStyle>
          <a:p>
            <a:fld id="{DBBE1E00-C001-7B49-AD2F-84130A606674}" type="datetimeFigureOut">
              <a:rPr lang="es-ES" smtClean="0">
                <a:solidFill>
                  <a:prstClr val="black">
                    <a:tint val="75000"/>
                  </a:prstClr>
                </a:solidFill>
              </a:rPr>
              <a:pPr/>
              <a:t>21/09/2015</a:t>
            </a:fld>
            <a:endParaRPr lang="es-ES" dirty="0">
              <a:solidFill>
                <a:prstClr val="black">
                  <a:tint val="75000"/>
                </a:prstClr>
              </a:solidFill>
            </a:endParaRPr>
          </a:p>
        </p:txBody>
      </p:sp>
      <p:sp>
        <p:nvSpPr>
          <p:cNvPr id="5" name="Marcador de pie de página 4"/>
          <p:cNvSpPr>
            <a:spLocks noGrp="1"/>
          </p:cNvSpPr>
          <p:nvPr>
            <p:ph type="ftr" sz="quarter" idx="3"/>
          </p:nvPr>
        </p:nvSpPr>
        <p:spPr>
          <a:xfrm>
            <a:off x="3997325" y="7673975"/>
            <a:ext cx="3706813" cy="4413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dirty="0">
              <a:solidFill>
                <a:prstClr val="black">
                  <a:tint val="75000"/>
                </a:prstClr>
              </a:solidFill>
            </a:endParaRPr>
          </a:p>
        </p:txBody>
      </p:sp>
      <p:sp>
        <p:nvSpPr>
          <p:cNvPr id="6" name="Marcador de número de diapositiva 5"/>
          <p:cNvSpPr>
            <a:spLocks noGrp="1"/>
          </p:cNvSpPr>
          <p:nvPr>
            <p:ph type="sldNum" sz="quarter" idx="4"/>
          </p:nvPr>
        </p:nvSpPr>
        <p:spPr>
          <a:xfrm>
            <a:off x="8386763" y="7673975"/>
            <a:ext cx="2728912" cy="441325"/>
          </a:xfrm>
          <a:prstGeom prst="rect">
            <a:avLst/>
          </a:prstGeom>
        </p:spPr>
        <p:txBody>
          <a:bodyPr vert="horz" lIns="91440" tIns="45720" rIns="91440" bIns="45720" rtlCol="0" anchor="ctr"/>
          <a:lstStyle>
            <a:lvl1pPr algn="r">
              <a:defRPr sz="1200">
                <a:solidFill>
                  <a:schemeClr val="tx1">
                    <a:tint val="75000"/>
                  </a:schemeClr>
                </a:solidFill>
              </a:defRPr>
            </a:lvl1pPr>
          </a:lstStyle>
          <a:p>
            <a:fld id="{0118A38C-F63B-DD4F-82EA-15CC3AFA106B}" type="slidenum">
              <a:rPr lang="es-ES" smtClean="0">
                <a:solidFill>
                  <a:prstClr val="black">
                    <a:tint val="75000"/>
                  </a:prstClr>
                </a:solidFill>
              </a:rPr>
              <a:pPr/>
              <a:t>‹Nº›</a:t>
            </a:fld>
            <a:endParaRPr lang="es-ES" dirty="0">
              <a:solidFill>
                <a:prstClr val="black">
                  <a:tint val="75000"/>
                </a:prstClr>
              </a:solidFill>
            </a:endParaRPr>
          </a:p>
        </p:txBody>
      </p:sp>
      <p:pic>
        <p:nvPicPr>
          <p:cNvPr id="9" name="Imagen 8"/>
          <p:cNvPicPr>
            <a:picLocks noChangeAspect="1"/>
          </p:cNvPicPr>
          <p:nvPr userDrawn="1"/>
        </p:nvPicPr>
        <p:blipFill>
          <a:blip r:embed="rId13" cstate="email">
            <a:extLst>
              <a:ext uri="{28A0092B-C50C-407E-A947-70E740481C1C}">
                <a14:useLocalDpi xmlns:a14="http://schemas.microsoft.com/office/drawing/2010/main" val="0"/>
              </a:ext>
            </a:extLst>
          </a:blip>
          <a:stretch>
            <a:fillRect/>
          </a:stretch>
        </p:blipFill>
        <p:spPr>
          <a:xfrm>
            <a:off x="-23688" y="-36264"/>
            <a:ext cx="11756090" cy="2175814"/>
          </a:xfrm>
          <a:prstGeom prst="rect">
            <a:avLst/>
          </a:prstGeom>
        </p:spPr>
      </p:pic>
    </p:spTree>
    <p:extLst>
      <p:ext uri="{BB962C8B-B14F-4D97-AF65-F5344CB8AC3E}">
        <p14:creationId xmlns:p14="http://schemas.microsoft.com/office/powerpoint/2010/main" val="3144461858"/>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Marcador de texto 2"/>
          <p:cNvSpPr>
            <a:spLocks noGrp="1"/>
          </p:cNvSpPr>
          <p:nvPr>
            <p:ph type="body" idx="1"/>
          </p:nvPr>
        </p:nvSpPr>
        <p:spPr>
          <a:xfrm>
            <a:off x="585788" y="1931988"/>
            <a:ext cx="10529887" cy="5464175"/>
          </a:xfrm>
          <a:prstGeom prst="rect">
            <a:avLst/>
          </a:prstGeom>
        </p:spPr>
        <p:txBody>
          <a:bodyPr vert="horz" lIns="91440" tIns="45720" rIns="91440" bIns="45720" rtlCol="0">
            <a:normAutofit/>
          </a:bodyPr>
          <a:lstStyle/>
          <a:p>
            <a:pPr lvl="0"/>
            <a:r>
              <a:rPr lang="es-ES_tradnl" dirty="0" smtClean="0"/>
              <a:t>Haga clic para modificar el estilo de texto del patrón</a:t>
            </a:r>
          </a:p>
          <a:p>
            <a:pPr lvl="1"/>
            <a:r>
              <a:rPr lang="es-ES_tradnl" dirty="0" smtClean="0"/>
              <a:t>Segundo nivel</a:t>
            </a:r>
          </a:p>
          <a:p>
            <a:pPr lvl="2"/>
            <a:r>
              <a:rPr lang="es-ES_tradnl" dirty="0" smtClean="0"/>
              <a:t>Tercer nivel</a:t>
            </a:r>
          </a:p>
          <a:p>
            <a:pPr lvl="3"/>
            <a:r>
              <a:rPr lang="es-ES_tradnl" dirty="0" smtClean="0"/>
              <a:t>Cuarto nivel</a:t>
            </a:r>
          </a:p>
          <a:p>
            <a:pPr lvl="4"/>
            <a:r>
              <a:rPr lang="es-ES_tradnl" dirty="0" smtClean="0"/>
              <a:t>Quinto nivel</a:t>
            </a:r>
            <a:endParaRPr lang="es-ES" dirty="0"/>
          </a:p>
        </p:txBody>
      </p:sp>
      <p:sp>
        <p:nvSpPr>
          <p:cNvPr id="4" name="Marcador de fecha 3"/>
          <p:cNvSpPr>
            <a:spLocks noGrp="1"/>
          </p:cNvSpPr>
          <p:nvPr>
            <p:ph type="dt" sz="half" idx="2"/>
          </p:nvPr>
        </p:nvSpPr>
        <p:spPr>
          <a:xfrm>
            <a:off x="585788" y="7673975"/>
            <a:ext cx="2728912" cy="441325"/>
          </a:xfrm>
          <a:prstGeom prst="rect">
            <a:avLst/>
          </a:prstGeom>
        </p:spPr>
        <p:txBody>
          <a:bodyPr vert="horz" lIns="91440" tIns="45720" rIns="91440" bIns="45720" rtlCol="0" anchor="ctr"/>
          <a:lstStyle>
            <a:lvl1pPr algn="l">
              <a:defRPr sz="1200">
                <a:solidFill>
                  <a:schemeClr val="tx1">
                    <a:tint val="75000"/>
                  </a:schemeClr>
                </a:solidFill>
              </a:defRPr>
            </a:lvl1pPr>
          </a:lstStyle>
          <a:p>
            <a:fld id="{DBBE1E00-C001-7B49-AD2F-84130A606674}" type="datetimeFigureOut">
              <a:rPr lang="es-ES" smtClean="0">
                <a:solidFill>
                  <a:prstClr val="black">
                    <a:tint val="75000"/>
                  </a:prstClr>
                </a:solidFill>
              </a:rPr>
              <a:pPr/>
              <a:t>21/09/2015</a:t>
            </a:fld>
            <a:endParaRPr lang="es-ES" dirty="0">
              <a:solidFill>
                <a:prstClr val="black">
                  <a:tint val="75000"/>
                </a:prstClr>
              </a:solidFill>
            </a:endParaRPr>
          </a:p>
        </p:txBody>
      </p:sp>
      <p:sp>
        <p:nvSpPr>
          <p:cNvPr id="5" name="Marcador de pie de página 4"/>
          <p:cNvSpPr>
            <a:spLocks noGrp="1"/>
          </p:cNvSpPr>
          <p:nvPr>
            <p:ph type="ftr" sz="quarter" idx="3"/>
          </p:nvPr>
        </p:nvSpPr>
        <p:spPr>
          <a:xfrm>
            <a:off x="3997325" y="7673975"/>
            <a:ext cx="3706813" cy="4413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dirty="0">
              <a:solidFill>
                <a:prstClr val="black">
                  <a:tint val="75000"/>
                </a:prstClr>
              </a:solidFill>
            </a:endParaRPr>
          </a:p>
        </p:txBody>
      </p:sp>
      <p:sp>
        <p:nvSpPr>
          <p:cNvPr id="6" name="Marcador de número de diapositiva 5"/>
          <p:cNvSpPr>
            <a:spLocks noGrp="1"/>
          </p:cNvSpPr>
          <p:nvPr>
            <p:ph type="sldNum" sz="quarter" idx="4"/>
          </p:nvPr>
        </p:nvSpPr>
        <p:spPr>
          <a:xfrm>
            <a:off x="8386763" y="7673975"/>
            <a:ext cx="2728912" cy="441325"/>
          </a:xfrm>
          <a:prstGeom prst="rect">
            <a:avLst/>
          </a:prstGeom>
        </p:spPr>
        <p:txBody>
          <a:bodyPr vert="horz" lIns="91440" tIns="45720" rIns="91440" bIns="45720" rtlCol="0" anchor="ctr"/>
          <a:lstStyle>
            <a:lvl1pPr algn="r">
              <a:defRPr sz="1200">
                <a:solidFill>
                  <a:schemeClr val="tx1">
                    <a:tint val="75000"/>
                  </a:schemeClr>
                </a:solidFill>
              </a:defRPr>
            </a:lvl1pPr>
          </a:lstStyle>
          <a:p>
            <a:fld id="{0118A38C-F63B-DD4F-82EA-15CC3AFA106B}" type="slidenum">
              <a:rPr lang="es-ES" smtClean="0">
                <a:solidFill>
                  <a:prstClr val="black">
                    <a:tint val="75000"/>
                  </a:prstClr>
                </a:solidFill>
              </a:rPr>
              <a:pPr/>
              <a:t>‹Nº›</a:t>
            </a:fld>
            <a:endParaRPr lang="es-ES" dirty="0">
              <a:solidFill>
                <a:prstClr val="black">
                  <a:tint val="75000"/>
                </a:prstClr>
              </a:solidFill>
            </a:endParaRPr>
          </a:p>
        </p:txBody>
      </p:sp>
      <p:pic>
        <p:nvPicPr>
          <p:cNvPr id="9" name="Imagen 8"/>
          <p:cNvPicPr>
            <a:picLocks noChangeAspect="1"/>
          </p:cNvPicPr>
          <p:nvPr userDrawn="1"/>
        </p:nvPicPr>
        <p:blipFill>
          <a:blip r:embed="rId13" cstate="email">
            <a:extLst>
              <a:ext uri="{28A0092B-C50C-407E-A947-70E740481C1C}">
                <a14:useLocalDpi xmlns:a14="http://schemas.microsoft.com/office/drawing/2010/main" val="0"/>
              </a:ext>
            </a:extLst>
          </a:blip>
          <a:stretch>
            <a:fillRect/>
          </a:stretch>
        </p:blipFill>
        <p:spPr>
          <a:xfrm>
            <a:off x="-23688" y="-36264"/>
            <a:ext cx="11756090" cy="2175814"/>
          </a:xfrm>
          <a:prstGeom prst="rect">
            <a:avLst/>
          </a:prstGeom>
        </p:spPr>
      </p:pic>
    </p:spTree>
    <p:extLst>
      <p:ext uri="{BB962C8B-B14F-4D97-AF65-F5344CB8AC3E}">
        <p14:creationId xmlns:p14="http://schemas.microsoft.com/office/powerpoint/2010/main" val="3144461858"/>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Marcador de texto 2"/>
          <p:cNvSpPr>
            <a:spLocks noGrp="1"/>
          </p:cNvSpPr>
          <p:nvPr>
            <p:ph type="body" idx="1"/>
          </p:nvPr>
        </p:nvSpPr>
        <p:spPr>
          <a:xfrm>
            <a:off x="585788" y="1931988"/>
            <a:ext cx="10529887" cy="5464175"/>
          </a:xfrm>
          <a:prstGeom prst="rect">
            <a:avLst/>
          </a:prstGeom>
        </p:spPr>
        <p:txBody>
          <a:bodyPr vert="horz" lIns="91440" tIns="45720" rIns="91440" bIns="45720" rtlCol="0">
            <a:normAutofit/>
          </a:bodyPr>
          <a:lstStyle/>
          <a:p>
            <a:pPr lvl="0"/>
            <a:r>
              <a:rPr lang="es-ES_tradnl" dirty="0" smtClean="0"/>
              <a:t>Haga clic para modificar el estilo de texto del patrón</a:t>
            </a:r>
          </a:p>
          <a:p>
            <a:pPr lvl="1"/>
            <a:r>
              <a:rPr lang="es-ES_tradnl" dirty="0" smtClean="0"/>
              <a:t>Segundo nivel</a:t>
            </a:r>
          </a:p>
          <a:p>
            <a:pPr lvl="2"/>
            <a:r>
              <a:rPr lang="es-ES_tradnl" dirty="0" smtClean="0"/>
              <a:t>Tercer nivel</a:t>
            </a:r>
          </a:p>
          <a:p>
            <a:pPr lvl="3"/>
            <a:r>
              <a:rPr lang="es-ES_tradnl" dirty="0" smtClean="0"/>
              <a:t>Cuarto nivel</a:t>
            </a:r>
          </a:p>
          <a:p>
            <a:pPr lvl="4"/>
            <a:r>
              <a:rPr lang="es-ES_tradnl" dirty="0" smtClean="0"/>
              <a:t>Quinto nivel</a:t>
            </a:r>
            <a:endParaRPr lang="es-ES" dirty="0"/>
          </a:p>
        </p:txBody>
      </p:sp>
      <p:sp>
        <p:nvSpPr>
          <p:cNvPr id="4" name="Marcador de fecha 3"/>
          <p:cNvSpPr>
            <a:spLocks noGrp="1"/>
          </p:cNvSpPr>
          <p:nvPr>
            <p:ph type="dt" sz="half" idx="2"/>
          </p:nvPr>
        </p:nvSpPr>
        <p:spPr>
          <a:xfrm>
            <a:off x="585788" y="7673975"/>
            <a:ext cx="2728912" cy="441325"/>
          </a:xfrm>
          <a:prstGeom prst="rect">
            <a:avLst/>
          </a:prstGeom>
        </p:spPr>
        <p:txBody>
          <a:bodyPr vert="horz" lIns="91440" tIns="45720" rIns="91440" bIns="45720" rtlCol="0" anchor="ctr"/>
          <a:lstStyle>
            <a:lvl1pPr algn="l">
              <a:defRPr sz="1200">
                <a:solidFill>
                  <a:schemeClr val="tx1">
                    <a:tint val="75000"/>
                  </a:schemeClr>
                </a:solidFill>
              </a:defRPr>
            </a:lvl1pPr>
          </a:lstStyle>
          <a:p>
            <a:fld id="{DBBE1E00-C001-7B49-AD2F-84130A606674}" type="datetimeFigureOut">
              <a:rPr lang="es-ES" smtClean="0">
                <a:solidFill>
                  <a:prstClr val="black">
                    <a:tint val="75000"/>
                  </a:prstClr>
                </a:solidFill>
              </a:rPr>
              <a:pPr/>
              <a:t>21/09/2015</a:t>
            </a:fld>
            <a:endParaRPr lang="es-ES" dirty="0">
              <a:solidFill>
                <a:prstClr val="black">
                  <a:tint val="75000"/>
                </a:prstClr>
              </a:solidFill>
            </a:endParaRPr>
          </a:p>
        </p:txBody>
      </p:sp>
      <p:sp>
        <p:nvSpPr>
          <p:cNvPr id="5" name="Marcador de pie de página 4"/>
          <p:cNvSpPr>
            <a:spLocks noGrp="1"/>
          </p:cNvSpPr>
          <p:nvPr>
            <p:ph type="ftr" sz="quarter" idx="3"/>
          </p:nvPr>
        </p:nvSpPr>
        <p:spPr>
          <a:xfrm>
            <a:off x="3997325" y="7673975"/>
            <a:ext cx="3706813" cy="4413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dirty="0">
              <a:solidFill>
                <a:prstClr val="black">
                  <a:tint val="75000"/>
                </a:prstClr>
              </a:solidFill>
            </a:endParaRPr>
          </a:p>
        </p:txBody>
      </p:sp>
      <p:sp>
        <p:nvSpPr>
          <p:cNvPr id="6" name="Marcador de número de diapositiva 5"/>
          <p:cNvSpPr>
            <a:spLocks noGrp="1"/>
          </p:cNvSpPr>
          <p:nvPr>
            <p:ph type="sldNum" sz="quarter" idx="4"/>
          </p:nvPr>
        </p:nvSpPr>
        <p:spPr>
          <a:xfrm>
            <a:off x="8386763" y="7673975"/>
            <a:ext cx="2728912" cy="441325"/>
          </a:xfrm>
          <a:prstGeom prst="rect">
            <a:avLst/>
          </a:prstGeom>
        </p:spPr>
        <p:txBody>
          <a:bodyPr vert="horz" lIns="91440" tIns="45720" rIns="91440" bIns="45720" rtlCol="0" anchor="ctr"/>
          <a:lstStyle>
            <a:lvl1pPr algn="r">
              <a:defRPr sz="1200">
                <a:solidFill>
                  <a:schemeClr val="tx1">
                    <a:tint val="75000"/>
                  </a:schemeClr>
                </a:solidFill>
              </a:defRPr>
            </a:lvl1pPr>
          </a:lstStyle>
          <a:p>
            <a:fld id="{0118A38C-F63B-DD4F-82EA-15CC3AFA106B}" type="slidenum">
              <a:rPr lang="es-ES" smtClean="0">
                <a:solidFill>
                  <a:prstClr val="black">
                    <a:tint val="75000"/>
                  </a:prstClr>
                </a:solidFill>
              </a:rPr>
              <a:pPr/>
              <a:t>‹Nº›</a:t>
            </a:fld>
            <a:endParaRPr lang="es-ES" dirty="0">
              <a:solidFill>
                <a:prstClr val="black">
                  <a:tint val="75000"/>
                </a:prstClr>
              </a:solidFill>
            </a:endParaRPr>
          </a:p>
        </p:txBody>
      </p:sp>
      <p:pic>
        <p:nvPicPr>
          <p:cNvPr id="9" name="Imagen 8"/>
          <p:cNvPicPr>
            <a:picLocks noChangeAspect="1"/>
          </p:cNvPicPr>
          <p:nvPr userDrawn="1"/>
        </p:nvPicPr>
        <p:blipFill>
          <a:blip r:embed="rId13" cstate="email">
            <a:extLst>
              <a:ext uri="{28A0092B-C50C-407E-A947-70E740481C1C}">
                <a14:useLocalDpi xmlns:a14="http://schemas.microsoft.com/office/drawing/2010/main" val="0"/>
              </a:ext>
            </a:extLst>
          </a:blip>
          <a:stretch>
            <a:fillRect/>
          </a:stretch>
        </p:blipFill>
        <p:spPr>
          <a:xfrm>
            <a:off x="-23688" y="-36264"/>
            <a:ext cx="11756090" cy="2175814"/>
          </a:xfrm>
          <a:prstGeom prst="rect">
            <a:avLst/>
          </a:prstGeom>
        </p:spPr>
      </p:pic>
    </p:spTree>
    <p:extLst>
      <p:ext uri="{BB962C8B-B14F-4D97-AF65-F5344CB8AC3E}">
        <p14:creationId xmlns:p14="http://schemas.microsoft.com/office/powerpoint/2010/main" val="3144461858"/>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chart" Target="../charts/chart2.xml"/></Relationships>
</file>

<file path=ppt/slides/_rels/slide12.xml.rels><?xml version="1.0" encoding="UTF-8" standalone="yes"?>
<Relationships xmlns="http://schemas.openxmlformats.org/package/2006/relationships"><Relationship Id="rId8" Type="http://schemas.openxmlformats.org/officeDocument/2006/relationships/image" Target="../media/image8.jpeg"/><Relationship Id="rId13" Type="http://schemas.openxmlformats.org/officeDocument/2006/relationships/image" Target="../media/image13.png"/><Relationship Id="rId3" Type="http://schemas.openxmlformats.org/officeDocument/2006/relationships/diagramData" Target="../diagrams/data2.xml"/><Relationship Id="rId7" Type="http://schemas.microsoft.com/office/2007/relationships/diagramDrawing" Target="../diagrams/drawing2.xml"/><Relationship Id="rId12"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diagramColors" Target="../diagrams/colors2.xml"/><Relationship Id="rId11" Type="http://schemas.openxmlformats.org/officeDocument/2006/relationships/image" Target="../media/image11.jpeg"/><Relationship Id="rId5" Type="http://schemas.openxmlformats.org/officeDocument/2006/relationships/diagramQuickStyle" Target="../diagrams/quickStyle2.xml"/><Relationship Id="rId10" Type="http://schemas.openxmlformats.org/officeDocument/2006/relationships/image" Target="../media/image10.jpeg"/><Relationship Id="rId4" Type="http://schemas.openxmlformats.org/officeDocument/2006/relationships/diagramLayout" Target="../diagrams/layout2.xml"/><Relationship Id="rId9" Type="http://schemas.openxmlformats.org/officeDocument/2006/relationships/image" Target="../media/image9.jpeg"/><Relationship Id="rId14" Type="http://schemas.openxmlformats.org/officeDocument/2006/relationships/image" Target="../media/image14.png"/></Relationships>
</file>

<file path=ppt/slides/_rels/slide13.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20.png"/><Relationship Id="rId3" Type="http://schemas.openxmlformats.org/officeDocument/2006/relationships/diagramData" Target="../diagrams/data3.xml"/><Relationship Id="rId7" Type="http://schemas.microsoft.com/office/2007/relationships/diagramDrawing" Target="../diagrams/drawing3.xml"/><Relationship Id="rId12" Type="http://schemas.openxmlformats.org/officeDocument/2006/relationships/image" Target="../media/image19.gif"/><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diagramColors" Target="../diagrams/colors3.xml"/><Relationship Id="rId11" Type="http://schemas.openxmlformats.org/officeDocument/2006/relationships/image" Target="../media/image18.jpeg"/><Relationship Id="rId5" Type="http://schemas.openxmlformats.org/officeDocument/2006/relationships/diagramQuickStyle" Target="../diagrams/quickStyle3.xml"/><Relationship Id="rId10" Type="http://schemas.openxmlformats.org/officeDocument/2006/relationships/image" Target="../media/image17.png"/><Relationship Id="rId4" Type="http://schemas.openxmlformats.org/officeDocument/2006/relationships/diagramLayout" Target="../diagrams/layout3.xml"/><Relationship Id="rId9" Type="http://schemas.openxmlformats.org/officeDocument/2006/relationships/image" Target="../media/image16.png"/><Relationship Id="rId14" Type="http://schemas.openxmlformats.org/officeDocument/2006/relationships/image" Target="../media/image2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5.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chart" Target="../charts/chart3.xml"/><Relationship Id="rId5" Type="http://schemas.openxmlformats.org/officeDocument/2006/relationships/image" Target="../media/image25.png"/><Relationship Id="rId4" Type="http://schemas.openxmlformats.org/officeDocument/2006/relationships/image" Target="../media/image24.gif"/></Relationships>
</file>

<file path=ppt/slides/_rels/slide1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26.jpeg"/><Relationship Id="rId1" Type="http://schemas.openxmlformats.org/officeDocument/2006/relationships/slideLayout" Target="../slideLayouts/slideLayout2.xml"/><Relationship Id="rId4" Type="http://schemas.openxmlformats.org/officeDocument/2006/relationships/chart" Target="../charts/chart5.xml"/></Relationships>
</file>

<file path=ppt/slides/_rels/slide1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chart" Target="../charts/char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png"/><Relationship Id="rId1" Type="http://schemas.openxmlformats.org/officeDocument/2006/relationships/slideLayout" Target="../slideLayouts/slideLayout2.xml"/><Relationship Id="rId5" Type="http://schemas.openxmlformats.org/officeDocument/2006/relationships/chart" Target="../charts/chart9.xml"/><Relationship Id="rId4" Type="http://schemas.openxmlformats.org/officeDocument/2006/relationships/chart" Target="../charts/chart8.xml"/></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 Id="rId5" Type="http://schemas.openxmlformats.org/officeDocument/2006/relationships/chart" Target="../charts/chart10.xml"/><Relationship Id="rId4" Type="http://schemas.openxmlformats.org/officeDocument/2006/relationships/image" Target="../media/image32.png"/></Relationships>
</file>

<file path=ppt/slides/_rels/slide22.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image" Target="../media/image33.png"/><Relationship Id="rId1" Type="http://schemas.openxmlformats.org/officeDocument/2006/relationships/slideLayout" Target="../slideLayouts/slideLayout2.xml"/><Relationship Id="rId4" Type="http://schemas.openxmlformats.org/officeDocument/2006/relationships/chart" Target="../charts/chart12.xml"/></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chart" Target="../charts/chart14.xml"/><Relationship Id="rId4" Type="http://schemas.openxmlformats.org/officeDocument/2006/relationships/chart" Target="../charts/chart13.xml"/></Relationships>
</file>

<file path=ppt/slides/_rels/slide24.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image" Target="../media/image35.jpeg"/><Relationship Id="rId1" Type="http://schemas.openxmlformats.org/officeDocument/2006/relationships/slideLayout" Target="../slideLayouts/slideLayout2.xml"/><Relationship Id="rId4" Type="http://schemas.openxmlformats.org/officeDocument/2006/relationships/chart" Target="../charts/chart16.xml"/></Relationships>
</file>

<file path=ppt/slides/_rels/slide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Rectángulo"/>
          <p:cNvSpPr/>
          <p:nvPr/>
        </p:nvSpPr>
        <p:spPr>
          <a:xfrm>
            <a:off x="810171" y="1043856"/>
            <a:ext cx="6288901" cy="461665"/>
          </a:xfrm>
          <a:prstGeom prst="rect">
            <a:avLst/>
          </a:prstGeom>
        </p:spPr>
        <p:txBody>
          <a:bodyPr wrap="none">
            <a:spAutoFit/>
          </a:bodyPr>
          <a:lstStyle/>
          <a:p>
            <a:r>
              <a:rPr lang="es-EC" sz="2400" b="1" dirty="0" smtClean="0">
                <a:latin typeface="Arial" pitchFamily="34" charset="0"/>
                <a:cs typeface="Arial" pitchFamily="34" charset="0"/>
              </a:rPr>
              <a:t>Provincias según superficie agropecuaria</a:t>
            </a:r>
          </a:p>
        </p:txBody>
      </p:sp>
      <p:sp>
        <p:nvSpPr>
          <p:cNvPr id="6" name="5 Rectángulo"/>
          <p:cNvSpPr/>
          <p:nvPr/>
        </p:nvSpPr>
        <p:spPr>
          <a:xfrm>
            <a:off x="234107" y="7834674"/>
            <a:ext cx="6696744" cy="553998"/>
          </a:xfrm>
          <a:prstGeom prst="rect">
            <a:avLst/>
          </a:prstGeom>
        </p:spPr>
        <p:txBody>
          <a:bodyPr wrap="square">
            <a:spAutoFit/>
          </a:bodyPr>
          <a:lstStyle/>
          <a:p>
            <a:r>
              <a:rPr lang="es-ES" sz="1200" b="1" dirty="0" smtClean="0"/>
              <a:t>* La Zona no delimitada corresponde a las Golondrinas, El Piedrero  y  Manga del Cura</a:t>
            </a:r>
          </a:p>
          <a:p>
            <a:r>
              <a:rPr lang="es-ES" sz="900" b="1" dirty="0" smtClean="0"/>
              <a:t>Fuente: </a:t>
            </a:r>
            <a:r>
              <a:rPr lang="es-ES" sz="900" dirty="0" smtClean="0"/>
              <a:t>Encuesta de Superficie y Producción Agropecuaria Continua (ESPAC ) 2014</a:t>
            </a:r>
          </a:p>
          <a:p>
            <a:endParaRPr lang="es-EC" sz="900" dirty="0"/>
          </a:p>
        </p:txBody>
      </p:sp>
      <p:graphicFrame>
        <p:nvGraphicFramePr>
          <p:cNvPr id="8" name="7 Tabla"/>
          <p:cNvGraphicFramePr>
            <a:graphicFrameLocks noGrp="1"/>
          </p:cNvGraphicFramePr>
          <p:nvPr/>
        </p:nvGraphicFramePr>
        <p:xfrm>
          <a:off x="522139" y="1619920"/>
          <a:ext cx="10441161" cy="5976663"/>
        </p:xfrm>
        <a:graphic>
          <a:graphicData uri="http://schemas.openxmlformats.org/drawingml/2006/table">
            <a:tbl>
              <a:tblPr/>
              <a:tblGrid>
                <a:gridCol w="1144883"/>
                <a:gridCol w="2293683"/>
                <a:gridCol w="1254663"/>
                <a:gridCol w="1246823"/>
                <a:gridCol w="1050783"/>
                <a:gridCol w="1046861"/>
                <a:gridCol w="1191930"/>
                <a:gridCol w="1211535"/>
              </a:tblGrid>
              <a:tr h="299296">
                <a:tc rowSpan="2" gridSpan="2">
                  <a:txBody>
                    <a:bodyPr/>
                    <a:lstStyle/>
                    <a:p>
                      <a:pPr algn="ctr" fontAlgn="b"/>
                      <a:r>
                        <a:rPr lang="es-EC" sz="1700" b="1" i="0" u="none" strike="noStrike" dirty="0">
                          <a:solidFill>
                            <a:srgbClr val="FFFFFF"/>
                          </a:solidFill>
                          <a:latin typeface="Calibri"/>
                        </a:rPr>
                        <a:t>Provincia</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rowSpan="2" hMerge="1">
                  <a:txBody>
                    <a:bodyPr/>
                    <a:lstStyle/>
                    <a:p>
                      <a:endParaRPr lang="es-EC"/>
                    </a:p>
                  </a:txBody>
                  <a:tcPr/>
                </a:tc>
                <a:tc gridSpan="4">
                  <a:txBody>
                    <a:bodyPr/>
                    <a:lstStyle/>
                    <a:p>
                      <a:pPr algn="ctr" fontAlgn="b"/>
                      <a:r>
                        <a:rPr lang="es-EC" sz="1700" b="1" i="0" u="none" strike="noStrike" dirty="0">
                          <a:solidFill>
                            <a:srgbClr val="FFFFFF"/>
                          </a:solidFill>
                          <a:latin typeface="Calibri"/>
                        </a:rPr>
                        <a:t>Superficie de labor agropecuaria (Ha)</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hMerge="1">
                  <a:txBody>
                    <a:bodyPr/>
                    <a:lstStyle/>
                    <a:p>
                      <a:endParaRPr lang="es-EC"/>
                    </a:p>
                  </a:txBody>
                  <a:tcPr/>
                </a:tc>
                <a:tc hMerge="1">
                  <a:txBody>
                    <a:bodyPr/>
                    <a:lstStyle/>
                    <a:p>
                      <a:endParaRPr lang="es-EC"/>
                    </a:p>
                  </a:txBody>
                  <a:tcPr/>
                </a:tc>
                <a:tc hMerge="1">
                  <a:txBody>
                    <a:bodyPr/>
                    <a:lstStyle/>
                    <a:p>
                      <a:endParaRPr lang="es-EC"/>
                    </a:p>
                  </a:txBody>
                  <a:tcPr/>
                </a:tc>
                <a:tc rowSpan="2">
                  <a:txBody>
                    <a:bodyPr/>
                    <a:lstStyle/>
                    <a:p>
                      <a:pPr algn="ctr" fontAlgn="b"/>
                      <a:r>
                        <a:rPr lang="es-EC" sz="1700" b="1" i="0" u="none" strike="noStrike" dirty="0">
                          <a:solidFill>
                            <a:srgbClr val="FFFFFF"/>
                          </a:solidFill>
                          <a:latin typeface="Calibri"/>
                        </a:rPr>
                        <a:t>Total</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rowSpan="2">
                  <a:txBody>
                    <a:bodyPr/>
                    <a:lstStyle/>
                    <a:p>
                      <a:pPr algn="ctr" fontAlgn="b"/>
                      <a:r>
                        <a:rPr lang="es-EC" sz="1700" b="1" i="0" u="none" strike="noStrike" dirty="0">
                          <a:solidFill>
                            <a:srgbClr val="FFFFFF"/>
                          </a:solidFill>
                          <a:latin typeface="Calibri"/>
                        </a:rPr>
                        <a:t>Participación Nacional</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r>
              <a:tr h="627095">
                <a:tc gridSpan="2" vMerge="1">
                  <a:txBody>
                    <a:bodyPr/>
                    <a:lstStyle/>
                    <a:p>
                      <a:endParaRPr lang="es-EC"/>
                    </a:p>
                  </a:txBody>
                  <a:tcPr/>
                </a:tc>
                <a:tc hMerge="1" vMerge="1">
                  <a:txBody>
                    <a:bodyPr/>
                    <a:lstStyle/>
                    <a:p>
                      <a:endParaRPr lang="es-EC"/>
                    </a:p>
                  </a:txBody>
                  <a:tcPr/>
                </a:tc>
                <a:tc>
                  <a:txBody>
                    <a:bodyPr/>
                    <a:lstStyle/>
                    <a:p>
                      <a:pPr algn="ctr" fontAlgn="b"/>
                      <a:r>
                        <a:rPr lang="es-EC" sz="1700" b="1" i="0" u="none" strike="noStrike" dirty="0">
                          <a:solidFill>
                            <a:srgbClr val="FFFFFF"/>
                          </a:solidFill>
                          <a:latin typeface="Calibri"/>
                        </a:rPr>
                        <a:t>Cultivos permanentes</a:t>
                      </a:r>
                    </a:p>
                  </a:txBody>
                  <a:tcPr marL="9525" marR="9525" marT="9525" marB="0" anchor="b">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a:txBody>
                    <a:bodyPr/>
                    <a:lstStyle/>
                    <a:p>
                      <a:pPr algn="ctr" fontAlgn="b"/>
                      <a:r>
                        <a:rPr lang="es-EC" sz="1700" b="1" i="0" u="none" strike="noStrike" dirty="0">
                          <a:solidFill>
                            <a:srgbClr val="FFFFFF"/>
                          </a:solidFill>
                          <a:latin typeface="Calibri"/>
                        </a:rPr>
                        <a:t>Cultivos transitorios</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a:txBody>
                    <a:bodyPr/>
                    <a:lstStyle/>
                    <a:p>
                      <a:pPr algn="ctr" fontAlgn="b"/>
                      <a:r>
                        <a:rPr lang="es-EC" sz="1700" b="1" i="0" u="none" strike="noStrike" dirty="0">
                          <a:solidFill>
                            <a:srgbClr val="FFFFFF"/>
                          </a:solidFill>
                          <a:latin typeface="Calibri"/>
                        </a:rPr>
                        <a:t>Pastos cultivados</a:t>
                      </a:r>
                    </a:p>
                  </a:txBody>
                  <a:tcPr marL="9525" marR="9525" marT="9525" marB="0" anchor="b">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a:txBody>
                    <a:bodyPr/>
                    <a:lstStyle/>
                    <a:p>
                      <a:pPr algn="ctr" fontAlgn="b"/>
                      <a:r>
                        <a:rPr lang="es-EC" sz="1700" b="1" i="0" u="none" strike="noStrike" dirty="0">
                          <a:solidFill>
                            <a:srgbClr val="FFFFFF"/>
                          </a:solidFill>
                          <a:latin typeface="Calibri"/>
                        </a:rPr>
                        <a:t>Pastos Naturales</a:t>
                      </a:r>
                    </a:p>
                  </a:txBody>
                  <a:tcPr marL="9525" marR="9525" marT="952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vMerge="1">
                  <a:txBody>
                    <a:bodyPr/>
                    <a:lstStyle/>
                    <a:p>
                      <a:endParaRPr lang="es-EC"/>
                    </a:p>
                  </a:txBody>
                  <a:tcPr/>
                </a:tc>
                <a:tc vMerge="1">
                  <a:txBody>
                    <a:bodyPr/>
                    <a:lstStyle/>
                    <a:p>
                      <a:endParaRPr lang="es-EC"/>
                    </a:p>
                  </a:txBody>
                  <a:tcPr/>
                </a:tc>
              </a:tr>
              <a:tr h="420856">
                <a:tc>
                  <a:txBody>
                    <a:bodyPr/>
                    <a:lstStyle/>
                    <a:p>
                      <a:pPr algn="ctr" fontAlgn="b"/>
                      <a:r>
                        <a:rPr lang="es-EC" sz="1700" b="0" i="0" u="none" strike="noStrike" dirty="0" smtClean="0">
                          <a:solidFill>
                            <a:srgbClr val="000000"/>
                          </a:solidFill>
                          <a:latin typeface="Calibri"/>
                        </a:rPr>
                        <a:t>13</a:t>
                      </a:r>
                      <a:endParaRPr lang="es-EC" sz="1700" b="0" i="0" u="none" strike="noStrike" dirty="0">
                        <a:solidFill>
                          <a:srgbClr val="000000"/>
                        </a:solidFill>
                        <a:latin typeface="Calibri"/>
                      </a:endParaRPr>
                    </a:p>
                  </a:txBody>
                  <a:tcPr marL="9525" marR="9525" marT="9525" marB="0" anchor="b">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l" fontAlgn="b"/>
                      <a:r>
                        <a:rPr lang="es-EC" sz="1700" b="0" i="0" u="none" strike="noStrike" dirty="0">
                          <a:solidFill>
                            <a:srgbClr val="000000"/>
                          </a:solidFill>
                          <a:latin typeface="Calibri"/>
                        </a:rPr>
                        <a:t>SUCUMBIOS</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s-EC" sz="1700" b="0" i="0" u="none" strike="noStrike" dirty="0">
                          <a:solidFill>
                            <a:srgbClr val="000000"/>
                          </a:solidFill>
                          <a:latin typeface="Calibri"/>
                        </a:rPr>
                        <a:t>           80.069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s-EC" sz="1700" b="0" i="0" u="none" strike="noStrike" dirty="0" smtClean="0">
                          <a:solidFill>
                            <a:srgbClr val="000000"/>
                          </a:solidFill>
                          <a:latin typeface="Calibri"/>
                        </a:rPr>
                        <a:t>10.473 </a:t>
                      </a:r>
                      <a:endParaRPr lang="es-EC" sz="1700" b="0" i="0" u="none" strike="noStrike" dirty="0">
                        <a:solidFill>
                          <a:srgbClr val="000000"/>
                        </a:solidFill>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s-EC" sz="1700" b="0" i="0" u="none" strike="noStrike" dirty="0" smtClean="0">
                          <a:solidFill>
                            <a:srgbClr val="000000"/>
                          </a:solidFill>
                          <a:latin typeface="Calibri"/>
                        </a:rPr>
                        <a:t>47.460 </a:t>
                      </a:r>
                      <a:endParaRPr lang="es-EC" sz="1700" b="0" i="0" u="none" strike="noStrike" dirty="0">
                        <a:solidFill>
                          <a:srgbClr val="000000"/>
                        </a:solidFill>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s-EC" sz="1700" b="0" i="0" u="none" strike="noStrike" dirty="0" smtClean="0">
                          <a:solidFill>
                            <a:srgbClr val="000000"/>
                          </a:solidFill>
                          <a:latin typeface="Calibri"/>
                        </a:rPr>
                        <a:t>28.489 </a:t>
                      </a:r>
                      <a:endParaRPr lang="es-EC" sz="1700" b="0" i="0" u="none" strike="noStrike" dirty="0">
                        <a:solidFill>
                          <a:srgbClr val="000000"/>
                        </a:solidFill>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s-EC" sz="1700" b="0" i="0" u="none" strike="noStrike" dirty="0" smtClean="0">
                          <a:solidFill>
                            <a:srgbClr val="000000"/>
                          </a:solidFill>
                          <a:latin typeface="Calibri"/>
                        </a:rPr>
                        <a:t>166.491 </a:t>
                      </a:r>
                      <a:endParaRPr lang="es-EC" sz="1700" b="0" i="0" u="none" strike="noStrike" dirty="0">
                        <a:solidFill>
                          <a:srgbClr val="000000"/>
                        </a:solidFill>
                        <a:latin typeface="Calibri"/>
                      </a:endParaRP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c>
                  <a:txBody>
                    <a:bodyPr/>
                    <a:lstStyle/>
                    <a:p>
                      <a:pPr algn="ctr" fontAlgn="b"/>
                      <a:r>
                        <a:rPr lang="es-EC" sz="1700" b="0" i="0" u="none" strike="noStrike" dirty="0">
                          <a:solidFill>
                            <a:srgbClr val="000000"/>
                          </a:solidFill>
                          <a:latin typeface="Calibri"/>
                        </a:rPr>
                        <a:t>3,03%</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FFFFFF"/>
                    </a:solidFill>
                  </a:tcPr>
                </a:tc>
              </a:tr>
              <a:tr h="420856">
                <a:tc>
                  <a:txBody>
                    <a:bodyPr/>
                    <a:lstStyle/>
                    <a:p>
                      <a:pPr algn="ctr" fontAlgn="b"/>
                      <a:r>
                        <a:rPr lang="es-EC" sz="1700" b="0" i="0" u="none" strike="noStrike" dirty="0" smtClean="0">
                          <a:solidFill>
                            <a:srgbClr val="000000"/>
                          </a:solidFill>
                          <a:latin typeface="Calibri"/>
                        </a:rPr>
                        <a:t>14</a:t>
                      </a:r>
                      <a:endParaRPr lang="es-EC" sz="1700" b="0" i="0" u="none" strike="noStrike" dirty="0">
                        <a:solidFill>
                          <a:srgbClr val="000000"/>
                        </a:solidFill>
                        <a:latin typeface="Calibri"/>
                      </a:endParaRPr>
                    </a:p>
                  </a:txBody>
                  <a:tcPr marL="9525" marR="9525" marT="9525" marB="0" anchor="b">
                    <a:lnL>
                      <a:noFill/>
                    </a:lnL>
                    <a:lnR>
                      <a:noFill/>
                    </a:lnR>
                    <a:lnT>
                      <a:noFill/>
                    </a:lnT>
                    <a:lnB>
                      <a:noFill/>
                    </a:lnB>
                    <a:solidFill>
                      <a:srgbClr val="DBE5F1"/>
                    </a:solidFill>
                  </a:tcPr>
                </a:tc>
                <a:tc>
                  <a:txBody>
                    <a:bodyPr/>
                    <a:lstStyle/>
                    <a:p>
                      <a:pPr algn="l" fontAlgn="b"/>
                      <a:r>
                        <a:rPr lang="es-EC" sz="1700" b="0" i="0" u="none" strike="noStrike" dirty="0">
                          <a:solidFill>
                            <a:srgbClr val="000000"/>
                          </a:solidFill>
                          <a:latin typeface="Calibri"/>
                        </a:rPr>
                        <a:t>CAÑAR</a:t>
                      </a:r>
                    </a:p>
                  </a:txBody>
                  <a:tcPr marL="9525" marR="9525" marT="9525" marB="0" anchor="ctr">
                    <a:lnL>
                      <a:noFill/>
                    </a:lnL>
                    <a:lnR>
                      <a:noFill/>
                    </a:lnR>
                    <a:lnT>
                      <a:noFill/>
                    </a:lnT>
                    <a:lnB>
                      <a:noFill/>
                    </a:lnB>
                    <a:solidFill>
                      <a:srgbClr val="DBE5F1"/>
                    </a:solidFill>
                  </a:tcPr>
                </a:tc>
                <a:tc>
                  <a:txBody>
                    <a:bodyPr/>
                    <a:lstStyle/>
                    <a:p>
                      <a:pPr algn="ctr" fontAlgn="b"/>
                      <a:r>
                        <a:rPr lang="es-EC" sz="1700" b="0" i="0" u="none" strike="noStrike" dirty="0">
                          <a:solidFill>
                            <a:srgbClr val="000000"/>
                          </a:solidFill>
                          <a:latin typeface="Calibri"/>
                        </a:rPr>
                        <a:t>           27.576 </a:t>
                      </a:r>
                    </a:p>
                  </a:txBody>
                  <a:tcPr marL="9525" marR="9525" marT="9525" marB="0" anchor="ctr">
                    <a:lnL>
                      <a:noFill/>
                    </a:lnL>
                    <a:lnR>
                      <a:noFill/>
                    </a:lnR>
                    <a:lnT>
                      <a:noFill/>
                    </a:lnT>
                    <a:lnB>
                      <a:noFill/>
                    </a:lnB>
                    <a:solidFill>
                      <a:srgbClr val="DBE5F1"/>
                    </a:solidFill>
                  </a:tcPr>
                </a:tc>
                <a:tc>
                  <a:txBody>
                    <a:bodyPr/>
                    <a:lstStyle/>
                    <a:p>
                      <a:pPr algn="ctr" fontAlgn="b"/>
                      <a:r>
                        <a:rPr lang="es-EC" sz="1700" b="0" i="0" u="none" strike="noStrike" dirty="0" smtClean="0">
                          <a:solidFill>
                            <a:srgbClr val="000000"/>
                          </a:solidFill>
                          <a:latin typeface="Calibri"/>
                        </a:rPr>
                        <a:t>16.742 </a:t>
                      </a:r>
                      <a:endParaRPr lang="es-EC" sz="1700" b="0" i="0" u="none" strike="noStrike" dirty="0">
                        <a:solidFill>
                          <a:srgbClr val="000000"/>
                        </a:solidFill>
                        <a:latin typeface="Calibri"/>
                      </a:endParaRPr>
                    </a:p>
                  </a:txBody>
                  <a:tcPr marL="9525" marR="9525" marT="9525" marB="0" anchor="ctr">
                    <a:lnL>
                      <a:noFill/>
                    </a:lnL>
                    <a:lnR>
                      <a:noFill/>
                    </a:lnR>
                    <a:lnT>
                      <a:noFill/>
                    </a:lnT>
                    <a:lnB>
                      <a:noFill/>
                    </a:lnB>
                    <a:solidFill>
                      <a:srgbClr val="DBE5F1"/>
                    </a:solidFill>
                  </a:tcPr>
                </a:tc>
                <a:tc>
                  <a:txBody>
                    <a:bodyPr/>
                    <a:lstStyle/>
                    <a:p>
                      <a:pPr algn="ctr" fontAlgn="b"/>
                      <a:r>
                        <a:rPr lang="es-EC" sz="1700" b="0" i="0" u="none" strike="noStrike" dirty="0" smtClean="0">
                          <a:solidFill>
                            <a:srgbClr val="000000"/>
                          </a:solidFill>
                          <a:latin typeface="Calibri"/>
                        </a:rPr>
                        <a:t>31.145 </a:t>
                      </a:r>
                      <a:endParaRPr lang="es-EC" sz="1700" b="0" i="0" u="none" strike="noStrike" dirty="0">
                        <a:solidFill>
                          <a:srgbClr val="000000"/>
                        </a:solidFill>
                        <a:latin typeface="Calibri"/>
                      </a:endParaRPr>
                    </a:p>
                  </a:txBody>
                  <a:tcPr marL="9525" marR="9525" marT="9525" marB="0" anchor="ctr">
                    <a:lnL>
                      <a:noFill/>
                    </a:lnL>
                    <a:lnR>
                      <a:noFill/>
                    </a:lnR>
                    <a:lnT>
                      <a:noFill/>
                    </a:lnT>
                    <a:lnB>
                      <a:noFill/>
                    </a:lnB>
                    <a:solidFill>
                      <a:srgbClr val="DBE5F1"/>
                    </a:solidFill>
                  </a:tcPr>
                </a:tc>
                <a:tc>
                  <a:txBody>
                    <a:bodyPr/>
                    <a:lstStyle/>
                    <a:p>
                      <a:pPr algn="ctr" fontAlgn="b"/>
                      <a:r>
                        <a:rPr lang="es-EC" sz="1700" b="0" i="0" u="none" strike="noStrike" dirty="0" smtClean="0">
                          <a:solidFill>
                            <a:srgbClr val="000000"/>
                          </a:solidFill>
                          <a:latin typeface="Calibri"/>
                        </a:rPr>
                        <a:t>89.297 </a:t>
                      </a:r>
                      <a:endParaRPr lang="es-EC" sz="1700" b="0" i="0" u="none" strike="noStrike" dirty="0">
                        <a:solidFill>
                          <a:srgbClr val="000000"/>
                        </a:solidFill>
                        <a:latin typeface="Calibri"/>
                      </a:endParaRPr>
                    </a:p>
                  </a:txBody>
                  <a:tcPr marL="9525" marR="9525" marT="9525" marB="0" anchor="ctr">
                    <a:lnL>
                      <a:noFill/>
                    </a:lnL>
                    <a:lnR>
                      <a:noFill/>
                    </a:lnR>
                    <a:lnT>
                      <a:noFill/>
                    </a:lnT>
                    <a:lnB>
                      <a:noFill/>
                    </a:lnB>
                    <a:solidFill>
                      <a:srgbClr val="DBE5F1"/>
                    </a:solidFill>
                  </a:tcPr>
                </a:tc>
                <a:tc>
                  <a:txBody>
                    <a:bodyPr/>
                    <a:lstStyle/>
                    <a:p>
                      <a:pPr algn="ctr" fontAlgn="b"/>
                      <a:r>
                        <a:rPr lang="es-EC" sz="1700" b="0" i="0" u="none" strike="noStrike" dirty="0" smtClean="0">
                          <a:solidFill>
                            <a:srgbClr val="000000"/>
                          </a:solidFill>
                          <a:latin typeface="Calibri"/>
                        </a:rPr>
                        <a:t>164.760 </a:t>
                      </a:r>
                      <a:endParaRPr lang="es-EC" sz="1700" b="0" i="0" u="none" strike="noStrike" dirty="0">
                        <a:solidFill>
                          <a:srgbClr val="000000"/>
                        </a:solidFill>
                        <a:latin typeface="Calibri"/>
                      </a:endParaRPr>
                    </a:p>
                  </a:txBody>
                  <a:tcPr marL="9525" marR="9525" marT="9525" marB="0" anchor="ctr">
                    <a:lnL>
                      <a:noFill/>
                    </a:lnL>
                    <a:lnR>
                      <a:noFill/>
                    </a:lnR>
                    <a:lnT>
                      <a:noFill/>
                    </a:lnT>
                    <a:lnB>
                      <a:noFill/>
                    </a:lnB>
                    <a:solidFill>
                      <a:srgbClr val="DBE5F1"/>
                    </a:solidFill>
                  </a:tcPr>
                </a:tc>
                <a:tc>
                  <a:txBody>
                    <a:bodyPr/>
                    <a:lstStyle/>
                    <a:p>
                      <a:pPr algn="ctr" fontAlgn="b"/>
                      <a:r>
                        <a:rPr lang="es-EC" sz="1700" b="0" i="0" u="none" strike="noStrike" dirty="0">
                          <a:solidFill>
                            <a:srgbClr val="000000"/>
                          </a:solidFill>
                          <a:latin typeface="Calibri"/>
                        </a:rPr>
                        <a:t>3,00%</a:t>
                      </a:r>
                    </a:p>
                  </a:txBody>
                  <a:tcPr marL="9525" marR="9525" marT="9525" marB="0" anchor="ctr">
                    <a:lnL>
                      <a:noFill/>
                    </a:lnL>
                    <a:lnR>
                      <a:noFill/>
                    </a:lnR>
                    <a:lnT>
                      <a:noFill/>
                    </a:lnT>
                    <a:lnB>
                      <a:noFill/>
                    </a:lnB>
                    <a:solidFill>
                      <a:srgbClr val="DBE5F1"/>
                    </a:solidFill>
                  </a:tcPr>
                </a:tc>
              </a:tr>
              <a:tr h="420856">
                <a:tc>
                  <a:txBody>
                    <a:bodyPr/>
                    <a:lstStyle/>
                    <a:p>
                      <a:pPr algn="ctr" fontAlgn="b"/>
                      <a:r>
                        <a:rPr lang="es-EC" sz="1700" b="0" i="0" u="none" strike="noStrike" dirty="0" smtClean="0">
                          <a:solidFill>
                            <a:srgbClr val="000000"/>
                          </a:solidFill>
                          <a:latin typeface="Calibri"/>
                        </a:rPr>
                        <a:t>15</a:t>
                      </a:r>
                      <a:endParaRPr lang="es-EC" sz="1700" b="0" i="0" u="none" strike="noStrike" dirty="0">
                        <a:solidFill>
                          <a:srgbClr val="000000"/>
                        </a:solidFill>
                        <a:latin typeface="Calibri"/>
                      </a:endParaRPr>
                    </a:p>
                  </a:txBody>
                  <a:tcPr marL="9525" marR="9525" marT="9525" marB="0" anchor="b">
                    <a:lnL>
                      <a:noFill/>
                    </a:lnL>
                    <a:lnR>
                      <a:noFill/>
                    </a:lnR>
                    <a:lnT>
                      <a:noFill/>
                    </a:lnT>
                    <a:lnB>
                      <a:noFill/>
                    </a:lnB>
                  </a:tcPr>
                </a:tc>
                <a:tc>
                  <a:txBody>
                    <a:bodyPr/>
                    <a:lstStyle/>
                    <a:p>
                      <a:pPr algn="l" fontAlgn="b"/>
                      <a:r>
                        <a:rPr lang="es-EC" sz="1700" b="0" i="0" u="none" strike="noStrike" dirty="0">
                          <a:solidFill>
                            <a:srgbClr val="000000"/>
                          </a:solidFill>
                          <a:latin typeface="Calibri"/>
                        </a:rPr>
                        <a:t>CHIMBORAZO</a:t>
                      </a:r>
                    </a:p>
                  </a:txBody>
                  <a:tcPr marL="9525" marR="9525" marT="9525" marB="0" anchor="ctr">
                    <a:lnL>
                      <a:noFill/>
                    </a:lnL>
                    <a:lnR>
                      <a:noFill/>
                    </a:lnR>
                    <a:lnT>
                      <a:noFill/>
                    </a:lnT>
                    <a:lnB>
                      <a:noFill/>
                    </a:lnB>
                    <a:solidFill>
                      <a:srgbClr val="FFFFFF"/>
                    </a:solidFill>
                  </a:tcPr>
                </a:tc>
                <a:tc>
                  <a:txBody>
                    <a:bodyPr/>
                    <a:lstStyle/>
                    <a:p>
                      <a:pPr algn="ctr" fontAlgn="b"/>
                      <a:r>
                        <a:rPr lang="es-EC" sz="1700" b="0" i="0" u="none" strike="noStrike" dirty="0">
                          <a:solidFill>
                            <a:srgbClr val="000000"/>
                          </a:solidFill>
                          <a:latin typeface="Calibri"/>
                        </a:rPr>
                        <a:t>             2.773 </a:t>
                      </a:r>
                    </a:p>
                  </a:txBody>
                  <a:tcPr marL="9525" marR="9525" marT="9525" marB="0" anchor="ctr">
                    <a:lnL>
                      <a:noFill/>
                    </a:lnL>
                    <a:lnR>
                      <a:noFill/>
                    </a:lnR>
                    <a:lnT>
                      <a:noFill/>
                    </a:lnT>
                    <a:lnB>
                      <a:noFill/>
                    </a:lnB>
                    <a:solidFill>
                      <a:srgbClr val="FFFFFF"/>
                    </a:solidFill>
                  </a:tcPr>
                </a:tc>
                <a:tc>
                  <a:txBody>
                    <a:bodyPr/>
                    <a:lstStyle/>
                    <a:p>
                      <a:pPr algn="ctr" fontAlgn="b"/>
                      <a:r>
                        <a:rPr lang="es-EC" sz="1700" b="0" i="0" u="none" strike="noStrike" dirty="0" smtClean="0">
                          <a:solidFill>
                            <a:srgbClr val="000000"/>
                          </a:solidFill>
                          <a:latin typeface="Calibri"/>
                        </a:rPr>
                        <a:t>40.575 </a:t>
                      </a:r>
                      <a:endParaRPr lang="es-EC" sz="1700" b="0" i="0" u="none" strike="noStrike" dirty="0">
                        <a:solidFill>
                          <a:srgbClr val="000000"/>
                        </a:solidFill>
                        <a:latin typeface="Calibri"/>
                      </a:endParaRPr>
                    </a:p>
                  </a:txBody>
                  <a:tcPr marL="9525" marR="9525" marT="9525" marB="0" anchor="ctr">
                    <a:lnL>
                      <a:noFill/>
                    </a:lnL>
                    <a:lnR>
                      <a:noFill/>
                    </a:lnR>
                    <a:lnT>
                      <a:noFill/>
                    </a:lnT>
                    <a:lnB>
                      <a:noFill/>
                    </a:lnB>
                    <a:solidFill>
                      <a:srgbClr val="FFFFFF"/>
                    </a:solidFill>
                  </a:tcPr>
                </a:tc>
                <a:tc>
                  <a:txBody>
                    <a:bodyPr/>
                    <a:lstStyle/>
                    <a:p>
                      <a:pPr algn="ctr" fontAlgn="b"/>
                      <a:r>
                        <a:rPr lang="es-EC" sz="1700" b="0" i="0" u="none" strike="noStrike" dirty="0" smtClean="0">
                          <a:solidFill>
                            <a:srgbClr val="000000"/>
                          </a:solidFill>
                          <a:latin typeface="Calibri"/>
                        </a:rPr>
                        <a:t>38.467 </a:t>
                      </a:r>
                      <a:endParaRPr lang="es-EC" sz="1700" b="0" i="0" u="none" strike="noStrike" dirty="0">
                        <a:solidFill>
                          <a:srgbClr val="000000"/>
                        </a:solidFill>
                        <a:latin typeface="Calibri"/>
                      </a:endParaRPr>
                    </a:p>
                  </a:txBody>
                  <a:tcPr marL="9525" marR="9525" marT="9525" marB="0" anchor="ctr">
                    <a:lnL>
                      <a:noFill/>
                    </a:lnL>
                    <a:lnR>
                      <a:noFill/>
                    </a:lnR>
                    <a:lnT>
                      <a:noFill/>
                    </a:lnT>
                    <a:lnB>
                      <a:noFill/>
                    </a:lnB>
                    <a:solidFill>
                      <a:srgbClr val="FFFFFF"/>
                    </a:solidFill>
                  </a:tcPr>
                </a:tc>
                <a:tc>
                  <a:txBody>
                    <a:bodyPr/>
                    <a:lstStyle/>
                    <a:p>
                      <a:pPr algn="ctr" fontAlgn="b"/>
                      <a:r>
                        <a:rPr lang="es-EC" sz="1700" b="0" i="0" u="none" strike="noStrike" dirty="0" smtClean="0">
                          <a:solidFill>
                            <a:srgbClr val="000000"/>
                          </a:solidFill>
                          <a:latin typeface="Calibri"/>
                        </a:rPr>
                        <a:t>52.045 </a:t>
                      </a:r>
                      <a:endParaRPr lang="es-EC" sz="1700" b="0" i="0" u="none" strike="noStrike" dirty="0">
                        <a:solidFill>
                          <a:srgbClr val="000000"/>
                        </a:solidFill>
                        <a:latin typeface="Calibri"/>
                      </a:endParaRPr>
                    </a:p>
                  </a:txBody>
                  <a:tcPr marL="9525" marR="9525" marT="9525" marB="0" anchor="ctr">
                    <a:lnL>
                      <a:noFill/>
                    </a:lnL>
                    <a:lnR>
                      <a:noFill/>
                    </a:lnR>
                    <a:lnT>
                      <a:noFill/>
                    </a:lnT>
                    <a:lnB>
                      <a:noFill/>
                    </a:lnB>
                    <a:solidFill>
                      <a:srgbClr val="FFFFFF"/>
                    </a:solidFill>
                  </a:tcPr>
                </a:tc>
                <a:tc>
                  <a:txBody>
                    <a:bodyPr/>
                    <a:lstStyle/>
                    <a:p>
                      <a:pPr algn="ctr" fontAlgn="b"/>
                      <a:r>
                        <a:rPr lang="es-EC" sz="1700" b="0" i="0" u="none" strike="noStrike" dirty="0" smtClean="0">
                          <a:solidFill>
                            <a:srgbClr val="000000"/>
                          </a:solidFill>
                          <a:latin typeface="Calibri"/>
                        </a:rPr>
                        <a:t>133.860 </a:t>
                      </a:r>
                      <a:endParaRPr lang="es-EC" sz="1700" b="0" i="0" u="none" strike="noStrike" dirty="0">
                        <a:solidFill>
                          <a:srgbClr val="000000"/>
                        </a:solidFill>
                        <a:latin typeface="Calibri"/>
                      </a:endParaRPr>
                    </a:p>
                  </a:txBody>
                  <a:tcPr marL="9525" marR="9525" marT="9525" marB="0" anchor="ctr">
                    <a:lnL>
                      <a:noFill/>
                    </a:lnL>
                    <a:lnR>
                      <a:noFill/>
                    </a:lnR>
                    <a:lnT>
                      <a:noFill/>
                    </a:lnT>
                    <a:lnB>
                      <a:noFill/>
                    </a:lnB>
                    <a:solidFill>
                      <a:srgbClr val="FFFFFF"/>
                    </a:solidFill>
                  </a:tcPr>
                </a:tc>
                <a:tc>
                  <a:txBody>
                    <a:bodyPr/>
                    <a:lstStyle/>
                    <a:p>
                      <a:pPr algn="ctr" fontAlgn="b"/>
                      <a:r>
                        <a:rPr lang="es-EC" sz="1700" b="0" i="0" u="none" strike="noStrike" dirty="0">
                          <a:solidFill>
                            <a:srgbClr val="000000"/>
                          </a:solidFill>
                          <a:latin typeface="Calibri"/>
                        </a:rPr>
                        <a:t>2,43%</a:t>
                      </a:r>
                    </a:p>
                  </a:txBody>
                  <a:tcPr marL="9525" marR="9525" marT="9525" marB="0" anchor="ctr">
                    <a:lnL>
                      <a:noFill/>
                    </a:lnL>
                    <a:lnR>
                      <a:noFill/>
                    </a:lnR>
                    <a:lnT>
                      <a:noFill/>
                    </a:lnT>
                    <a:lnB>
                      <a:noFill/>
                    </a:lnB>
                    <a:solidFill>
                      <a:srgbClr val="FFFFFF"/>
                    </a:solidFill>
                  </a:tcPr>
                </a:tc>
              </a:tr>
              <a:tr h="420856">
                <a:tc>
                  <a:txBody>
                    <a:bodyPr/>
                    <a:lstStyle/>
                    <a:p>
                      <a:pPr algn="ctr" fontAlgn="b"/>
                      <a:r>
                        <a:rPr lang="es-EC" sz="1700" b="0" i="0" u="none" strike="noStrike" dirty="0" smtClean="0">
                          <a:solidFill>
                            <a:srgbClr val="000000"/>
                          </a:solidFill>
                          <a:latin typeface="Calibri"/>
                        </a:rPr>
                        <a:t>16</a:t>
                      </a:r>
                      <a:endParaRPr lang="es-EC" sz="1700" b="0" i="0" u="none" strike="noStrike" dirty="0">
                        <a:solidFill>
                          <a:srgbClr val="000000"/>
                        </a:solidFill>
                        <a:latin typeface="Calibri"/>
                      </a:endParaRPr>
                    </a:p>
                  </a:txBody>
                  <a:tcPr marL="9525" marR="9525" marT="9525" marB="0" anchor="b">
                    <a:lnL>
                      <a:noFill/>
                    </a:lnL>
                    <a:lnR>
                      <a:noFill/>
                    </a:lnR>
                    <a:lnT>
                      <a:noFill/>
                    </a:lnT>
                    <a:lnB>
                      <a:noFill/>
                    </a:lnB>
                    <a:solidFill>
                      <a:srgbClr val="DBE5F1"/>
                    </a:solidFill>
                  </a:tcPr>
                </a:tc>
                <a:tc>
                  <a:txBody>
                    <a:bodyPr/>
                    <a:lstStyle/>
                    <a:p>
                      <a:pPr algn="l" fontAlgn="b"/>
                      <a:r>
                        <a:rPr lang="es-EC" sz="1700" b="0" i="0" u="none" strike="noStrike" dirty="0">
                          <a:solidFill>
                            <a:srgbClr val="000000"/>
                          </a:solidFill>
                          <a:latin typeface="Calibri"/>
                        </a:rPr>
                        <a:t>ORELLANA</a:t>
                      </a:r>
                    </a:p>
                  </a:txBody>
                  <a:tcPr marL="9525" marR="9525" marT="9525" marB="0" anchor="ctr">
                    <a:lnL>
                      <a:noFill/>
                    </a:lnL>
                    <a:lnR>
                      <a:noFill/>
                    </a:lnR>
                    <a:lnT>
                      <a:noFill/>
                    </a:lnT>
                    <a:lnB>
                      <a:noFill/>
                    </a:lnB>
                    <a:solidFill>
                      <a:srgbClr val="DBE5F1"/>
                    </a:solidFill>
                  </a:tcPr>
                </a:tc>
                <a:tc>
                  <a:txBody>
                    <a:bodyPr/>
                    <a:lstStyle/>
                    <a:p>
                      <a:pPr algn="ctr" fontAlgn="b"/>
                      <a:r>
                        <a:rPr lang="es-EC" sz="1700" b="0" i="0" u="none" strike="noStrike" dirty="0">
                          <a:solidFill>
                            <a:srgbClr val="000000"/>
                          </a:solidFill>
                          <a:latin typeface="Calibri"/>
                        </a:rPr>
                        <a:t>           52.434 </a:t>
                      </a:r>
                    </a:p>
                  </a:txBody>
                  <a:tcPr marL="9525" marR="9525" marT="9525" marB="0" anchor="ctr">
                    <a:lnL>
                      <a:noFill/>
                    </a:lnL>
                    <a:lnR>
                      <a:noFill/>
                    </a:lnR>
                    <a:lnT>
                      <a:noFill/>
                    </a:lnT>
                    <a:lnB>
                      <a:noFill/>
                    </a:lnB>
                    <a:solidFill>
                      <a:srgbClr val="DBE5F1"/>
                    </a:solidFill>
                  </a:tcPr>
                </a:tc>
                <a:tc>
                  <a:txBody>
                    <a:bodyPr/>
                    <a:lstStyle/>
                    <a:p>
                      <a:pPr algn="ctr" fontAlgn="b"/>
                      <a:r>
                        <a:rPr lang="es-EC" sz="1700" b="0" i="0" u="none" strike="noStrike" dirty="0" smtClean="0">
                          <a:solidFill>
                            <a:srgbClr val="000000"/>
                          </a:solidFill>
                          <a:latin typeface="Calibri"/>
                        </a:rPr>
                        <a:t>26.618 </a:t>
                      </a:r>
                      <a:endParaRPr lang="es-EC" sz="1700" b="0" i="0" u="none" strike="noStrike" dirty="0">
                        <a:solidFill>
                          <a:srgbClr val="000000"/>
                        </a:solidFill>
                        <a:latin typeface="Calibri"/>
                      </a:endParaRPr>
                    </a:p>
                  </a:txBody>
                  <a:tcPr marL="9525" marR="9525" marT="9525" marB="0" anchor="ctr">
                    <a:lnL>
                      <a:noFill/>
                    </a:lnL>
                    <a:lnR>
                      <a:noFill/>
                    </a:lnR>
                    <a:lnT>
                      <a:noFill/>
                    </a:lnT>
                    <a:lnB>
                      <a:noFill/>
                    </a:lnB>
                    <a:solidFill>
                      <a:srgbClr val="DBE5F1"/>
                    </a:solidFill>
                  </a:tcPr>
                </a:tc>
                <a:tc>
                  <a:txBody>
                    <a:bodyPr/>
                    <a:lstStyle/>
                    <a:p>
                      <a:pPr algn="ctr" fontAlgn="b"/>
                      <a:r>
                        <a:rPr lang="es-EC" sz="1700" b="0" i="0" u="none" strike="noStrike" dirty="0" smtClean="0">
                          <a:solidFill>
                            <a:srgbClr val="000000"/>
                          </a:solidFill>
                          <a:latin typeface="Calibri"/>
                        </a:rPr>
                        <a:t>36.671 </a:t>
                      </a:r>
                      <a:endParaRPr lang="es-EC" sz="1700" b="0" i="0" u="none" strike="noStrike" dirty="0">
                        <a:solidFill>
                          <a:srgbClr val="000000"/>
                        </a:solidFill>
                        <a:latin typeface="Calibri"/>
                      </a:endParaRPr>
                    </a:p>
                  </a:txBody>
                  <a:tcPr marL="9525" marR="9525" marT="9525" marB="0" anchor="ctr">
                    <a:lnL>
                      <a:noFill/>
                    </a:lnL>
                    <a:lnR>
                      <a:noFill/>
                    </a:lnR>
                    <a:lnT>
                      <a:noFill/>
                    </a:lnT>
                    <a:lnB>
                      <a:noFill/>
                    </a:lnB>
                    <a:solidFill>
                      <a:srgbClr val="DBE5F1"/>
                    </a:solidFill>
                  </a:tcPr>
                </a:tc>
                <a:tc>
                  <a:txBody>
                    <a:bodyPr/>
                    <a:lstStyle/>
                    <a:p>
                      <a:pPr algn="ctr" fontAlgn="b"/>
                      <a:r>
                        <a:rPr lang="es-EC" sz="1700" b="0" i="0" u="none" strike="noStrike" dirty="0" smtClean="0">
                          <a:solidFill>
                            <a:srgbClr val="000000"/>
                          </a:solidFill>
                          <a:latin typeface="Calibri"/>
                        </a:rPr>
                        <a:t>204 </a:t>
                      </a:r>
                      <a:endParaRPr lang="es-EC" sz="1700" b="0" i="0" u="none" strike="noStrike" dirty="0">
                        <a:solidFill>
                          <a:srgbClr val="000000"/>
                        </a:solidFill>
                        <a:latin typeface="Calibri"/>
                      </a:endParaRPr>
                    </a:p>
                  </a:txBody>
                  <a:tcPr marL="9525" marR="9525" marT="9525" marB="0" anchor="ctr">
                    <a:lnL>
                      <a:noFill/>
                    </a:lnL>
                    <a:lnR>
                      <a:noFill/>
                    </a:lnR>
                    <a:lnT>
                      <a:noFill/>
                    </a:lnT>
                    <a:lnB>
                      <a:noFill/>
                    </a:lnB>
                    <a:solidFill>
                      <a:srgbClr val="DBE5F1"/>
                    </a:solidFill>
                  </a:tcPr>
                </a:tc>
                <a:tc>
                  <a:txBody>
                    <a:bodyPr/>
                    <a:lstStyle/>
                    <a:p>
                      <a:pPr algn="ctr" fontAlgn="b"/>
                      <a:r>
                        <a:rPr lang="es-EC" sz="1700" b="0" i="0" u="none" strike="noStrike" dirty="0" smtClean="0">
                          <a:solidFill>
                            <a:srgbClr val="000000"/>
                          </a:solidFill>
                          <a:latin typeface="Calibri"/>
                        </a:rPr>
                        <a:t>115.927 </a:t>
                      </a:r>
                      <a:endParaRPr lang="es-EC" sz="1700" b="0" i="0" u="none" strike="noStrike" dirty="0">
                        <a:solidFill>
                          <a:srgbClr val="000000"/>
                        </a:solidFill>
                        <a:latin typeface="Calibri"/>
                      </a:endParaRPr>
                    </a:p>
                  </a:txBody>
                  <a:tcPr marL="9525" marR="9525" marT="9525" marB="0" anchor="ctr">
                    <a:lnL>
                      <a:noFill/>
                    </a:lnL>
                    <a:lnR>
                      <a:noFill/>
                    </a:lnR>
                    <a:lnT>
                      <a:noFill/>
                    </a:lnT>
                    <a:lnB>
                      <a:noFill/>
                    </a:lnB>
                    <a:solidFill>
                      <a:srgbClr val="DBE5F1"/>
                    </a:solidFill>
                  </a:tcPr>
                </a:tc>
                <a:tc>
                  <a:txBody>
                    <a:bodyPr/>
                    <a:lstStyle/>
                    <a:p>
                      <a:pPr algn="ctr" fontAlgn="b"/>
                      <a:r>
                        <a:rPr lang="es-EC" sz="1700" b="0" i="0" u="none" strike="noStrike" dirty="0">
                          <a:solidFill>
                            <a:srgbClr val="000000"/>
                          </a:solidFill>
                          <a:latin typeface="Calibri"/>
                        </a:rPr>
                        <a:t>2,11%</a:t>
                      </a:r>
                    </a:p>
                  </a:txBody>
                  <a:tcPr marL="9525" marR="9525" marT="9525" marB="0" anchor="ctr">
                    <a:lnL>
                      <a:noFill/>
                    </a:lnL>
                    <a:lnR>
                      <a:noFill/>
                    </a:lnR>
                    <a:lnT>
                      <a:noFill/>
                    </a:lnT>
                    <a:lnB>
                      <a:noFill/>
                    </a:lnB>
                    <a:solidFill>
                      <a:srgbClr val="DBE5F1"/>
                    </a:solidFill>
                  </a:tcPr>
                </a:tc>
              </a:tr>
              <a:tr h="420856">
                <a:tc>
                  <a:txBody>
                    <a:bodyPr/>
                    <a:lstStyle/>
                    <a:p>
                      <a:pPr algn="ctr" fontAlgn="b"/>
                      <a:r>
                        <a:rPr lang="es-EC" sz="1700" b="0" i="0" u="none" strike="noStrike" dirty="0" smtClean="0">
                          <a:solidFill>
                            <a:srgbClr val="000000"/>
                          </a:solidFill>
                          <a:latin typeface="Calibri"/>
                        </a:rPr>
                        <a:t>17</a:t>
                      </a:r>
                      <a:endParaRPr lang="es-EC" sz="1700" b="0" i="0" u="none" strike="noStrike" dirty="0">
                        <a:solidFill>
                          <a:srgbClr val="000000"/>
                        </a:solidFill>
                        <a:latin typeface="Calibri"/>
                      </a:endParaRPr>
                    </a:p>
                  </a:txBody>
                  <a:tcPr marL="9525" marR="9525" marT="9525" marB="0" anchor="b">
                    <a:lnL>
                      <a:noFill/>
                    </a:lnL>
                    <a:lnR>
                      <a:noFill/>
                    </a:lnR>
                    <a:lnT>
                      <a:noFill/>
                    </a:lnT>
                    <a:lnB>
                      <a:noFill/>
                    </a:lnB>
                  </a:tcPr>
                </a:tc>
                <a:tc>
                  <a:txBody>
                    <a:bodyPr/>
                    <a:lstStyle/>
                    <a:p>
                      <a:pPr algn="l" fontAlgn="b"/>
                      <a:r>
                        <a:rPr lang="es-EC" sz="1700" b="0" i="0" u="none" strike="noStrike" dirty="0">
                          <a:solidFill>
                            <a:srgbClr val="000000"/>
                          </a:solidFill>
                          <a:latin typeface="Calibri"/>
                        </a:rPr>
                        <a:t>ZAMORA CHINCHIPE</a:t>
                      </a:r>
                    </a:p>
                  </a:txBody>
                  <a:tcPr marL="9525" marR="9525" marT="9525" marB="0" anchor="ctr">
                    <a:lnL>
                      <a:noFill/>
                    </a:lnL>
                    <a:lnR>
                      <a:noFill/>
                    </a:lnR>
                    <a:lnT>
                      <a:noFill/>
                    </a:lnT>
                    <a:lnB>
                      <a:noFill/>
                    </a:lnB>
                    <a:solidFill>
                      <a:srgbClr val="FFFFFF"/>
                    </a:solidFill>
                  </a:tcPr>
                </a:tc>
                <a:tc>
                  <a:txBody>
                    <a:bodyPr/>
                    <a:lstStyle/>
                    <a:p>
                      <a:pPr algn="ctr" fontAlgn="b"/>
                      <a:r>
                        <a:rPr lang="es-EC" sz="1700" b="0" i="0" u="none" strike="noStrike" dirty="0">
                          <a:solidFill>
                            <a:srgbClr val="000000"/>
                          </a:solidFill>
                          <a:latin typeface="Calibri"/>
                        </a:rPr>
                        <a:t>             5.111 </a:t>
                      </a:r>
                    </a:p>
                  </a:txBody>
                  <a:tcPr marL="9525" marR="9525" marT="9525" marB="0" anchor="ctr">
                    <a:lnL>
                      <a:noFill/>
                    </a:lnL>
                    <a:lnR>
                      <a:noFill/>
                    </a:lnR>
                    <a:lnT>
                      <a:noFill/>
                    </a:lnT>
                    <a:lnB>
                      <a:noFill/>
                    </a:lnB>
                    <a:solidFill>
                      <a:srgbClr val="FFFFFF"/>
                    </a:solidFill>
                  </a:tcPr>
                </a:tc>
                <a:tc>
                  <a:txBody>
                    <a:bodyPr/>
                    <a:lstStyle/>
                    <a:p>
                      <a:pPr algn="ctr" fontAlgn="b"/>
                      <a:r>
                        <a:rPr lang="es-EC" sz="1700" b="0" i="0" u="none" strike="noStrike" dirty="0" smtClean="0">
                          <a:solidFill>
                            <a:srgbClr val="000000"/>
                          </a:solidFill>
                          <a:latin typeface="Calibri"/>
                        </a:rPr>
                        <a:t>1.063 </a:t>
                      </a:r>
                      <a:endParaRPr lang="es-EC" sz="1700" b="0" i="0" u="none" strike="noStrike" dirty="0">
                        <a:solidFill>
                          <a:srgbClr val="000000"/>
                        </a:solidFill>
                        <a:latin typeface="Calibri"/>
                      </a:endParaRPr>
                    </a:p>
                  </a:txBody>
                  <a:tcPr marL="9525" marR="9525" marT="9525" marB="0" anchor="ctr">
                    <a:lnL>
                      <a:noFill/>
                    </a:lnL>
                    <a:lnR>
                      <a:noFill/>
                    </a:lnR>
                    <a:lnT>
                      <a:noFill/>
                    </a:lnT>
                    <a:lnB>
                      <a:noFill/>
                    </a:lnB>
                    <a:solidFill>
                      <a:srgbClr val="FFFFFF"/>
                    </a:solidFill>
                  </a:tcPr>
                </a:tc>
                <a:tc>
                  <a:txBody>
                    <a:bodyPr/>
                    <a:lstStyle/>
                    <a:p>
                      <a:pPr algn="ctr" fontAlgn="b"/>
                      <a:r>
                        <a:rPr lang="es-EC" sz="1700" b="0" i="0" u="none" strike="noStrike" dirty="0" smtClean="0">
                          <a:solidFill>
                            <a:srgbClr val="000000"/>
                          </a:solidFill>
                          <a:latin typeface="Calibri"/>
                        </a:rPr>
                        <a:t>71.072 </a:t>
                      </a:r>
                      <a:endParaRPr lang="es-EC" sz="1700" b="0" i="0" u="none" strike="noStrike" dirty="0">
                        <a:solidFill>
                          <a:srgbClr val="000000"/>
                        </a:solidFill>
                        <a:latin typeface="Calibri"/>
                      </a:endParaRPr>
                    </a:p>
                  </a:txBody>
                  <a:tcPr marL="9525" marR="9525" marT="9525" marB="0" anchor="ctr">
                    <a:lnL>
                      <a:noFill/>
                    </a:lnL>
                    <a:lnR>
                      <a:noFill/>
                    </a:lnR>
                    <a:lnT>
                      <a:noFill/>
                    </a:lnT>
                    <a:lnB>
                      <a:noFill/>
                    </a:lnB>
                    <a:solidFill>
                      <a:srgbClr val="FFFFFF"/>
                    </a:solidFill>
                  </a:tcPr>
                </a:tc>
                <a:tc>
                  <a:txBody>
                    <a:bodyPr/>
                    <a:lstStyle/>
                    <a:p>
                      <a:pPr algn="ctr" fontAlgn="b"/>
                      <a:r>
                        <a:rPr lang="es-EC" sz="1700" b="0" i="0" u="none" strike="noStrike" dirty="0" smtClean="0">
                          <a:solidFill>
                            <a:srgbClr val="000000"/>
                          </a:solidFill>
                          <a:latin typeface="Calibri"/>
                        </a:rPr>
                        <a:t>19.248 </a:t>
                      </a:r>
                      <a:endParaRPr lang="es-EC" sz="1700" b="0" i="0" u="none" strike="noStrike" dirty="0">
                        <a:solidFill>
                          <a:srgbClr val="000000"/>
                        </a:solidFill>
                        <a:latin typeface="Calibri"/>
                      </a:endParaRPr>
                    </a:p>
                  </a:txBody>
                  <a:tcPr marL="9525" marR="9525" marT="9525" marB="0" anchor="ctr">
                    <a:lnL>
                      <a:noFill/>
                    </a:lnL>
                    <a:lnR>
                      <a:noFill/>
                    </a:lnR>
                    <a:lnT>
                      <a:noFill/>
                    </a:lnT>
                    <a:lnB>
                      <a:noFill/>
                    </a:lnB>
                    <a:solidFill>
                      <a:srgbClr val="FFFFFF"/>
                    </a:solidFill>
                  </a:tcPr>
                </a:tc>
                <a:tc>
                  <a:txBody>
                    <a:bodyPr/>
                    <a:lstStyle/>
                    <a:p>
                      <a:pPr algn="ctr" fontAlgn="b"/>
                      <a:r>
                        <a:rPr lang="es-EC" sz="1700" b="0" i="0" u="none" strike="noStrike" dirty="0" smtClean="0">
                          <a:solidFill>
                            <a:srgbClr val="000000"/>
                          </a:solidFill>
                          <a:latin typeface="Calibri"/>
                        </a:rPr>
                        <a:t>96.494 </a:t>
                      </a:r>
                      <a:endParaRPr lang="es-EC" sz="1700" b="0" i="0" u="none" strike="noStrike" dirty="0">
                        <a:solidFill>
                          <a:srgbClr val="000000"/>
                        </a:solidFill>
                        <a:latin typeface="Calibri"/>
                      </a:endParaRPr>
                    </a:p>
                  </a:txBody>
                  <a:tcPr marL="9525" marR="9525" marT="9525" marB="0" anchor="ctr">
                    <a:lnL>
                      <a:noFill/>
                    </a:lnL>
                    <a:lnR>
                      <a:noFill/>
                    </a:lnR>
                    <a:lnT>
                      <a:noFill/>
                    </a:lnT>
                    <a:lnB>
                      <a:noFill/>
                    </a:lnB>
                    <a:solidFill>
                      <a:srgbClr val="FFFFFF"/>
                    </a:solidFill>
                  </a:tcPr>
                </a:tc>
                <a:tc>
                  <a:txBody>
                    <a:bodyPr/>
                    <a:lstStyle/>
                    <a:p>
                      <a:pPr algn="ctr" fontAlgn="b"/>
                      <a:r>
                        <a:rPr lang="es-EC" sz="1700" b="0" i="0" u="none" strike="noStrike" dirty="0">
                          <a:solidFill>
                            <a:srgbClr val="000000"/>
                          </a:solidFill>
                          <a:latin typeface="Calibri"/>
                        </a:rPr>
                        <a:t>1,76%</a:t>
                      </a:r>
                    </a:p>
                  </a:txBody>
                  <a:tcPr marL="9525" marR="9525" marT="9525" marB="0" anchor="ctr">
                    <a:lnL>
                      <a:noFill/>
                    </a:lnL>
                    <a:lnR>
                      <a:noFill/>
                    </a:lnR>
                    <a:lnT>
                      <a:noFill/>
                    </a:lnT>
                    <a:lnB>
                      <a:noFill/>
                    </a:lnB>
                    <a:solidFill>
                      <a:srgbClr val="FFFFFF"/>
                    </a:solidFill>
                  </a:tcPr>
                </a:tc>
              </a:tr>
              <a:tr h="420856">
                <a:tc>
                  <a:txBody>
                    <a:bodyPr/>
                    <a:lstStyle/>
                    <a:p>
                      <a:pPr algn="ctr" fontAlgn="b"/>
                      <a:r>
                        <a:rPr lang="es-EC" sz="1700" b="0" i="0" u="none" strike="noStrike" dirty="0" smtClean="0">
                          <a:solidFill>
                            <a:srgbClr val="000000"/>
                          </a:solidFill>
                          <a:latin typeface="Calibri"/>
                        </a:rPr>
                        <a:t>18</a:t>
                      </a:r>
                      <a:endParaRPr lang="es-EC" sz="1700" b="0" i="0" u="none" strike="noStrike" dirty="0">
                        <a:solidFill>
                          <a:srgbClr val="000000"/>
                        </a:solidFill>
                        <a:latin typeface="Calibri"/>
                      </a:endParaRPr>
                    </a:p>
                  </a:txBody>
                  <a:tcPr marL="9525" marR="9525" marT="9525" marB="0" anchor="b">
                    <a:lnL>
                      <a:noFill/>
                    </a:lnL>
                    <a:lnR>
                      <a:noFill/>
                    </a:lnR>
                    <a:lnT>
                      <a:noFill/>
                    </a:lnT>
                    <a:lnB>
                      <a:noFill/>
                    </a:lnB>
                    <a:solidFill>
                      <a:srgbClr val="DBE5F1"/>
                    </a:solidFill>
                  </a:tcPr>
                </a:tc>
                <a:tc>
                  <a:txBody>
                    <a:bodyPr/>
                    <a:lstStyle/>
                    <a:p>
                      <a:pPr algn="l" fontAlgn="b"/>
                      <a:r>
                        <a:rPr lang="es-EC" sz="1700" b="0" i="0" u="none" strike="noStrike" dirty="0">
                          <a:solidFill>
                            <a:srgbClr val="000000"/>
                          </a:solidFill>
                          <a:latin typeface="Calibri"/>
                        </a:rPr>
                        <a:t>IMBABURA</a:t>
                      </a:r>
                    </a:p>
                  </a:txBody>
                  <a:tcPr marL="9525" marR="9525" marT="9525" marB="0" anchor="ctr">
                    <a:lnL>
                      <a:noFill/>
                    </a:lnL>
                    <a:lnR>
                      <a:noFill/>
                    </a:lnR>
                    <a:lnT>
                      <a:noFill/>
                    </a:lnT>
                    <a:lnB>
                      <a:noFill/>
                    </a:lnB>
                    <a:solidFill>
                      <a:srgbClr val="DBE5F1"/>
                    </a:solidFill>
                  </a:tcPr>
                </a:tc>
                <a:tc>
                  <a:txBody>
                    <a:bodyPr/>
                    <a:lstStyle/>
                    <a:p>
                      <a:pPr algn="ctr" fontAlgn="b"/>
                      <a:r>
                        <a:rPr lang="es-EC" sz="1700" b="0" i="0" u="none" strike="noStrike" dirty="0">
                          <a:solidFill>
                            <a:srgbClr val="000000"/>
                          </a:solidFill>
                          <a:latin typeface="Calibri"/>
                        </a:rPr>
                        <a:t>           20.379 </a:t>
                      </a:r>
                    </a:p>
                  </a:txBody>
                  <a:tcPr marL="9525" marR="9525" marT="9525" marB="0" anchor="ctr">
                    <a:lnL>
                      <a:noFill/>
                    </a:lnL>
                    <a:lnR>
                      <a:noFill/>
                    </a:lnR>
                    <a:lnT>
                      <a:noFill/>
                    </a:lnT>
                    <a:lnB>
                      <a:noFill/>
                    </a:lnB>
                    <a:solidFill>
                      <a:srgbClr val="DBE5F1"/>
                    </a:solidFill>
                  </a:tcPr>
                </a:tc>
                <a:tc>
                  <a:txBody>
                    <a:bodyPr/>
                    <a:lstStyle/>
                    <a:p>
                      <a:pPr algn="ctr" fontAlgn="b"/>
                      <a:r>
                        <a:rPr lang="es-EC" sz="1700" b="0" i="0" u="none" strike="noStrike" dirty="0" smtClean="0">
                          <a:solidFill>
                            <a:srgbClr val="000000"/>
                          </a:solidFill>
                          <a:latin typeface="Calibri"/>
                        </a:rPr>
                        <a:t>24.351 </a:t>
                      </a:r>
                      <a:endParaRPr lang="es-EC" sz="1700" b="0" i="0" u="none" strike="noStrike" dirty="0">
                        <a:solidFill>
                          <a:srgbClr val="000000"/>
                        </a:solidFill>
                        <a:latin typeface="Calibri"/>
                      </a:endParaRPr>
                    </a:p>
                  </a:txBody>
                  <a:tcPr marL="9525" marR="9525" marT="9525" marB="0" anchor="ctr">
                    <a:lnL>
                      <a:noFill/>
                    </a:lnL>
                    <a:lnR>
                      <a:noFill/>
                    </a:lnR>
                    <a:lnT>
                      <a:noFill/>
                    </a:lnT>
                    <a:lnB>
                      <a:noFill/>
                    </a:lnB>
                    <a:solidFill>
                      <a:srgbClr val="DBE5F1"/>
                    </a:solidFill>
                  </a:tcPr>
                </a:tc>
                <a:tc>
                  <a:txBody>
                    <a:bodyPr/>
                    <a:lstStyle/>
                    <a:p>
                      <a:pPr algn="ctr" fontAlgn="b"/>
                      <a:r>
                        <a:rPr lang="es-EC" sz="1700" b="0" i="0" u="none" strike="noStrike" dirty="0" smtClean="0">
                          <a:solidFill>
                            <a:srgbClr val="000000"/>
                          </a:solidFill>
                          <a:latin typeface="Calibri"/>
                        </a:rPr>
                        <a:t>24.055 </a:t>
                      </a:r>
                      <a:endParaRPr lang="es-EC" sz="1700" b="0" i="0" u="none" strike="noStrike" dirty="0">
                        <a:solidFill>
                          <a:srgbClr val="000000"/>
                        </a:solidFill>
                        <a:latin typeface="Calibri"/>
                      </a:endParaRPr>
                    </a:p>
                  </a:txBody>
                  <a:tcPr marL="9525" marR="9525" marT="9525" marB="0" anchor="ctr">
                    <a:lnL>
                      <a:noFill/>
                    </a:lnL>
                    <a:lnR>
                      <a:noFill/>
                    </a:lnR>
                    <a:lnT>
                      <a:noFill/>
                    </a:lnT>
                    <a:lnB>
                      <a:noFill/>
                    </a:lnB>
                    <a:solidFill>
                      <a:srgbClr val="DBE5F1"/>
                    </a:solidFill>
                  </a:tcPr>
                </a:tc>
                <a:tc>
                  <a:txBody>
                    <a:bodyPr/>
                    <a:lstStyle/>
                    <a:p>
                      <a:pPr algn="ctr" fontAlgn="b"/>
                      <a:r>
                        <a:rPr lang="es-EC" sz="1700" b="0" i="0" u="none" strike="noStrike" dirty="0" smtClean="0">
                          <a:solidFill>
                            <a:srgbClr val="000000"/>
                          </a:solidFill>
                          <a:latin typeface="Calibri"/>
                        </a:rPr>
                        <a:t>26.311 </a:t>
                      </a:r>
                      <a:endParaRPr lang="es-EC" sz="1700" b="0" i="0" u="none" strike="noStrike" dirty="0">
                        <a:solidFill>
                          <a:srgbClr val="000000"/>
                        </a:solidFill>
                        <a:latin typeface="Calibri"/>
                      </a:endParaRPr>
                    </a:p>
                  </a:txBody>
                  <a:tcPr marL="9525" marR="9525" marT="9525" marB="0" anchor="ctr">
                    <a:lnL>
                      <a:noFill/>
                    </a:lnL>
                    <a:lnR>
                      <a:noFill/>
                    </a:lnR>
                    <a:lnT>
                      <a:noFill/>
                    </a:lnT>
                    <a:lnB>
                      <a:noFill/>
                    </a:lnB>
                    <a:solidFill>
                      <a:srgbClr val="DBE5F1"/>
                    </a:solidFill>
                  </a:tcPr>
                </a:tc>
                <a:tc>
                  <a:txBody>
                    <a:bodyPr/>
                    <a:lstStyle/>
                    <a:p>
                      <a:pPr algn="ctr" fontAlgn="b"/>
                      <a:r>
                        <a:rPr lang="es-EC" sz="1700" b="0" i="0" u="none" strike="noStrike" dirty="0" smtClean="0">
                          <a:solidFill>
                            <a:srgbClr val="000000"/>
                          </a:solidFill>
                          <a:latin typeface="Calibri"/>
                        </a:rPr>
                        <a:t>95.096 </a:t>
                      </a:r>
                      <a:endParaRPr lang="es-EC" sz="1700" b="0" i="0" u="none" strike="noStrike" dirty="0">
                        <a:solidFill>
                          <a:srgbClr val="000000"/>
                        </a:solidFill>
                        <a:latin typeface="Calibri"/>
                      </a:endParaRPr>
                    </a:p>
                  </a:txBody>
                  <a:tcPr marL="9525" marR="9525" marT="9525" marB="0" anchor="ctr">
                    <a:lnL>
                      <a:noFill/>
                    </a:lnL>
                    <a:lnR>
                      <a:noFill/>
                    </a:lnR>
                    <a:lnT>
                      <a:noFill/>
                    </a:lnT>
                    <a:lnB>
                      <a:noFill/>
                    </a:lnB>
                    <a:solidFill>
                      <a:srgbClr val="DBE5F1"/>
                    </a:solidFill>
                  </a:tcPr>
                </a:tc>
                <a:tc>
                  <a:txBody>
                    <a:bodyPr/>
                    <a:lstStyle/>
                    <a:p>
                      <a:pPr algn="ctr" fontAlgn="b"/>
                      <a:r>
                        <a:rPr lang="es-EC" sz="1700" b="0" i="0" u="none" strike="noStrike" dirty="0">
                          <a:solidFill>
                            <a:srgbClr val="000000"/>
                          </a:solidFill>
                          <a:latin typeface="Calibri"/>
                        </a:rPr>
                        <a:t>1,73%</a:t>
                      </a:r>
                    </a:p>
                  </a:txBody>
                  <a:tcPr marL="9525" marR="9525" marT="9525" marB="0" anchor="ctr">
                    <a:lnL>
                      <a:noFill/>
                    </a:lnL>
                    <a:lnR>
                      <a:noFill/>
                    </a:lnR>
                    <a:lnT>
                      <a:noFill/>
                    </a:lnT>
                    <a:lnB>
                      <a:noFill/>
                    </a:lnB>
                    <a:solidFill>
                      <a:srgbClr val="DBE5F1"/>
                    </a:solidFill>
                  </a:tcPr>
                </a:tc>
              </a:tr>
              <a:tr h="420856">
                <a:tc>
                  <a:txBody>
                    <a:bodyPr/>
                    <a:lstStyle/>
                    <a:p>
                      <a:pPr algn="ctr" fontAlgn="b"/>
                      <a:r>
                        <a:rPr lang="es-EC" sz="1700" b="0" i="0" u="none" strike="noStrike" dirty="0" smtClean="0">
                          <a:solidFill>
                            <a:srgbClr val="000000"/>
                          </a:solidFill>
                          <a:latin typeface="Calibri"/>
                        </a:rPr>
                        <a:t>19</a:t>
                      </a:r>
                      <a:endParaRPr lang="es-EC" sz="1700" b="0" i="0" u="none" strike="noStrike" dirty="0">
                        <a:solidFill>
                          <a:srgbClr val="000000"/>
                        </a:solidFill>
                        <a:latin typeface="Calibri"/>
                      </a:endParaRPr>
                    </a:p>
                  </a:txBody>
                  <a:tcPr marL="9525" marR="9525" marT="9525" marB="0" anchor="b">
                    <a:lnL>
                      <a:noFill/>
                    </a:lnL>
                    <a:lnR>
                      <a:noFill/>
                    </a:lnR>
                    <a:lnT>
                      <a:noFill/>
                    </a:lnT>
                    <a:lnB>
                      <a:noFill/>
                    </a:lnB>
                  </a:tcPr>
                </a:tc>
                <a:tc>
                  <a:txBody>
                    <a:bodyPr/>
                    <a:lstStyle/>
                    <a:p>
                      <a:pPr algn="l" fontAlgn="b"/>
                      <a:r>
                        <a:rPr lang="es-EC" sz="1700" b="0" i="0" u="none" strike="noStrike" dirty="0">
                          <a:solidFill>
                            <a:srgbClr val="000000"/>
                          </a:solidFill>
                          <a:latin typeface="Calibri"/>
                        </a:rPr>
                        <a:t>NAPO</a:t>
                      </a:r>
                    </a:p>
                  </a:txBody>
                  <a:tcPr marL="9525" marR="9525" marT="9525" marB="0" anchor="ctr">
                    <a:lnL>
                      <a:noFill/>
                    </a:lnL>
                    <a:lnR>
                      <a:noFill/>
                    </a:lnR>
                    <a:lnT>
                      <a:noFill/>
                    </a:lnT>
                    <a:lnB>
                      <a:noFill/>
                    </a:lnB>
                    <a:solidFill>
                      <a:srgbClr val="FFFFFF"/>
                    </a:solidFill>
                  </a:tcPr>
                </a:tc>
                <a:tc>
                  <a:txBody>
                    <a:bodyPr/>
                    <a:lstStyle/>
                    <a:p>
                      <a:pPr algn="ctr" fontAlgn="b"/>
                      <a:r>
                        <a:rPr lang="es-EC" sz="1700" b="0" i="0" u="none" strike="noStrike" dirty="0">
                          <a:solidFill>
                            <a:srgbClr val="000000"/>
                          </a:solidFill>
                          <a:latin typeface="Calibri"/>
                        </a:rPr>
                        <a:t>           16.996 </a:t>
                      </a:r>
                    </a:p>
                  </a:txBody>
                  <a:tcPr marL="9525" marR="9525" marT="9525" marB="0" anchor="ctr">
                    <a:lnL>
                      <a:noFill/>
                    </a:lnL>
                    <a:lnR>
                      <a:noFill/>
                    </a:lnR>
                    <a:lnT>
                      <a:noFill/>
                    </a:lnT>
                    <a:lnB>
                      <a:noFill/>
                    </a:lnB>
                    <a:solidFill>
                      <a:srgbClr val="FFFFFF"/>
                    </a:solidFill>
                  </a:tcPr>
                </a:tc>
                <a:tc>
                  <a:txBody>
                    <a:bodyPr/>
                    <a:lstStyle/>
                    <a:p>
                      <a:pPr algn="ctr" fontAlgn="b"/>
                      <a:r>
                        <a:rPr lang="es-EC" sz="1700" b="0" i="0" u="none" strike="noStrike" dirty="0" smtClean="0">
                          <a:solidFill>
                            <a:srgbClr val="000000"/>
                          </a:solidFill>
                          <a:latin typeface="Calibri"/>
                        </a:rPr>
                        <a:t>3.999 </a:t>
                      </a:r>
                      <a:endParaRPr lang="es-EC" sz="1700" b="0" i="0" u="none" strike="noStrike" dirty="0">
                        <a:solidFill>
                          <a:srgbClr val="000000"/>
                        </a:solidFill>
                        <a:latin typeface="Calibri"/>
                      </a:endParaRPr>
                    </a:p>
                  </a:txBody>
                  <a:tcPr marL="9525" marR="9525" marT="9525" marB="0" anchor="ctr">
                    <a:lnL>
                      <a:noFill/>
                    </a:lnL>
                    <a:lnR>
                      <a:noFill/>
                    </a:lnR>
                    <a:lnT>
                      <a:noFill/>
                    </a:lnT>
                    <a:lnB>
                      <a:noFill/>
                    </a:lnB>
                    <a:solidFill>
                      <a:srgbClr val="FFFFFF"/>
                    </a:solidFill>
                  </a:tcPr>
                </a:tc>
                <a:tc>
                  <a:txBody>
                    <a:bodyPr/>
                    <a:lstStyle/>
                    <a:p>
                      <a:pPr algn="ctr" fontAlgn="b"/>
                      <a:r>
                        <a:rPr lang="es-EC" sz="1700" b="0" i="0" u="none" strike="noStrike" dirty="0" smtClean="0">
                          <a:solidFill>
                            <a:srgbClr val="000000"/>
                          </a:solidFill>
                          <a:latin typeface="Calibri"/>
                        </a:rPr>
                        <a:t>53.109 </a:t>
                      </a:r>
                      <a:endParaRPr lang="es-EC" sz="1700" b="0" i="0" u="none" strike="noStrike" dirty="0">
                        <a:solidFill>
                          <a:srgbClr val="000000"/>
                        </a:solidFill>
                        <a:latin typeface="Calibri"/>
                      </a:endParaRPr>
                    </a:p>
                  </a:txBody>
                  <a:tcPr marL="9525" marR="9525" marT="9525" marB="0" anchor="ctr">
                    <a:lnL>
                      <a:noFill/>
                    </a:lnL>
                    <a:lnR>
                      <a:noFill/>
                    </a:lnR>
                    <a:lnT>
                      <a:noFill/>
                    </a:lnT>
                    <a:lnB>
                      <a:noFill/>
                    </a:lnB>
                    <a:solidFill>
                      <a:srgbClr val="FFFFFF"/>
                    </a:solidFill>
                  </a:tcPr>
                </a:tc>
                <a:tc>
                  <a:txBody>
                    <a:bodyPr/>
                    <a:lstStyle/>
                    <a:p>
                      <a:pPr algn="ctr" fontAlgn="b"/>
                      <a:r>
                        <a:rPr lang="es-EC" sz="1700" b="0" i="0" u="none" strike="noStrike" dirty="0" smtClean="0">
                          <a:solidFill>
                            <a:srgbClr val="000000"/>
                          </a:solidFill>
                          <a:latin typeface="Calibri"/>
                        </a:rPr>
                        <a:t>5.045 </a:t>
                      </a:r>
                      <a:endParaRPr lang="es-EC" sz="1700" b="0" i="0" u="none" strike="noStrike" dirty="0">
                        <a:solidFill>
                          <a:srgbClr val="000000"/>
                        </a:solidFill>
                        <a:latin typeface="Calibri"/>
                      </a:endParaRPr>
                    </a:p>
                  </a:txBody>
                  <a:tcPr marL="9525" marR="9525" marT="9525" marB="0" anchor="ctr">
                    <a:lnL>
                      <a:noFill/>
                    </a:lnL>
                    <a:lnR>
                      <a:noFill/>
                    </a:lnR>
                    <a:lnT>
                      <a:noFill/>
                    </a:lnT>
                    <a:lnB>
                      <a:noFill/>
                    </a:lnB>
                    <a:solidFill>
                      <a:srgbClr val="FFFFFF"/>
                    </a:solidFill>
                  </a:tcPr>
                </a:tc>
                <a:tc>
                  <a:txBody>
                    <a:bodyPr/>
                    <a:lstStyle/>
                    <a:p>
                      <a:pPr algn="ctr" fontAlgn="b"/>
                      <a:r>
                        <a:rPr lang="es-EC" sz="1700" b="0" i="0" u="none" strike="noStrike" dirty="0" smtClean="0">
                          <a:solidFill>
                            <a:srgbClr val="000000"/>
                          </a:solidFill>
                          <a:latin typeface="Calibri"/>
                        </a:rPr>
                        <a:t>79.148 </a:t>
                      </a:r>
                      <a:endParaRPr lang="es-EC" sz="1700" b="0" i="0" u="none" strike="noStrike" dirty="0">
                        <a:solidFill>
                          <a:srgbClr val="000000"/>
                        </a:solidFill>
                        <a:latin typeface="Calibri"/>
                      </a:endParaRPr>
                    </a:p>
                  </a:txBody>
                  <a:tcPr marL="9525" marR="9525" marT="9525" marB="0" anchor="ctr">
                    <a:lnL>
                      <a:noFill/>
                    </a:lnL>
                    <a:lnR>
                      <a:noFill/>
                    </a:lnR>
                    <a:lnT>
                      <a:noFill/>
                    </a:lnT>
                    <a:lnB>
                      <a:noFill/>
                    </a:lnB>
                    <a:solidFill>
                      <a:srgbClr val="FFFFFF"/>
                    </a:solidFill>
                  </a:tcPr>
                </a:tc>
                <a:tc>
                  <a:txBody>
                    <a:bodyPr/>
                    <a:lstStyle/>
                    <a:p>
                      <a:pPr algn="ctr" fontAlgn="b"/>
                      <a:r>
                        <a:rPr lang="es-EC" sz="1700" b="0" i="0" u="none" strike="noStrike" dirty="0">
                          <a:solidFill>
                            <a:srgbClr val="000000"/>
                          </a:solidFill>
                          <a:latin typeface="Calibri"/>
                        </a:rPr>
                        <a:t>1,44%</a:t>
                      </a:r>
                    </a:p>
                  </a:txBody>
                  <a:tcPr marL="9525" marR="9525" marT="9525" marB="0" anchor="ctr">
                    <a:lnL>
                      <a:noFill/>
                    </a:lnL>
                    <a:lnR>
                      <a:noFill/>
                    </a:lnR>
                    <a:lnT>
                      <a:noFill/>
                    </a:lnT>
                    <a:lnB>
                      <a:noFill/>
                    </a:lnB>
                    <a:solidFill>
                      <a:srgbClr val="FFFFFF"/>
                    </a:solidFill>
                  </a:tcPr>
                </a:tc>
              </a:tr>
              <a:tr h="420856">
                <a:tc>
                  <a:txBody>
                    <a:bodyPr/>
                    <a:lstStyle/>
                    <a:p>
                      <a:pPr algn="ctr" fontAlgn="b"/>
                      <a:r>
                        <a:rPr lang="es-EC" sz="1700" b="0" i="0" u="none" strike="noStrike" dirty="0" smtClean="0">
                          <a:solidFill>
                            <a:srgbClr val="000000"/>
                          </a:solidFill>
                          <a:latin typeface="Calibri"/>
                        </a:rPr>
                        <a:t>20</a:t>
                      </a:r>
                      <a:endParaRPr lang="es-EC" sz="1700" b="0" i="0" u="none" strike="noStrike" dirty="0">
                        <a:solidFill>
                          <a:srgbClr val="000000"/>
                        </a:solidFill>
                        <a:latin typeface="Calibri"/>
                      </a:endParaRPr>
                    </a:p>
                  </a:txBody>
                  <a:tcPr marL="9525" marR="9525" marT="9525" marB="0" anchor="b">
                    <a:lnL>
                      <a:noFill/>
                    </a:lnL>
                    <a:lnR>
                      <a:noFill/>
                    </a:lnR>
                    <a:lnT>
                      <a:noFill/>
                    </a:lnT>
                    <a:lnB>
                      <a:noFill/>
                    </a:lnB>
                    <a:solidFill>
                      <a:srgbClr val="DBE5F1"/>
                    </a:solidFill>
                  </a:tcPr>
                </a:tc>
                <a:tc>
                  <a:txBody>
                    <a:bodyPr/>
                    <a:lstStyle/>
                    <a:p>
                      <a:pPr algn="l" fontAlgn="b"/>
                      <a:r>
                        <a:rPr lang="es-EC" sz="1700" b="0" i="0" u="none" strike="noStrike" dirty="0">
                          <a:solidFill>
                            <a:srgbClr val="000000"/>
                          </a:solidFill>
                          <a:latin typeface="Calibri"/>
                        </a:rPr>
                        <a:t>CARCHI</a:t>
                      </a:r>
                    </a:p>
                  </a:txBody>
                  <a:tcPr marL="9525" marR="9525" marT="9525" marB="0" anchor="ctr">
                    <a:lnL>
                      <a:noFill/>
                    </a:lnL>
                    <a:lnR>
                      <a:noFill/>
                    </a:lnR>
                    <a:lnT>
                      <a:noFill/>
                    </a:lnT>
                    <a:lnB>
                      <a:noFill/>
                    </a:lnB>
                    <a:solidFill>
                      <a:srgbClr val="DBE5F1"/>
                    </a:solidFill>
                  </a:tcPr>
                </a:tc>
                <a:tc>
                  <a:txBody>
                    <a:bodyPr/>
                    <a:lstStyle/>
                    <a:p>
                      <a:pPr algn="ctr" fontAlgn="b"/>
                      <a:r>
                        <a:rPr lang="es-EC" sz="1700" b="0" i="0" u="none" strike="noStrike" dirty="0">
                          <a:solidFill>
                            <a:srgbClr val="000000"/>
                          </a:solidFill>
                          <a:latin typeface="Calibri"/>
                        </a:rPr>
                        <a:t>             6.534 </a:t>
                      </a:r>
                    </a:p>
                  </a:txBody>
                  <a:tcPr marL="9525" marR="9525" marT="9525" marB="0" anchor="ctr">
                    <a:lnL>
                      <a:noFill/>
                    </a:lnL>
                    <a:lnR>
                      <a:noFill/>
                    </a:lnR>
                    <a:lnT>
                      <a:noFill/>
                    </a:lnT>
                    <a:lnB>
                      <a:noFill/>
                    </a:lnB>
                    <a:solidFill>
                      <a:srgbClr val="DBE5F1"/>
                    </a:solidFill>
                  </a:tcPr>
                </a:tc>
                <a:tc>
                  <a:txBody>
                    <a:bodyPr/>
                    <a:lstStyle/>
                    <a:p>
                      <a:pPr algn="ctr" fontAlgn="b"/>
                      <a:r>
                        <a:rPr lang="es-EC" sz="1700" b="0" i="0" u="none" strike="noStrike" dirty="0" smtClean="0">
                          <a:solidFill>
                            <a:srgbClr val="000000"/>
                          </a:solidFill>
                          <a:latin typeface="Calibri"/>
                        </a:rPr>
                        <a:t>18.634 </a:t>
                      </a:r>
                      <a:endParaRPr lang="es-EC" sz="1700" b="0" i="0" u="none" strike="noStrike" dirty="0">
                        <a:solidFill>
                          <a:srgbClr val="000000"/>
                        </a:solidFill>
                        <a:latin typeface="Calibri"/>
                      </a:endParaRPr>
                    </a:p>
                  </a:txBody>
                  <a:tcPr marL="9525" marR="9525" marT="9525" marB="0" anchor="ctr">
                    <a:lnL>
                      <a:noFill/>
                    </a:lnL>
                    <a:lnR>
                      <a:noFill/>
                    </a:lnR>
                    <a:lnT>
                      <a:noFill/>
                    </a:lnT>
                    <a:lnB>
                      <a:noFill/>
                    </a:lnB>
                    <a:solidFill>
                      <a:srgbClr val="DBE5F1"/>
                    </a:solidFill>
                  </a:tcPr>
                </a:tc>
                <a:tc>
                  <a:txBody>
                    <a:bodyPr/>
                    <a:lstStyle/>
                    <a:p>
                      <a:pPr algn="ctr" fontAlgn="b"/>
                      <a:r>
                        <a:rPr lang="es-EC" sz="1700" b="0" i="0" u="none" strike="noStrike" dirty="0" smtClean="0">
                          <a:solidFill>
                            <a:srgbClr val="000000"/>
                          </a:solidFill>
                          <a:latin typeface="Calibri"/>
                        </a:rPr>
                        <a:t>33.021 </a:t>
                      </a:r>
                      <a:endParaRPr lang="es-EC" sz="1700" b="0" i="0" u="none" strike="noStrike" dirty="0">
                        <a:solidFill>
                          <a:srgbClr val="000000"/>
                        </a:solidFill>
                        <a:latin typeface="Calibri"/>
                      </a:endParaRPr>
                    </a:p>
                  </a:txBody>
                  <a:tcPr marL="9525" marR="9525" marT="9525" marB="0" anchor="ctr">
                    <a:lnL>
                      <a:noFill/>
                    </a:lnL>
                    <a:lnR>
                      <a:noFill/>
                    </a:lnR>
                    <a:lnT>
                      <a:noFill/>
                    </a:lnT>
                    <a:lnB>
                      <a:noFill/>
                    </a:lnB>
                    <a:solidFill>
                      <a:srgbClr val="DBE5F1"/>
                    </a:solidFill>
                  </a:tcPr>
                </a:tc>
                <a:tc>
                  <a:txBody>
                    <a:bodyPr/>
                    <a:lstStyle/>
                    <a:p>
                      <a:pPr algn="ctr" fontAlgn="b"/>
                      <a:r>
                        <a:rPr lang="es-EC" sz="1700" b="0" i="0" u="none" strike="noStrike" dirty="0" smtClean="0">
                          <a:solidFill>
                            <a:srgbClr val="000000"/>
                          </a:solidFill>
                          <a:latin typeface="Calibri"/>
                        </a:rPr>
                        <a:t>19.642 </a:t>
                      </a:r>
                      <a:endParaRPr lang="es-EC" sz="1700" b="0" i="0" u="none" strike="noStrike" dirty="0">
                        <a:solidFill>
                          <a:srgbClr val="000000"/>
                        </a:solidFill>
                        <a:latin typeface="Calibri"/>
                      </a:endParaRPr>
                    </a:p>
                  </a:txBody>
                  <a:tcPr marL="9525" marR="9525" marT="9525" marB="0" anchor="ctr">
                    <a:lnL>
                      <a:noFill/>
                    </a:lnL>
                    <a:lnR>
                      <a:noFill/>
                    </a:lnR>
                    <a:lnT>
                      <a:noFill/>
                    </a:lnT>
                    <a:lnB>
                      <a:noFill/>
                    </a:lnB>
                    <a:solidFill>
                      <a:srgbClr val="DBE5F1"/>
                    </a:solidFill>
                  </a:tcPr>
                </a:tc>
                <a:tc>
                  <a:txBody>
                    <a:bodyPr/>
                    <a:lstStyle/>
                    <a:p>
                      <a:pPr algn="ctr" fontAlgn="b"/>
                      <a:r>
                        <a:rPr lang="es-EC" sz="1700" b="0" i="0" u="none" strike="noStrike" dirty="0" smtClean="0">
                          <a:solidFill>
                            <a:srgbClr val="000000"/>
                          </a:solidFill>
                          <a:latin typeface="Calibri"/>
                        </a:rPr>
                        <a:t>77.831 </a:t>
                      </a:r>
                      <a:endParaRPr lang="es-EC" sz="1700" b="0" i="0" u="none" strike="noStrike" dirty="0">
                        <a:solidFill>
                          <a:srgbClr val="000000"/>
                        </a:solidFill>
                        <a:latin typeface="Calibri"/>
                      </a:endParaRPr>
                    </a:p>
                  </a:txBody>
                  <a:tcPr marL="9525" marR="9525" marT="9525" marB="0" anchor="ctr">
                    <a:lnL>
                      <a:noFill/>
                    </a:lnL>
                    <a:lnR>
                      <a:noFill/>
                    </a:lnR>
                    <a:lnT>
                      <a:noFill/>
                    </a:lnT>
                    <a:lnB>
                      <a:noFill/>
                    </a:lnB>
                    <a:solidFill>
                      <a:srgbClr val="DBE5F1"/>
                    </a:solidFill>
                  </a:tcPr>
                </a:tc>
                <a:tc>
                  <a:txBody>
                    <a:bodyPr/>
                    <a:lstStyle/>
                    <a:p>
                      <a:pPr algn="ctr" fontAlgn="b"/>
                      <a:r>
                        <a:rPr lang="es-EC" sz="1700" b="0" i="0" u="none" strike="noStrike" dirty="0">
                          <a:solidFill>
                            <a:srgbClr val="000000"/>
                          </a:solidFill>
                          <a:latin typeface="Calibri"/>
                        </a:rPr>
                        <a:t>1,42%</a:t>
                      </a:r>
                    </a:p>
                  </a:txBody>
                  <a:tcPr marL="9525" marR="9525" marT="9525" marB="0" anchor="ctr">
                    <a:lnL>
                      <a:noFill/>
                    </a:lnL>
                    <a:lnR>
                      <a:noFill/>
                    </a:lnR>
                    <a:lnT>
                      <a:noFill/>
                    </a:lnT>
                    <a:lnB>
                      <a:noFill/>
                    </a:lnB>
                    <a:solidFill>
                      <a:srgbClr val="DBE5F1"/>
                    </a:solidFill>
                  </a:tcPr>
                </a:tc>
              </a:tr>
              <a:tr h="420856">
                <a:tc>
                  <a:txBody>
                    <a:bodyPr/>
                    <a:lstStyle/>
                    <a:p>
                      <a:pPr algn="ctr" fontAlgn="b"/>
                      <a:r>
                        <a:rPr lang="es-EC" sz="1700" b="0" i="0" u="none" strike="noStrike" dirty="0" smtClean="0">
                          <a:solidFill>
                            <a:srgbClr val="000000"/>
                          </a:solidFill>
                          <a:latin typeface="Calibri"/>
                        </a:rPr>
                        <a:t>21</a:t>
                      </a:r>
                      <a:endParaRPr lang="es-EC" sz="1700" b="0" i="0" u="none" strike="noStrike" dirty="0">
                        <a:solidFill>
                          <a:srgbClr val="000000"/>
                        </a:solidFill>
                        <a:latin typeface="Calibri"/>
                      </a:endParaRPr>
                    </a:p>
                  </a:txBody>
                  <a:tcPr marL="9525" marR="9525" marT="9525" marB="0" anchor="b">
                    <a:lnL>
                      <a:noFill/>
                    </a:lnL>
                    <a:lnR>
                      <a:noFill/>
                    </a:lnR>
                    <a:lnT>
                      <a:noFill/>
                    </a:lnT>
                    <a:lnB>
                      <a:noFill/>
                    </a:lnB>
                  </a:tcPr>
                </a:tc>
                <a:tc>
                  <a:txBody>
                    <a:bodyPr/>
                    <a:lstStyle/>
                    <a:p>
                      <a:pPr algn="l" fontAlgn="b"/>
                      <a:r>
                        <a:rPr lang="es-EC" sz="1700" b="0" i="0" u="none" strike="noStrike" dirty="0">
                          <a:solidFill>
                            <a:srgbClr val="000000"/>
                          </a:solidFill>
                          <a:latin typeface="Calibri"/>
                        </a:rPr>
                        <a:t>TUNGURAHUA</a:t>
                      </a:r>
                    </a:p>
                  </a:txBody>
                  <a:tcPr marL="9525" marR="9525" marT="9525" marB="0" anchor="ctr">
                    <a:lnL>
                      <a:noFill/>
                    </a:lnL>
                    <a:lnR>
                      <a:noFill/>
                    </a:lnR>
                    <a:lnT>
                      <a:noFill/>
                    </a:lnT>
                    <a:lnB>
                      <a:noFill/>
                    </a:lnB>
                    <a:solidFill>
                      <a:srgbClr val="FFFFFF"/>
                    </a:solidFill>
                  </a:tcPr>
                </a:tc>
                <a:tc>
                  <a:txBody>
                    <a:bodyPr/>
                    <a:lstStyle/>
                    <a:p>
                      <a:pPr algn="ctr" fontAlgn="b"/>
                      <a:r>
                        <a:rPr lang="es-EC" sz="1700" b="0" i="0" u="none" strike="noStrike" dirty="0">
                          <a:solidFill>
                            <a:srgbClr val="000000"/>
                          </a:solidFill>
                          <a:latin typeface="Calibri"/>
                        </a:rPr>
                        <a:t>             5.343 </a:t>
                      </a:r>
                    </a:p>
                  </a:txBody>
                  <a:tcPr marL="9525" marR="9525" marT="9525" marB="0" anchor="ctr">
                    <a:lnL>
                      <a:noFill/>
                    </a:lnL>
                    <a:lnR>
                      <a:noFill/>
                    </a:lnR>
                    <a:lnT>
                      <a:noFill/>
                    </a:lnT>
                    <a:lnB>
                      <a:noFill/>
                    </a:lnB>
                    <a:solidFill>
                      <a:srgbClr val="FFFFFF"/>
                    </a:solidFill>
                  </a:tcPr>
                </a:tc>
                <a:tc>
                  <a:txBody>
                    <a:bodyPr/>
                    <a:lstStyle/>
                    <a:p>
                      <a:pPr algn="ctr" fontAlgn="b"/>
                      <a:r>
                        <a:rPr lang="es-EC" sz="1700" b="0" i="0" u="none" strike="noStrike" dirty="0" smtClean="0">
                          <a:solidFill>
                            <a:srgbClr val="000000"/>
                          </a:solidFill>
                          <a:latin typeface="Calibri"/>
                        </a:rPr>
                        <a:t>16.773 </a:t>
                      </a:r>
                      <a:endParaRPr lang="es-EC" sz="1700" b="0" i="0" u="none" strike="noStrike" dirty="0">
                        <a:solidFill>
                          <a:srgbClr val="000000"/>
                        </a:solidFill>
                        <a:latin typeface="Calibri"/>
                      </a:endParaRPr>
                    </a:p>
                  </a:txBody>
                  <a:tcPr marL="9525" marR="9525" marT="9525" marB="0" anchor="ctr">
                    <a:lnL>
                      <a:noFill/>
                    </a:lnL>
                    <a:lnR>
                      <a:noFill/>
                    </a:lnR>
                    <a:lnT>
                      <a:noFill/>
                    </a:lnT>
                    <a:lnB>
                      <a:noFill/>
                    </a:lnB>
                    <a:solidFill>
                      <a:srgbClr val="FFFFFF"/>
                    </a:solidFill>
                  </a:tcPr>
                </a:tc>
                <a:tc>
                  <a:txBody>
                    <a:bodyPr/>
                    <a:lstStyle/>
                    <a:p>
                      <a:pPr algn="ctr" fontAlgn="b"/>
                      <a:r>
                        <a:rPr lang="es-EC" sz="1700" b="0" i="0" u="none" strike="noStrike" dirty="0" smtClean="0">
                          <a:solidFill>
                            <a:srgbClr val="000000"/>
                          </a:solidFill>
                          <a:latin typeface="Calibri"/>
                        </a:rPr>
                        <a:t>26.808 </a:t>
                      </a:r>
                      <a:endParaRPr lang="es-EC" sz="1700" b="0" i="0" u="none" strike="noStrike" dirty="0">
                        <a:solidFill>
                          <a:srgbClr val="000000"/>
                        </a:solidFill>
                        <a:latin typeface="Calibri"/>
                      </a:endParaRPr>
                    </a:p>
                  </a:txBody>
                  <a:tcPr marL="9525" marR="9525" marT="9525" marB="0" anchor="ctr">
                    <a:lnL>
                      <a:noFill/>
                    </a:lnL>
                    <a:lnR>
                      <a:noFill/>
                    </a:lnR>
                    <a:lnT>
                      <a:noFill/>
                    </a:lnT>
                    <a:lnB>
                      <a:noFill/>
                    </a:lnB>
                    <a:solidFill>
                      <a:srgbClr val="FFFFFF"/>
                    </a:solidFill>
                  </a:tcPr>
                </a:tc>
                <a:tc>
                  <a:txBody>
                    <a:bodyPr/>
                    <a:lstStyle/>
                    <a:p>
                      <a:pPr algn="ctr" fontAlgn="b"/>
                      <a:r>
                        <a:rPr lang="es-EC" sz="1700" b="0" i="0" u="none" strike="noStrike" dirty="0" smtClean="0">
                          <a:solidFill>
                            <a:srgbClr val="000000"/>
                          </a:solidFill>
                          <a:latin typeface="Calibri"/>
                        </a:rPr>
                        <a:t>19.509 </a:t>
                      </a:r>
                      <a:endParaRPr lang="es-EC" sz="1700" b="0" i="0" u="none" strike="noStrike" dirty="0">
                        <a:solidFill>
                          <a:srgbClr val="000000"/>
                        </a:solidFill>
                        <a:latin typeface="Calibri"/>
                      </a:endParaRPr>
                    </a:p>
                  </a:txBody>
                  <a:tcPr marL="9525" marR="9525" marT="9525" marB="0" anchor="ctr">
                    <a:lnL>
                      <a:noFill/>
                    </a:lnL>
                    <a:lnR>
                      <a:noFill/>
                    </a:lnR>
                    <a:lnT>
                      <a:noFill/>
                    </a:lnT>
                    <a:lnB>
                      <a:noFill/>
                    </a:lnB>
                    <a:solidFill>
                      <a:srgbClr val="FFFFFF"/>
                    </a:solidFill>
                  </a:tcPr>
                </a:tc>
                <a:tc>
                  <a:txBody>
                    <a:bodyPr/>
                    <a:lstStyle/>
                    <a:p>
                      <a:pPr algn="ctr" fontAlgn="b"/>
                      <a:r>
                        <a:rPr lang="es-EC" sz="1700" b="0" i="0" u="none" strike="noStrike" dirty="0" smtClean="0">
                          <a:solidFill>
                            <a:srgbClr val="000000"/>
                          </a:solidFill>
                          <a:latin typeface="Calibri"/>
                        </a:rPr>
                        <a:t>68.433 </a:t>
                      </a:r>
                      <a:endParaRPr lang="es-EC" sz="1700" b="0" i="0" u="none" strike="noStrike" dirty="0">
                        <a:solidFill>
                          <a:srgbClr val="000000"/>
                        </a:solidFill>
                        <a:latin typeface="Calibri"/>
                      </a:endParaRPr>
                    </a:p>
                  </a:txBody>
                  <a:tcPr marL="9525" marR="9525" marT="9525" marB="0" anchor="ctr">
                    <a:lnL>
                      <a:noFill/>
                    </a:lnL>
                    <a:lnR>
                      <a:noFill/>
                    </a:lnR>
                    <a:lnT>
                      <a:noFill/>
                    </a:lnT>
                    <a:lnB>
                      <a:noFill/>
                    </a:lnB>
                    <a:solidFill>
                      <a:srgbClr val="FFFFFF"/>
                    </a:solidFill>
                  </a:tcPr>
                </a:tc>
                <a:tc>
                  <a:txBody>
                    <a:bodyPr/>
                    <a:lstStyle/>
                    <a:p>
                      <a:pPr algn="ctr" fontAlgn="b"/>
                      <a:r>
                        <a:rPr lang="es-EC" sz="1700" b="0" i="0" u="none" strike="noStrike" dirty="0">
                          <a:solidFill>
                            <a:srgbClr val="000000"/>
                          </a:solidFill>
                          <a:latin typeface="Calibri"/>
                        </a:rPr>
                        <a:t>1,24%</a:t>
                      </a:r>
                    </a:p>
                  </a:txBody>
                  <a:tcPr marL="9525" marR="9525" marT="9525" marB="0" anchor="ctr">
                    <a:lnL>
                      <a:noFill/>
                    </a:lnL>
                    <a:lnR>
                      <a:noFill/>
                    </a:lnR>
                    <a:lnT>
                      <a:noFill/>
                    </a:lnT>
                    <a:lnB>
                      <a:noFill/>
                    </a:lnB>
                    <a:solidFill>
                      <a:srgbClr val="FFFFFF"/>
                    </a:solidFill>
                  </a:tcPr>
                </a:tc>
              </a:tr>
              <a:tr h="420856">
                <a:tc>
                  <a:txBody>
                    <a:bodyPr/>
                    <a:lstStyle/>
                    <a:p>
                      <a:pPr algn="ctr" fontAlgn="b"/>
                      <a:r>
                        <a:rPr lang="es-EC" sz="1700" b="0" i="0" u="none" strike="noStrike" dirty="0" smtClean="0">
                          <a:solidFill>
                            <a:srgbClr val="000000"/>
                          </a:solidFill>
                          <a:latin typeface="Calibri"/>
                        </a:rPr>
                        <a:t>22</a:t>
                      </a:r>
                      <a:endParaRPr lang="es-EC" sz="1700" b="0" i="0" u="none" strike="noStrike" dirty="0">
                        <a:solidFill>
                          <a:srgbClr val="000000"/>
                        </a:solidFill>
                        <a:latin typeface="Calibri"/>
                      </a:endParaRPr>
                    </a:p>
                  </a:txBody>
                  <a:tcPr marL="9525" marR="9525" marT="9525" marB="0" anchor="b">
                    <a:lnL>
                      <a:noFill/>
                    </a:lnL>
                    <a:lnR>
                      <a:noFill/>
                    </a:lnR>
                    <a:lnT>
                      <a:noFill/>
                    </a:lnT>
                    <a:lnB>
                      <a:noFill/>
                    </a:lnB>
                    <a:solidFill>
                      <a:srgbClr val="DBE5F1"/>
                    </a:solidFill>
                  </a:tcPr>
                </a:tc>
                <a:tc>
                  <a:txBody>
                    <a:bodyPr/>
                    <a:lstStyle/>
                    <a:p>
                      <a:pPr algn="l" fontAlgn="b"/>
                      <a:r>
                        <a:rPr lang="es-EC" sz="1700" b="0" i="0" u="none" strike="noStrike" dirty="0">
                          <a:solidFill>
                            <a:srgbClr val="000000"/>
                          </a:solidFill>
                          <a:latin typeface="Calibri"/>
                        </a:rPr>
                        <a:t>ZONA NO </a:t>
                      </a:r>
                      <a:r>
                        <a:rPr lang="es-EC" sz="1700" b="0" i="0" u="none" strike="noStrike" dirty="0" smtClean="0">
                          <a:solidFill>
                            <a:srgbClr val="000000"/>
                          </a:solidFill>
                          <a:latin typeface="Calibri"/>
                        </a:rPr>
                        <a:t>DELIMITADA*</a:t>
                      </a:r>
                      <a:endParaRPr lang="es-EC" sz="1700" b="0" i="0" u="none" strike="noStrike" dirty="0">
                        <a:solidFill>
                          <a:srgbClr val="000000"/>
                        </a:solidFill>
                        <a:latin typeface="Calibri"/>
                      </a:endParaRPr>
                    </a:p>
                  </a:txBody>
                  <a:tcPr marL="9525" marR="9525" marT="9525" marB="0" anchor="ctr">
                    <a:lnL>
                      <a:noFill/>
                    </a:lnL>
                    <a:lnR>
                      <a:noFill/>
                    </a:lnR>
                    <a:lnT>
                      <a:noFill/>
                    </a:lnT>
                    <a:lnB>
                      <a:noFill/>
                    </a:lnB>
                    <a:solidFill>
                      <a:srgbClr val="DBE5F1"/>
                    </a:solidFill>
                  </a:tcPr>
                </a:tc>
                <a:tc>
                  <a:txBody>
                    <a:bodyPr/>
                    <a:lstStyle/>
                    <a:p>
                      <a:pPr algn="ctr" fontAlgn="b"/>
                      <a:r>
                        <a:rPr lang="es-EC" sz="1700" b="0" i="0" u="none" strike="noStrike" dirty="0">
                          <a:solidFill>
                            <a:srgbClr val="000000"/>
                          </a:solidFill>
                          <a:latin typeface="Calibri"/>
                        </a:rPr>
                        <a:t>           29.611 </a:t>
                      </a:r>
                    </a:p>
                  </a:txBody>
                  <a:tcPr marL="9525" marR="9525" marT="9525" marB="0" anchor="ctr">
                    <a:lnL>
                      <a:noFill/>
                    </a:lnL>
                    <a:lnR>
                      <a:noFill/>
                    </a:lnR>
                    <a:lnT>
                      <a:noFill/>
                    </a:lnT>
                    <a:lnB>
                      <a:noFill/>
                    </a:lnB>
                    <a:solidFill>
                      <a:srgbClr val="DBE5F1"/>
                    </a:solidFill>
                  </a:tcPr>
                </a:tc>
                <a:tc>
                  <a:txBody>
                    <a:bodyPr/>
                    <a:lstStyle/>
                    <a:p>
                      <a:pPr algn="ctr" fontAlgn="b"/>
                      <a:r>
                        <a:rPr lang="es-EC" sz="1700" b="0" i="0" u="none" strike="noStrike" dirty="0" smtClean="0">
                          <a:solidFill>
                            <a:srgbClr val="000000"/>
                          </a:solidFill>
                          <a:latin typeface="Calibri"/>
                        </a:rPr>
                        <a:t>3.236 </a:t>
                      </a:r>
                      <a:endParaRPr lang="es-EC" sz="1700" b="0" i="0" u="none" strike="noStrike" dirty="0">
                        <a:solidFill>
                          <a:srgbClr val="000000"/>
                        </a:solidFill>
                        <a:latin typeface="Calibri"/>
                      </a:endParaRPr>
                    </a:p>
                  </a:txBody>
                  <a:tcPr marL="9525" marR="9525" marT="9525" marB="0" anchor="ctr">
                    <a:lnL>
                      <a:noFill/>
                    </a:lnL>
                    <a:lnR>
                      <a:noFill/>
                    </a:lnR>
                    <a:lnT>
                      <a:noFill/>
                    </a:lnT>
                    <a:lnB>
                      <a:noFill/>
                    </a:lnB>
                    <a:solidFill>
                      <a:srgbClr val="DBE5F1"/>
                    </a:solidFill>
                  </a:tcPr>
                </a:tc>
                <a:tc>
                  <a:txBody>
                    <a:bodyPr/>
                    <a:lstStyle/>
                    <a:p>
                      <a:pPr algn="ctr" fontAlgn="b"/>
                      <a:r>
                        <a:rPr lang="es-EC" sz="1700" b="0" i="0" u="none" strike="noStrike" dirty="0" smtClean="0">
                          <a:solidFill>
                            <a:srgbClr val="000000"/>
                          </a:solidFill>
                          <a:latin typeface="Calibri"/>
                        </a:rPr>
                        <a:t>9.391 </a:t>
                      </a:r>
                      <a:endParaRPr lang="es-EC" sz="1700" b="0" i="0" u="none" strike="noStrike" dirty="0">
                        <a:solidFill>
                          <a:srgbClr val="000000"/>
                        </a:solidFill>
                        <a:latin typeface="Calibri"/>
                      </a:endParaRPr>
                    </a:p>
                  </a:txBody>
                  <a:tcPr marL="9525" marR="9525" marT="9525" marB="0" anchor="ctr">
                    <a:lnL>
                      <a:noFill/>
                    </a:lnL>
                    <a:lnR>
                      <a:noFill/>
                    </a:lnR>
                    <a:lnT>
                      <a:noFill/>
                    </a:lnT>
                    <a:lnB>
                      <a:noFill/>
                    </a:lnB>
                    <a:solidFill>
                      <a:srgbClr val="DBE5F1"/>
                    </a:solidFill>
                  </a:tcPr>
                </a:tc>
                <a:tc>
                  <a:txBody>
                    <a:bodyPr/>
                    <a:lstStyle/>
                    <a:p>
                      <a:pPr algn="ctr" fontAlgn="b"/>
                      <a:r>
                        <a:rPr lang="es-EC" sz="1700" b="0" i="0" u="none" strike="noStrike" dirty="0" smtClean="0">
                          <a:solidFill>
                            <a:srgbClr val="000000"/>
                          </a:solidFill>
                          <a:latin typeface="Calibri"/>
                        </a:rPr>
                        <a:t>991 </a:t>
                      </a:r>
                      <a:endParaRPr lang="es-EC" sz="1700" b="0" i="0" u="none" strike="noStrike" dirty="0">
                        <a:solidFill>
                          <a:srgbClr val="000000"/>
                        </a:solidFill>
                        <a:latin typeface="Calibri"/>
                      </a:endParaRPr>
                    </a:p>
                  </a:txBody>
                  <a:tcPr marL="9525" marR="9525" marT="9525" marB="0" anchor="ctr">
                    <a:lnL>
                      <a:noFill/>
                    </a:lnL>
                    <a:lnR>
                      <a:noFill/>
                    </a:lnR>
                    <a:lnT>
                      <a:noFill/>
                    </a:lnT>
                    <a:lnB>
                      <a:noFill/>
                    </a:lnB>
                    <a:solidFill>
                      <a:srgbClr val="DBE5F1"/>
                    </a:solidFill>
                  </a:tcPr>
                </a:tc>
                <a:tc>
                  <a:txBody>
                    <a:bodyPr/>
                    <a:lstStyle/>
                    <a:p>
                      <a:pPr algn="ctr" fontAlgn="b"/>
                      <a:r>
                        <a:rPr lang="es-EC" sz="1700" b="0" i="0" u="none" strike="noStrike" dirty="0" smtClean="0">
                          <a:solidFill>
                            <a:srgbClr val="000000"/>
                          </a:solidFill>
                          <a:latin typeface="Calibri"/>
                        </a:rPr>
                        <a:t>43.230 </a:t>
                      </a:r>
                      <a:endParaRPr lang="es-EC" sz="1700" b="0" i="0" u="none" strike="noStrike" dirty="0">
                        <a:solidFill>
                          <a:srgbClr val="000000"/>
                        </a:solidFill>
                        <a:latin typeface="Calibri"/>
                      </a:endParaRPr>
                    </a:p>
                  </a:txBody>
                  <a:tcPr marL="9525" marR="9525" marT="9525" marB="0" anchor="ctr">
                    <a:lnL>
                      <a:noFill/>
                    </a:lnL>
                    <a:lnR>
                      <a:noFill/>
                    </a:lnR>
                    <a:lnT>
                      <a:noFill/>
                    </a:lnT>
                    <a:lnB>
                      <a:noFill/>
                    </a:lnB>
                    <a:solidFill>
                      <a:srgbClr val="DBE5F1"/>
                    </a:solidFill>
                  </a:tcPr>
                </a:tc>
                <a:tc>
                  <a:txBody>
                    <a:bodyPr/>
                    <a:lstStyle/>
                    <a:p>
                      <a:pPr algn="ctr" fontAlgn="b"/>
                      <a:r>
                        <a:rPr lang="es-EC" sz="1700" b="0" i="0" u="none" strike="noStrike" dirty="0">
                          <a:solidFill>
                            <a:srgbClr val="000000"/>
                          </a:solidFill>
                          <a:latin typeface="Calibri"/>
                        </a:rPr>
                        <a:t>0,79%</a:t>
                      </a:r>
                    </a:p>
                  </a:txBody>
                  <a:tcPr marL="9525" marR="9525" marT="9525" marB="0" anchor="ctr">
                    <a:lnL>
                      <a:noFill/>
                    </a:lnL>
                    <a:lnR>
                      <a:noFill/>
                    </a:lnR>
                    <a:lnT>
                      <a:noFill/>
                    </a:lnT>
                    <a:lnB>
                      <a:noFill/>
                    </a:lnB>
                    <a:solidFill>
                      <a:srgbClr val="DBE5F1"/>
                    </a:solidFill>
                  </a:tcPr>
                </a:tc>
              </a:tr>
              <a:tr h="420856">
                <a:tc>
                  <a:txBody>
                    <a:bodyPr/>
                    <a:lstStyle/>
                    <a:p>
                      <a:pPr algn="ctr" fontAlgn="b"/>
                      <a:r>
                        <a:rPr lang="es-EC" sz="1700" b="0" i="0" u="none" strike="noStrike" dirty="0" smtClean="0">
                          <a:solidFill>
                            <a:srgbClr val="000000"/>
                          </a:solidFill>
                          <a:latin typeface="Calibri"/>
                        </a:rPr>
                        <a:t>23</a:t>
                      </a:r>
                      <a:endParaRPr lang="es-EC" sz="1700" b="0" i="0" u="none" strike="noStrike" dirty="0">
                        <a:solidFill>
                          <a:srgbClr val="000000"/>
                        </a:solidFill>
                        <a:latin typeface="Calibri"/>
                      </a:endParaRPr>
                    </a:p>
                  </a:txBody>
                  <a:tcPr marL="9525" marR="9525" marT="9525" marB="0" anchor="b">
                    <a:lnL>
                      <a:noFill/>
                    </a:lnL>
                    <a:lnR>
                      <a:noFill/>
                    </a:lnR>
                    <a:lnT>
                      <a:noFill/>
                    </a:lnT>
                    <a:lnB>
                      <a:noFill/>
                    </a:lnB>
                  </a:tcPr>
                </a:tc>
                <a:tc>
                  <a:txBody>
                    <a:bodyPr/>
                    <a:lstStyle/>
                    <a:p>
                      <a:pPr algn="l" fontAlgn="b"/>
                      <a:r>
                        <a:rPr lang="es-EC" sz="1700" b="0" i="0" u="none" strike="noStrike" dirty="0">
                          <a:solidFill>
                            <a:srgbClr val="000000"/>
                          </a:solidFill>
                          <a:latin typeface="Calibri"/>
                        </a:rPr>
                        <a:t>PASTAZA</a:t>
                      </a:r>
                    </a:p>
                  </a:txBody>
                  <a:tcPr marL="9525" marR="9525" marT="9525" marB="0" anchor="ctr">
                    <a:lnL>
                      <a:noFill/>
                    </a:lnL>
                    <a:lnR>
                      <a:noFill/>
                    </a:lnR>
                    <a:lnT>
                      <a:noFill/>
                    </a:lnT>
                    <a:lnB>
                      <a:noFill/>
                    </a:lnB>
                    <a:solidFill>
                      <a:srgbClr val="FFFFFF"/>
                    </a:solidFill>
                  </a:tcPr>
                </a:tc>
                <a:tc>
                  <a:txBody>
                    <a:bodyPr/>
                    <a:lstStyle/>
                    <a:p>
                      <a:pPr algn="ctr" fontAlgn="b"/>
                      <a:r>
                        <a:rPr lang="es-EC" sz="1700" b="0" i="0" u="none" strike="noStrike" dirty="0">
                          <a:solidFill>
                            <a:srgbClr val="000000"/>
                          </a:solidFill>
                          <a:latin typeface="Calibri"/>
                        </a:rPr>
                        <a:t>             3.455 </a:t>
                      </a:r>
                    </a:p>
                  </a:txBody>
                  <a:tcPr marL="9525" marR="9525" marT="9525" marB="0" anchor="ctr">
                    <a:lnL>
                      <a:noFill/>
                    </a:lnL>
                    <a:lnR>
                      <a:noFill/>
                    </a:lnR>
                    <a:lnT>
                      <a:noFill/>
                    </a:lnT>
                    <a:lnB>
                      <a:noFill/>
                    </a:lnB>
                    <a:solidFill>
                      <a:srgbClr val="FFFFFF"/>
                    </a:solidFill>
                  </a:tcPr>
                </a:tc>
                <a:tc>
                  <a:txBody>
                    <a:bodyPr/>
                    <a:lstStyle/>
                    <a:p>
                      <a:pPr algn="ctr" fontAlgn="b"/>
                      <a:r>
                        <a:rPr lang="es-EC" sz="1700" b="0" i="0" u="none" strike="noStrike" dirty="0" smtClean="0">
                          <a:solidFill>
                            <a:srgbClr val="000000"/>
                          </a:solidFill>
                          <a:latin typeface="Calibri"/>
                        </a:rPr>
                        <a:t>939 </a:t>
                      </a:r>
                      <a:endParaRPr lang="es-EC" sz="1700" b="0" i="0" u="none" strike="noStrike" dirty="0">
                        <a:solidFill>
                          <a:srgbClr val="000000"/>
                        </a:solidFill>
                        <a:latin typeface="Calibri"/>
                      </a:endParaRPr>
                    </a:p>
                  </a:txBody>
                  <a:tcPr marL="9525" marR="9525" marT="9525" marB="0" anchor="ctr">
                    <a:lnL>
                      <a:noFill/>
                    </a:lnL>
                    <a:lnR>
                      <a:noFill/>
                    </a:lnR>
                    <a:lnT>
                      <a:noFill/>
                    </a:lnT>
                    <a:lnB>
                      <a:noFill/>
                    </a:lnB>
                    <a:solidFill>
                      <a:srgbClr val="FFFFFF"/>
                    </a:solidFill>
                  </a:tcPr>
                </a:tc>
                <a:tc>
                  <a:txBody>
                    <a:bodyPr/>
                    <a:lstStyle/>
                    <a:p>
                      <a:pPr algn="ctr" fontAlgn="b"/>
                      <a:r>
                        <a:rPr lang="es-EC" sz="1700" b="0" i="0" u="none" strike="noStrike" dirty="0" smtClean="0">
                          <a:solidFill>
                            <a:srgbClr val="000000"/>
                          </a:solidFill>
                          <a:latin typeface="Calibri"/>
                        </a:rPr>
                        <a:t>21.718 </a:t>
                      </a:r>
                      <a:endParaRPr lang="es-EC" sz="1700" b="0" i="0" u="none" strike="noStrike" dirty="0">
                        <a:solidFill>
                          <a:srgbClr val="000000"/>
                        </a:solidFill>
                        <a:latin typeface="Calibri"/>
                      </a:endParaRPr>
                    </a:p>
                  </a:txBody>
                  <a:tcPr marL="9525" marR="9525" marT="9525" marB="0" anchor="ctr">
                    <a:lnL>
                      <a:noFill/>
                    </a:lnL>
                    <a:lnR>
                      <a:noFill/>
                    </a:lnR>
                    <a:lnT>
                      <a:noFill/>
                    </a:lnT>
                    <a:lnB>
                      <a:noFill/>
                    </a:lnB>
                    <a:solidFill>
                      <a:srgbClr val="FFFFFF"/>
                    </a:solidFill>
                  </a:tcPr>
                </a:tc>
                <a:tc>
                  <a:txBody>
                    <a:bodyPr/>
                    <a:lstStyle/>
                    <a:p>
                      <a:pPr algn="ctr" fontAlgn="b"/>
                      <a:r>
                        <a:rPr lang="es-EC" sz="1700" b="0" i="0" u="none" strike="noStrike" dirty="0" smtClean="0">
                          <a:solidFill>
                            <a:srgbClr val="000000"/>
                          </a:solidFill>
                          <a:latin typeface="Calibri"/>
                        </a:rPr>
                        <a:t>3.813 </a:t>
                      </a:r>
                      <a:endParaRPr lang="es-EC" sz="1700" b="0" i="0" u="none" strike="noStrike" dirty="0">
                        <a:solidFill>
                          <a:srgbClr val="000000"/>
                        </a:solidFill>
                        <a:latin typeface="Calibri"/>
                      </a:endParaRPr>
                    </a:p>
                  </a:txBody>
                  <a:tcPr marL="9525" marR="9525" marT="9525" marB="0" anchor="ctr">
                    <a:lnL>
                      <a:noFill/>
                    </a:lnL>
                    <a:lnR>
                      <a:noFill/>
                    </a:lnR>
                    <a:lnT>
                      <a:noFill/>
                    </a:lnT>
                    <a:lnB>
                      <a:noFill/>
                    </a:lnB>
                    <a:solidFill>
                      <a:srgbClr val="FFFFFF"/>
                    </a:solidFill>
                  </a:tcPr>
                </a:tc>
                <a:tc>
                  <a:txBody>
                    <a:bodyPr/>
                    <a:lstStyle/>
                    <a:p>
                      <a:pPr algn="ctr" fontAlgn="b"/>
                      <a:r>
                        <a:rPr lang="es-EC" sz="1700" b="0" i="0" u="none" strike="noStrike" dirty="0" smtClean="0">
                          <a:solidFill>
                            <a:srgbClr val="000000"/>
                          </a:solidFill>
                          <a:latin typeface="Calibri"/>
                        </a:rPr>
                        <a:t>29.925 </a:t>
                      </a:r>
                      <a:endParaRPr lang="es-EC" sz="1700" b="0" i="0" u="none" strike="noStrike" dirty="0">
                        <a:solidFill>
                          <a:srgbClr val="000000"/>
                        </a:solidFill>
                        <a:latin typeface="Calibri"/>
                      </a:endParaRPr>
                    </a:p>
                  </a:txBody>
                  <a:tcPr marL="9525" marR="9525" marT="9525" marB="0" anchor="ctr">
                    <a:lnL>
                      <a:noFill/>
                    </a:lnL>
                    <a:lnR>
                      <a:noFill/>
                    </a:lnR>
                    <a:lnT>
                      <a:noFill/>
                    </a:lnT>
                    <a:lnB>
                      <a:noFill/>
                    </a:lnB>
                    <a:solidFill>
                      <a:srgbClr val="FFFFFF"/>
                    </a:solidFill>
                  </a:tcPr>
                </a:tc>
                <a:tc>
                  <a:txBody>
                    <a:bodyPr/>
                    <a:lstStyle/>
                    <a:p>
                      <a:pPr algn="ctr" fontAlgn="b"/>
                      <a:r>
                        <a:rPr lang="es-EC" sz="1700" b="0" i="0" u="none" strike="noStrike" dirty="0">
                          <a:solidFill>
                            <a:srgbClr val="000000"/>
                          </a:solidFill>
                          <a:latin typeface="Calibri"/>
                        </a:rPr>
                        <a:t>0,54%</a:t>
                      </a:r>
                    </a:p>
                  </a:txBody>
                  <a:tcPr marL="9525" marR="9525" marT="9525" marB="0" anchor="ctr">
                    <a:lnL>
                      <a:noFill/>
                    </a:lnL>
                    <a:lnR>
                      <a:noFill/>
                    </a:lnR>
                    <a:lnT>
                      <a:noFill/>
                    </a:lnT>
                    <a:lnB>
                      <a:noFill/>
                    </a:lnB>
                    <a:solidFill>
                      <a:srgbClr val="FFFFFF"/>
                    </a:solidFill>
                  </a:tcPr>
                </a:tc>
              </a:tr>
              <a:tr h="420856">
                <a:tc>
                  <a:txBody>
                    <a:bodyPr/>
                    <a:lstStyle/>
                    <a:p>
                      <a:pPr algn="ctr" fontAlgn="b"/>
                      <a:r>
                        <a:rPr lang="es-EC" sz="1700" b="0" i="0" u="none" strike="noStrike" dirty="0" smtClean="0">
                          <a:solidFill>
                            <a:srgbClr val="000000"/>
                          </a:solidFill>
                          <a:latin typeface="Calibri"/>
                        </a:rPr>
                        <a:t>24</a:t>
                      </a:r>
                      <a:endParaRPr lang="es-EC" sz="1700" b="0" i="0" u="none" strike="noStrike" dirty="0">
                        <a:solidFill>
                          <a:srgbClr val="000000"/>
                        </a:solidFill>
                        <a:latin typeface="Calibri"/>
                      </a:endParaRP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solidFill>
                      <a:srgbClr val="DBE5F1"/>
                    </a:solidFill>
                  </a:tcPr>
                </a:tc>
                <a:tc>
                  <a:txBody>
                    <a:bodyPr/>
                    <a:lstStyle/>
                    <a:p>
                      <a:pPr algn="l" fontAlgn="b"/>
                      <a:r>
                        <a:rPr lang="es-EC" sz="1700" b="0" i="0" u="none" strike="noStrike" dirty="0">
                          <a:solidFill>
                            <a:srgbClr val="000000"/>
                          </a:solidFill>
                          <a:latin typeface="Calibri"/>
                        </a:rPr>
                        <a:t>SANTA ELENA</a:t>
                      </a: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s-EC" sz="1700" b="0" i="0" u="none" strike="noStrike" dirty="0">
                          <a:solidFill>
                            <a:srgbClr val="000000"/>
                          </a:solidFill>
                          <a:latin typeface="Calibri"/>
                        </a:rPr>
                        <a:t>             5.475 </a:t>
                      </a: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s-EC" sz="1700" b="0" i="0" u="none" strike="noStrike" dirty="0" smtClean="0">
                          <a:solidFill>
                            <a:srgbClr val="000000"/>
                          </a:solidFill>
                          <a:latin typeface="Calibri"/>
                        </a:rPr>
                        <a:t>6.039 </a:t>
                      </a:r>
                      <a:endParaRPr lang="es-EC" sz="1700" b="0" i="0" u="none" strike="noStrike" dirty="0">
                        <a:solidFill>
                          <a:srgbClr val="000000"/>
                        </a:solidFill>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s-EC" sz="1700" b="0" i="0" u="none" strike="noStrike" dirty="0" smtClean="0">
                          <a:solidFill>
                            <a:srgbClr val="000000"/>
                          </a:solidFill>
                          <a:latin typeface="Calibri"/>
                        </a:rPr>
                        <a:t>7.105 </a:t>
                      </a:r>
                      <a:endParaRPr lang="es-EC" sz="1700" b="0" i="0" u="none" strike="noStrike" dirty="0">
                        <a:solidFill>
                          <a:srgbClr val="000000"/>
                        </a:solidFill>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s-EC" sz="1700" b="0" i="0" u="none" strike="noStrike" dirty="0" smtClean="0">
                          <a:solidFill>
                            <a:srgbClr val="000000"/>
                          </a:solidFill>
                          <a:latin typeface="Calibri"/>
                        </a:rPr>
                        <a:t>1.961 </a:t>
                      </a:r>
                      <a:endParaRPr lang="es-EC" sz="1700" b="0" i="0" u="none" strike="noStrike" dirty="0">
                        <a:solidFill>
                          <a:srgbClr val="000000"/>
                        </a:solidFill>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s-EC" sz="1700" b="0" i="0" u="none" strike="noStrike" dirty="0" smtClean="0">
                          <a:solidFill>
                            <a:srgbClr val="000000"/>
                          </a:solidFill>
                          <a:latin typeface="Calibri"/>
                        </a:rPr>
                        <a:t>20.580 </a:t>
                      </a:r>
                      <a:endParaRPr lang="es-EC" sz="1700" b="0" i="0" u="none" strike="noStrike" dirty="0">
                        <a:solidFill>
                          <a:srgbClr val="000000"/>
                        </a:solidFill>
                        <a:latin typeface="Calibri"/>
                      </a:endParaRP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DBE5F1"/>
                    </a:solidFill>
                  </a:tcPr>
                </a:tc>
                <a:tc>
                  <a:txBody>
                    <a:bodyPr/>
                    <a:lstStyle/>
                    <a:p>
                      <a:pPr algn="ctr" fontAlgn="b"/>
                      <a:r>
                        <a:rPr lang="es-EC" sz="1700" b="0" i="0" u="none" strike="noStrike" dirty="0">
                          <a:solidFill>
                            <a:srgbClr val="000000"/>
                          </a:solidFill>
                          <a:latin typeface="Calibri"/>
                        </a:rPr>
                        <a:t>0,37%</a:t>
                      </a:r>
                    </a:p>
                  </a:txBody>
                  <a:tcPr marL="9525" marR="9525" marT="9525" marB="0" anchor="ctr">
                    <a:lnL>
                      <a:noFill/>
                    </a:lnL>
                    <a:lnR>
                      <a:noFill/>
                    </a:lnR>
                    <a:lnT>
                      <a:noFill/>
                    </a:lnT>
                    <a:lnB w="6350" cap="flat" cmpd="sng" algn="ctr">
                      <a:solidFill>
                        <a:srgbClr val="000000"/>
                      </a:solidFill>
                      <a:prstDash val="solid"/>
                      <a:round/>
                      <a:headEnd type="none" w="med" len="med"/>
                      <a:tailEnd type="none" w="med" len="med"/>
                    </a:lnB>
                    <a:solidFill>
                      <a:srgbClr val="DBE5F1"/>
                    </a:solidFill>
                  </a:tcPr>
                </a:tc>
              </a:tr>
            </a:tbl>
          </a:graphicData>
        </a:graphic>
      </p:graphicFrame>
      <p:sp>
        <p:nvSpPr>
          <p:cNvPr id="7" name="6 Rectángulo"/>
          <p:cNvSpPr/>
          <p:nvPr/>
        </p:nvSpPr>
        <p:spPr>
          <a:xfrm>
            <a:off x="522139" y="6300440"/>
            <a:ext cx="10441160" cy="1296144"/>
          </a:xfrm>
          <a:prstGeom prst="rect">
            <a:avLst/>
          </a:prstGeom>
          <a:noFill/>
          <a:ln w="19050">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C"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 name="CuadroTexto 1"/>
          <p:cNvSpPr txBox="1"/>
          <p:nvPr/>
        </p:nvSpPr>
        <p:spPr>
          <a:xfrm>
            <a:off x="3062231" y="1685457"/>
            <a:ext cx="184666" cy="369332"/>
          </a:xfrm>
          <a:prstGeom prst="rect">
            <a:avLst/>
          </a:prstGeom>
          <a:noFill/>
        </p:spPr>
        <p:txBody>
          <a:bodyPr wrap="none" rtlCol="0">
            <a:spAutoFit/>
          </a:bodyPr>
          <a:lstStyle/>
          <a:p>
            <a:endParaRPr lang="es-ES" dirty="0">
              <a:solidFill>
                <a:prstClr val="black"/>
              </a:solidFill>
            </a:endParaRPr>
          </a:p>
        </p:txBody>
      </p:sp>
      <p:sp>
        <p:nvSpPr>
          <p:cNvPr id="4" name="6 CuadroTexto"/>
          <p:cNvSpPr txBox="1">
            <a:spLocks noChangeArrowheads="1"/>
          </p:cNvSpPr>
          <p:nvPr/>
        </p:nvSpPr>
        <p:spPr bwMode="auto">
          <a:xfrm>
            <a:off x="6858843" y="2988072"/>
            <a:ext cx="496855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s-EC" sz="2400" b="1" dirty="0" smtClean="0">
                <a:solidFill>
                  <a:srgbClr val="1F497D">
                    <a:lumMod val="75000"/>
                  </a:srgbClr>
                </a:solidFill>
                <a:latin typeface="Arial" charset="0"/>
                <a:cs typeface="Arial" charset="0"/>
              </a:rPr>
              <a:t>CULTIVOS</a:t>
            </a:r>
          </a:p>
          <a:p>
            <a:pPr algn="ctr"/>
            <a:r>
              <a:rPr lang="es-EC" sz="2400" b="1" dirty="0" smtClean="0">
                <a:solidFill>
                  <a:srgbClr val="1F497D">
                    <a:lumMod val="75000"/>
                  </a:srgbClr>
                </a:solidFill>
                <a:latin typeface="Arial" charset="0"/>
                <a:cs typeface="Arial" charset="0"/>
              </a:rPr>
              <a:t>Permanentes y Transitorios</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0" y="8028632"/>
            <a:ext cx="5848350" cy="230832"/>
          </a:xfrm>
          <a:prstGeom prst="rect">
            <a:avLst/>
          </a:prstGeom>
        </p:spPr>
        <p:txBody>
          <a:bodyPr>
            <a:spAutoFit/>
          </a:bodyPr>
          <a:lstStyle/>
          <a:p>
            <a:r>
              <a:rPr lang="es-ES" sz="900" b="1" dirty="0" smtClean="0"/>
              <a:t>Fuente: </a:t>
            </a:r>
            <a:r>
              <a:rPr lang="es-ES" sz="900" dirty="0" smtClean="0"/>
              <a:t>Encuesta de Superficie y Producción Agropecuaria Continua (ESPAC ) 2014</a:t>
            </a:r>
            <a:endParaRPr lang="es-EC" sz="900" dirty="0"/>
          </a:p>
        </p:txBody>
      </p:sp>
      <p:sp>
        <p:nvSpPr>
          <p:cNvPr id="4" name="3 CuadroTexto"/>
          <p:cNvSpPr txBox="1"/>
          <p:nvPr/>
        </p:nvSpPr>
        <p:spPr>
          <a:xfrm>
            <a:off x="738163" y="1139671"/>
            <a:ext cx="10327542" cy="1200329"/>
          </a:xfrm>
          <a:prstGeom prst="rect">
            <a:avLst/>
          </a:prstGeom>
          <a:noFill/>
        </p:spPr>
        <p:txBody>
          <a:bodyPr wrap="square" rtlCol="0">
            <a:spAutoFit/>
          </a:bodyPr>
          <a:lstStyle/>
          <a:p>
            <a:r>
              <a:rPr lang="es-EC" sz="2400" b="1" dirty="0" smtClean="0">
                <a:latin typeface="Arial" pitchFamily="34" charset="0"/>
                <a:cs typeface="Arial" pitchFamily="34" charset="0"/>
              </a:rPr>
              <a:t>Cultivos permanentes</a:t>
            </a:r>
          </a:p>
          <a:p>
            <a:r>
              <a:rPr lang="es-ES" sz="2400" b="1" dirty="0" smtClean="0">
                <a:latin typeface="Arial" pitchFamily="34" charset="0"/>
                <a:cs typeface="Arial" pitchFamily="34" charset="0"/>
              </a:rPr>
              <a:t/>
            </a:r>
            <a:br>
              <a:rPr lang="es-ES" sz="2400" b="1" dirty="0" smtClean="0">
                <a:latin typeface="Arial" pitchFamily="34" charset="0"/>
                <a:cs typeface="Arial" pitchFamily="34" charset="0"/>
              </a:rPr>
            </a:br>
            <a:endParaRPr lang="es-ES" sz="2400" b="1" dirty="0">
              <a:latin typeface="Arial" pitchFamily="34" charset="0"/>
              <a:cs typeface="Arial" pitchFamily="34" charset="0"/>
            </a:endParaRPr>
          </a:p>
        </p:txBody>
      </p:sp>
      <p:sp>
        <p:nvSpPr>
          <p:cNvPr id="5" name="4 CuadroTexto"/>
          <p:cNvSpPr txBox="1"/>
          <p:nvPr/>
        </p:nvSpPr>
        <p:spPr>
          <a:xfrm>
            <a:off x="738163" y="1763936"/>
            <a:ext cx="10499676" cy="707886"/>
          </a:xfrm>
          <a:prstGeom prst="rect">
            <a:avLst/>
          </a:prstGeom>
          <a:noFill/>
        </p:spPr>
        <p:txBody>
          <a:bodyPr wrap="square" rtlCol="0">
            <a:spAutoFit/>
          </a:bodyPr>
          <a:lstStyle/>
          <a:p>
            <a:pPr algn="just"/>
            <a:r>
              <a:rPr lang="es-EC" sz="2000" dirty="0" smtClean="0"/>
              <a:t>Los cultivos permanentes representan el 26,56 % de la superficie de labor agropecuaria, siendo la caña de azúcar, banano y palma africana </a:t>
            </a:r>
            <a:r>
              <a:rPr lang="es-EC" sz="2000" dirty="0" smtClean="0">
                <a:solidFill>
                  <a:prstClr val="black"/>
                </a:solidFill>
                <a:latin typeface="Calibri"/>
              </a:rPr>
              <a:t>los cultivos de mayor producción a nivel nacional.</a:t>
            </a:r>
            <a:endParaRPr lang="es-ES" sz="2000" dirty="0"/>
          </a:p>
        </p:txBody>
      </p:sp>
      <p:grpSp>
        <p:nvGrpSpPr>
          <p:cNvPr id="6" name="10 Grupo"/>
          <p:cNvGrpSpPr/>
          <p:nvPr/>
        </p:nvGrpSpPr>
        <p:grpSpPr>
          <a:xfrm>
            <a:off x="8443019" y="2844056"/>
            <a:ext cx="2664296" cy="2448272"/>
            <a:chOff x="4194547" y="1763936"/>
            <a:chExt cx="2675988" cy="2842108"/>
          </a:xfrm>
        </p:grpSpPr>
        <p:pic>
          <p:nvPicPr>
            <p:cNvPr id="12" name="Picture 12" descr="http://3.bp.blogspot.com/_VC5iSShRPRs/Swa0JAVSerI/AAAAAAAAAzQ/4bc_AObzmGg/s1600/dypsissd01L.png"/>
            <p:cNvPicPr>
              <a:picLocks noChangeAspect="1" noChangeArrowheads="1"/>
            </p:cNvPicPr>
            <p:nvPr/>
          </p:nvPicPr>
          <p:blipFill>
            <a:blip r:embed="rId2" cstate="print"/>
            <a:srcRect/>
            <a:stretch>
              <a:fillRect/>
            </a:stretch>
          </p:blipFill>
          <p:spPr bwMode="auto">
            <a:xfrm>
              <a:off x="4194547" y="1763936"/>
              <a:ext cx="1584176" cy="1739327"/>
            </a:xfrm>
            <a:prstGeom prst="rect">
              <a:avLst/>
            </a:prstGeom>
            <a:noFill/>
          </p:spPr>
        </p:pic>
        <p:pic>
          <p:nvPicPr>
            <p:cNvPr id="13" name="Picture 2" descr="http://www.raicesytuberculos.com/css/images/canna_azucar.png"/>
            <p:cNvPicPr>
              <a:picLocks noChangeAspect="1" noChangeArrowheads="1"/>
            </p:cNvPicPr>
            <p:nvPr/>
          </p:nvPicPr>
          <p:blipFill>
            <a:blip r:embed="rId3" cstate="print"/>
            <a:srcRect/>
            <a:stretch>
              <a:fillRect/>
            </a:stretch>
          </p:blipFill>
          <p:spPr bwMode="auto">
            <a:xfrm rot="159007">
              <a:off x="4432668" y="2842029"/>
              <a:ext cx="2160240" cy="1764015"/>
            </a:xfrm>
            <a:prstGeom prst="rect">
              <a:avLst/>
            </a:prstGeom>
            <a:noFill/>
          </p:spPr>
        </p:pic>
        <p:pic>
          <p:nvPicPr>
            <p:cNvPr id="14" name="Picture 8" descr="http://4.bp.blogspot.com/_MDVJ9Ui1AE4/TJVbICVo-AI/AAAAAAAABD8/H0DYWj_tYpM/s400/dende-palma-01.gif"/>
            <p:cNvPicPr>
              <a:picLocks noChangeAspect="1" noChangeArrowheads="1"/>
            </p:cNvPicPr>
            <p:nvPr/>
          </p:nvPicPr>
          <p:blipFill>
            <a:blip r:embed="rId4" cstate="print"/>
            <a:srcRect/>
            <a:stretch>
              <a:fillRect/>
            </a:stretch>
          </p:blipFill>
          <p:spPr bwMode="auto">
            <a:xfrm rot="21168097">
              <a:off x="4454216" y="3009271"/>
              <a:ext cx="939476" cy="814212"/>
            </a:xfrm>
            <a:prstGeom prst="rect">
              <a:avLst/>
            </a:prstGeom>
            <a:noFill/>
          </p:spPr>
        </p:pic>
        <p:pic>
          <p:nvPicPr>
            <p:cNvPr id="15" name="Picture 10" descr="http://www.dumsking.com/images/starstop01-banana.png"/>
            <p:cNvPicPr>
              <a:picLocks noChangeAspect="1" noChangeArrowheads="1"/>
            </p:cNvPicPr>
            <p:nvPr/>
          </p:nvPicPr>
          <p:blipFill>
            <a:blip r:embed="rId5" cstate="print"/>
            <a:srcRect/>
            <a:stretch>
              <a:fillRect/>
            </a:stretch>
          </p:blipFill>
          <p:spPr bwMode="auto">
            <a:xfrm flipH="1">
              <a:off x="5278040" y="2553410"/>
              <a:ext cx="1592495" cy="1178446"/>
            </a:xfrm>
            <a:prstGeom prst="rect">
              <a:avLst/>
            </a:prstGeom>
            <a:noFill/>
          </p:spPr>
        </p:pic>
      </p:grpSp>
      <p:graphicFrame>
        <p:nvGraphicFramePr>
          <p:cNvPr id="11" name="2 Gráfico"/>
          <p:cNvGraphicFramePr/>
          <p:nvPr/>
        </p:nvGraphicFramePr>
        <p:xfrm>
          <a:off x="1530251" y="2700040"/>
          <a:ext cx="8208912" cy="5256584"/>
        </p:xfrm>
        <a:graphic>
          <a:graphicData uri="http://schemas.openxmlformats.org/drawingml/2006/chart">
            <c:chart xmlns:c="http://schemas.openxmlformats.org/drawingml/2006/chart" xmlns:r="http://schemas.openxmlformats.org/officeDocument/2006/relationships" r:id="rId6"/>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0" y="8028632"/>
            <a:ext cx="5848350" cy="230832"/>
          </a:xfrm>
          <a:prstGeom prst="rect">
            <a:avLst/>
          </a:prstGeom>
        </p:spPr>
        <p:txBody>
          <a:bodyPr>
            <a:spAutoFit/>
          </a:bodyPr>
          <a:lstStyle/>
          <a:p>
            <a:r>
              <a:rPr lang="es-ES" sz="900" b="1" dirty="0" smtClean="0"/>
              <a:t>Fuente: </a:t>
            </a:r>
            <a:r>
              <a:rPr lang="es-ES" sz="900" dirty="0" smtClean="0"/>
              <a:t>Encuesta de Superficie y Producción Agropecuaria Continua (ESPAC ) 2014</a:t>
            </a:r>
            <a:endParaRPr lang="es-EC" sz="900" dirty="0"/>
          </a:p>
        </p:txBody>
      </p:sp>
      <p:sp>
        <p:nvSpPr>
          <p:cNvPr id="7" name="6 CuadroTexto"/>
          <p:cNvSpPr txBox="1"/>
          <p:nvPr/>
        </p:nvSpPr>
        <p:spPr>
          <a:xfrm>
            <a:off x="738163" y="1283687"/>
            <a:ext cx="10327542" cy="1200329"/>
          </a:xfrm>
          <a:prstGeom prst="rect">
            <a:avLst/>
          </a:prstGeom>
          <a:noFill/>
        </p:spPr>
        <p:txBody>
          <a:bodyPr wrap="square" rtlCol="0">
            <a:spAutoFit/>
          </a:bodyPr>
          <a:lstStyle/>
          <a:p>
            <a:r>
              <a:rPr lang="es-EC" sz="2400" b="1" dirty="0" smtClean="0">
                <a:latin typeface="Arial" pitchFamily="34" charset="0"/>
                <a:cs typeface="Arial" pitchFamily="34" charset="0"/>
              </a:rPr>
              <a:t>Caña de azúcar para azúcar</a:t>
            </a:r>
          </a:p>
          <a:p>
            <a:r>
              <a:rPr lang="es-ES" sz="2400" b="1" dirty="0" smtClean="0">
                <a:latin typeface="Arial" pitchFamily="34" charset="0"/>
                <a:cs typeface="Arial" pitchFamily="34" charset="0"/>
              </a:rPr>
              <a:t/>
            </a:r>
            <a:br>
              <a:rPr lang="es-ES" sz="2400" b="1" dirty="0" smtClean="0">
                <a:latin typeface="Arial" pitchFamily="34" charset="0"/>
                <a:cs typeface="Arial" pitchFamily="34" charset="0"/>
              </a:rPr>
            </a:br>
            <a:endParaRPr lang="es-ES" sz="2400" b="1" dirty="0">
              <a:latin typeface="Arial" pitchFamily="34" charset="0"/>
              <a:cs typeface="Arial" pitchFamily="34" charset="0"/>
            </a:endParaRPr>
          </a:p>
        </p:txBody>
      </p:sp>
      <p:sp>
        <p:nvSpPr>
          <p:cNvPr id="8" name="7 CuadroTexto"/>
          <p:cNvSpPr txBox="1"/>
          <p:nvPr/>
        </p:nvSpPr>
        <p:spPr>
          <a:xfrm>
            <a:off x="666155" y="1840840"/>
            <a:ext cx="10287072" cy="707886"/>
          </a:xfrm>
          <a:prstGeom prst="rect">
            <a:avLst/>
          </a:prstGeom>
          <a:noFill/>
        </p:spPr>
        <p:txBody>
          <a:bodyPr wrap="square" rtlCol="0">
            <a:spAutoFit/>
          </a:bodyPr>
          <a:lstStyle/>
          <a:p>
            <a:pPr algn="just"/>
            <a:r>
              <a:rPr lang="es-EC" sz="2000" dirty="0" smtClean="0"/>
              <a:t>En la provincia del Guayas se concentra la mayor producción de caña de azúcar para azúcar con  6.049.974  toneladas métricas.</a:t>
            </a:r>
            <a:endParaRPr lang="es-ES" dirty="0"/>
          </a:p>
        </p:txBody>
      </p:sp>
      <p:pic>
        <p:nvPicPr>
          <p:cNvPr id="8194" name="Picture 2" descr="http://www.siaprendes.siap.gob.mx/contenidos/3/03-cana-azucar/imagenes-cana/i1-dulces.jpg"/>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8587035" y="2260694"/>
            <a:ext cx="2366938" cy="2095530"/>
          </a:xfrm>
          <a:prstGeom prst="rect">
            <a:avLst/>
          </a:prstGeom>
          <a:noFill/>
          <a:ln>
            <a:noFill/>
          </a:ln>
        </p:spPr>
      </p:pic>
      <p:graphicFrame>
        <p:nvGraphicFramePr>
          <p:cNvPr id="12" name="11 Tabla"/>
          <p:cNvGraphicFramePr>
            <a:graphicFrameLocks noGrp="1"/>
          </p:cNvGraphicFramePr>
          <p:nvPr>
            <p:extLst>
              <p:ext uri="{D42A27DB-BD31-4B8C-83A1-F6EECF244321}">
                <p14:modId xmlns:p14="http://schemas.microsoft.com/office/powerpoint/2010/main" val="3203650243"/>
              </p:ext>
            </p:extLst>
          </p:nvPr>
        </p:nvGraphicFramePr>
        <p:xfrm>
          <a:off x="594147" y="2692742"/>
          <a:ext cx="7272809" cy="1322584"/>
        </p:xfrm>
        <a:graphic>
          <a:graphicData uri="http://schemas.openxmlformats.org/drawingml/2006/table">
            <a:tbl>
              <a:tblPr/>
              <a:tblGrid>
                <a:gridCol w="1367674"/>
                <a:gridCol w="1367674"/>
                <a:gridCol w="1512487"/>
                <a:gridCol w="1512487"/>
                <a:gridCol w="1512487"/>
              </a:tblGrid>
              <a:tr h="261998">
                <a:tc gridSpan="5">
                  <a:txBody>
                    <a:bodyPr/>
                    <a:lstStyle/>
                    <a:p>
                      <a:pPr algn="ctr" rtl="0" fontAlgn="b"/>
                      <a:r>
                        <a:rPr lang="es-EC" sz="1900" b="1" i="0" u="none" strike="noStrike" dirty="0">
                          <a:solidFill>
                            <a:srgbClr val="FFFFFF"/>
                          </a:solidFill>
                          <a:latin typeface="Calibri"/>
                        </a:rPr>
                        <a:t>AÑO 2014 </a:t>
                      </a:r>
                    </a:p>
                  </a:txBody>
                  <a:tcPr marL="0" marR="0" marT="0" marB="0"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558ED5"/>
                    </a:solidFill>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r>
              <a:tr h="371732">
                <a:tc rowSpan="2">
                  <a:txBody>
                    <a:bodyPr/>
                    <a:lstStyle/>
                    <a:p>
                      <a:pPr algn="ctr" rtl="0" fontAlgn="ctr"/>
                      <a:r>
                        <a:rPr lang="es-EC" sz="1900" b="0" i="0" u="none" strike="noStrike" dirty="0">
                          <a:solidFill>
                            <a:srgbClr val="000000"/>
                          </a:solidFill>
                          <a:latin typeface="Calibri"/>
                        </a:rPr>
                        <a:t>Año </a:t>
                      </a:r>
                    </a:p>
                  </a:txBody>
                  <a:tcPr marL="0" marR="0"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95B3D7"/>
                    </a:solidFill>
                  </a:tcPr>
                </a:tc>
                <a:tc gridSpan="2">
                  <a:txBody>
                    <a:bodyPr/>
                    <a:lstStyle/>
                    <a:p>
                      <a:pPr algn="ctr" rtl="0" fontAlgn="b"/>
                      <a:r>
                        <a:rPr lang="es-EC" sz="1900" b="0" i="0" u="none" strike="noStrike" dirty="0">
                          <a:solidFill>
                            <a:srgbClr val="000000"/>
                          </a:solidFill>
                          <a:latin typeface="Calibri"/>
                        </a:rPr>
                        <a:t>Superficie (Ha) </a:t>
                      </a:r>
                    </a:p>
                  </a:txBody>
                  <a:tcPr marL="0" marR="0" marT="0" marB="0"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95B3D7"/>
                    </a:solidFill>
                  </a:tcPr>
                </a:tc>
                <a:tc hMerge="1">
                  <a:txBody>
                    <a:bodyPr/>
                    <a:lstStyle/>
                    <a:p>
                      <a:endParaRPr lang="es-EC"/>
                    </a:p>
                  </a:txBody>
                  <a:tcPr/>
                </a:tc>
                <a:tc>
                  <a:txBody>
                    <a:bodyPr/>
                    <a:lstStyle/>
                    <a:p>
                      <a:pPr algn="ctr" rtl="0" fontAlgn="ctr"/>
                      <a:r>
                        <a:rPr lang="es-EC" sz="1900" b="0" i="0" u="none" strike="noStrike" dirty="0">
                          <a:solidFill>
                            <a:srgbClr val="000000"/>
                          </a:solidFill>
                          <a:latin typeface="Calibri"/>
                        </a:rPr>
                        <a:t>Producción</a:t>
                      </a:r>
                    </a:p>
                  </a:txBody>
                  <a:tcPr marL="0" marR="0"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a:noFill/>
                    </a:lnB>
                    <a:solidFill>
                      <a:srgbClr val="95B3D7"/>
                    </a:solidFill>
                  </a:tcPr>
                </a:tc>
                <a:tc>
                  <a:txBody>
                    <a:bodyPr/>
                    <a:lstStyle/>
                    <a:p>
                      <a:pPr algn="ctr" rtl="0" fontAlgn="ctr"/>
                      <a:r>
                        <a:rPr lang="es-EC" sz="1900" b="0" i="0" u="none" strike="noStrike" dirty="0">
                          <a:solidFill>
                            <a:srgbClr val="000000"/>
                          </a:solidFill>
                          <a:latin typeface="Calibri"/>
                        </a:rPr>
                        <a:t>Ventas  </a:t>
                      </a:r>
                    </a:p>
                  </a:txBody>
                  <a:tcPr marL="0" marR="0"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a:noFill/>
                    </a:lnB>
                    <a:solidFill>
                      <a:srgbClr val="95B3D7"/>
                    </a:solidFill>
                  </a:tcPr>
                </a:tc>
              </a:tr>
              <a:tr h="371732">
                <a:tc vMerge="1">
                  <a:txBody>
                    <a:bodyPr/>
                    <a:lstStyle/>
                    <a:p>
                      <a:endParaRPr lang="es-EC"/>
                    </a:p>
                  </a:txBody>
                  <a:tcPr/>
                </a:tc>
                <a:tc>
                  <a:txBody>
                    <a:bodyPr/>
                    <a:lstStyle/>
                    <a:p>
                      <a:pPr algn="ctr" rtl="0" fontAlgn="b"/>
                      <a:r>
                        <a:rPr lang="es-EC" sz="1900" b="0" i="0" u="none" strike="noStrike" dirty="0">
                          <a:solidFill>
                            <a:srgbClr val="000000"/>
                          </a:solidFill>
                          <a:latin typeface="Calibri"/>
                        </a:rPr>
                        <a:t>Plantada </a:t>
                      </a:r>
                    </a:p>
                  </a:txBody>
                  <a:tcPr marL="0" marR="0" marT="0" marB="0"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95B3D7"/>
                    </a:solidFill>
                  </a:tcPr>
                </a:tc>
                <a:tc>
                  <a:txBody>
                    <a:bodyPr/>
                    <a:lstStyle/>
                    <a:p>
                      <a:pPr algn="ctr" rtl="0" fontAlgn="b"/>
                      <a:r>
                        <a:rPr lang="es-EC" sz="1900" b="0" i="0" u="none" strike="noStrike" dirty="0">
                          <a:solidFill>
                            <a:srgbClr val="000000"/>
                          </a:solidFill>
                          <a:latin typeface="Calibri"/>
                        </a:rPr>
                        <a:t>Cosechada </a:t>
                      </a:r>
                    </a:p>
                  </a:txBody>
                  <a:tcPr marL="0" marR="0" marT="0" marB="0"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95B3D7"/>
                    </a:solidFill>
                  </a:tcPr>
                </a:tc>
                <a:tc>
                  <a:txBody>
                    <a:bodyPr/>
                    <a:lstStyle/>
                    <a:p>
                      <a:pPr algn="ctr" rtl="0" fontAlgn="ctr"/>
                      <a:r>
                        <a:rPr lang="es-EC" sz="1900" b="0" i="0" u="none" strike="noStrike" dirty="0">
                          <a:solidFill>
                            <a:srgbClr val="000000"/>
                          </a:solidFill>
                          <a:latin typeface="Calibri"/>
                        </a:rPr>
                        <a:t> (Tm ) </a:t>
                      </a:r>
                    </a:p>
                  </a:txBody>
                  <a:tcPr marL="0" marR="0"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a:noFill/>
                    </a:lnT>
                    <a:lnB w="12700" cap="flat" cmpd="sng" algn="ctr">
                      <a:solidFill>
                        <a:srgbClr val="4F81BD"/>
                      </a:solidFill>
                      <a:prstDash val="solid"/>
                      <a:round/>
                      <a:headEnd type="none" w="med" len="med"/>
                      <a:tailEnd type="none" w="med" len="med"/>
                    </a:lnB>
                    <a:solidFill>
                      <a:srgbClr val="95B3D7"/>
                    </a:solidFill>
                  </a:tcPr>
                </a:tc>
                <a:tc>
                  <a:txBody>
                    <a:bodyPr/>
                    <a:lstStyle/>
                    <a:p>
                      <a:pPr algn="ctr" rtl="0" fontAlgn="ctr"/>
                      <a:r>
                        <a:rPr lang="es-EC" sz="1900" b="0" i="0" u="none" strike="noStrike" dirty="0">
                          <a:solidFill>
                            <a:srgbClr val="000000"/>
                          </a:solidFill>
                          <a:latin typeface="Calibri"/>
                        </a:rPr>
                        <a:t>(Tm ) </a:t>
                      </a:r>
                    </a:p>
                  </a:txBody>
                  <a:tcPr marL="0" marR="0"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a:noFill/>
                    </a:lnT>
                    <a:lnB w="12700" cap="flat" cmpd="sng" algn="ctr">
                      <a:solidFill>
                        <a:srgbClr val="4F81BD"/>
                      </a:solidFill>
                      <a:prstDash val="solid"/>
                      <a:round/>
                      <a:headEnd type="none" w="med" len="med"/>
                      <a:tailEnd type="none" w="med" len="med"/>
                    </a:lnB>
                    <a:solidFill>
                      <a:srgbClr val="95B3D7"/>
                    </a:solidFill>
                  </a:tcPr>
                </a:tc>
              </a:tr>
              <a:tr h="261998">
                <a:tc>
                  <a:txBody>
                    <a:bodyPr/>
                    <a:lstStyle/>
                    <a:p>
                      <a:pPr algn="ctr" rtl="0" fontAlgn="b"/>
                      <a:r>
                        <a:rPr lang="es-EC" sz="1900" b="1" i="0" u="none" strike="noStrike" dirty="0">
                          <a:solidFill>
                            <a:srgbClr val="000000"/>
                          </a:solidFill>
                          <a:latin typeface="Calibri"/>
                        </a:rPr>
                        <a:t>2014</a:t>
                      </a:r>
                    </a:p>
                  </a:txBody>
                  <a:tcPr marL="0" marR="0" marT="0" marB="0"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rtl="0" fontAlgn="b"/>
                      <a:r>
                        <a:rPr lang="es-EC" sz="1900" b="1" i="0" u="none" strike="noStrike" dirty="0">
                          <a:solidFill>
                            <a:srgbClr val="000000"/>
                          </a:solidFill>
                          <a:latin typeface="Calibri"/>
                        </a:rPr>
                        <a:t>113.227</a:t>
                      </a:r>
                    </a:p>
                  </a:txBody>
                  <a:tcPr marL="0" marR="0" marT="0" marB="0"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rtl="0" fontAlgn="b"/>
                      <a:r>
                        <a:rPr lang="es-EC" sz="1900" b="1" i="0" u="none" strike="noStrike" dirty="0">
                          <a:solidFill>
                            <a:srgbClr val="000000"/>
                          </a:solidFill>
                          <a:latin typeface="Calibri"/>
                        </a:rPr>
                        <a:t>96.913</a:t>
                      </a:r>
                    </a:p>
                  </a:txBody>
                  <a:tcPr marL="0" marR="0" marT="0" marB="0"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rtl="0" fontAlgn="b"/>
                      <a:r>
                        <a:rPr lang="es-EC" sz="1900" b="1" i="0" u="none" strike="noStrike" dirty="0">
                          <a:solidFill>
                            <a:srgbClr val="000000"/>
                          </a:solidFill>
                          <a:latin typeface="Calibri"/>
                        </a:rPr>
                        <a:t>8.252.581</a:t>
                      </a:r>
                    </a:p>
                  </a:txBody>
                  <a:tcPr marL="0" marR="0" marT="0" marB="0"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rtl="0" fontAlgn="b"/>
                      <a:r>
                        <a:rPr lang="es-EC" sz="1900" b="1" i="0" u="none" strike="noStrike" dirty="0">
                          <a:solidFill>
                            <a:srgbClr val="000000"/>
                          </a:solidFill>
                          <a:latin typeface="Calibri"/>
                        </a:rPr>
                        <a:t>8.247.308</a:t>
                      </a:r>
                    </a:p>
                  </a:txBody>
                  <a:tcPr marL="0" marR="0" marT="0" marB="0" anchor="b">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bl>
          </a:graphicData>
        </a:graphic>
      </p:graphicFrame>
      <p:graphicFrame>
        <p:nvGraphicFramePr>
          <p:cNvPr id="10" name="1 Gráfico"/>
          <p:cNvGraphicFramePr/>
          <p:nvPr>
            <p:extLst>
              <p:ext uri="{D42A27DB-BD31-4B8C-83A1-F6EECF244321}">
                <p14:modId xmlns:p14="http://schemas.microsoft.com/office/powerpoint/2010/main" val="325262806"/>
              </p:ext>
            </p:extLst>
          </p:nvPr>
        </p:nvGraphicFramePr>
        <p:xfrm>
          <a:off x="0" y="4068762"/>
          <a:ext cx="6336704" cy="381642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2 Gráfico"/>
          <p:cNvGraphicFramePr/>
          <p:nvPr/>
        </p:nvGraphicFramePr>
        <p:xfrm>
          <a:off x="6034088" y="4428232"/>
          <a:ext cx="5667375" cy="3405187"/>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0" y="8028632"/>
            <a:ext cx="5848350" cy="230832"/>
          </a:xfrm>
          <a:prstGeom prst="rect">
            <a:avLst/>
          </a:prstGeom>
        </p:spPr>
        <p:txBody>
          <a:bodyPr>
            <a:spAutoFit/>
          </a:bodyPr>
          <a:lstStyle/>
          <a:p>
            <a:r>
              <a:rPr lang="es-ES" sz="900" b="1" dirty="0" smtClean="0"/>
              <a:t>Fuente: </a:t>
            </a:r>
            <a:r>
              <a:rPr lang="es-ES" sz="900" dirty="0" smtClean="0"/>
              <a:t>Encuesta de Superficie y Producción Agropecuaria Continua (ESPAC ) 2014</a:t>
            </a:r>
            <a:endParaRPr lang="es-EC" sz="900" dirty="0"/>
          </a:p>
        </p:txBody>
      </p:sp>
      <p:sp>
        <p:nvSpPr>
          <p:cNvPr id="3" name="2 CuadroTexto"/>
          <p:cNvSpPr txBox="1"/>
          <p:nvPr/>
        </p:nvSpPr>
        <p:spPr>
          <a:xfrm>
            <a:off x="666155" y="1211679"/>
            <a:ext cx="10327542" cy="1200329"/>
          </a:xfrm>
          <a:prstGeom prst="rect">
            <a:avLst/>
          </a:prstGeom>
          <a:noFill/>
        </p:spPr>
        <p:txBody>
          <a:bodyPr wrap="square" rtlCol="0">
            <a:spAutoFit/>
          </a:bodyPr>
          <a:lstStyle/>
          <a:p>
            <a:r>
              <a:rPr lang="es-EC" sz="2400" b="1" dirty="0" smtClean="0">
                <a:latin typeface="Arial" pitchFamily="34" charset="0"/>
                <a:cs typeface="Arial" pitchFamily="34" charset="0"/>
              </a:rPr>
              <a:t>Banano</a:t>
            </a:r>
          </a:p>
          <a:p>
            <a:r>
              <a:rPr lang="es-ES" sz="2400" b="1" dirty="0" smtClean="0">
                <a:latin typeface="Arial" pitchFamily="34" charset="0"/>
                <a:cs typeface="Arial" pitchFamily="34" charset="0"/>
              </a:rPr>
              <a:t/>
            </a:r>
            <a:br>
              <a:rPr lang="es-ES" sz="2400" b="1" dirty="0" smtClean="0">
                <a:latin typeface="Arial" pitchFamily="34" charset="0"/>
                <a:cs typeface="Arial" pitchFamily="34" charset="0"/>
              </a:rPr>
            </a:br>
            <a:endParaRPr lang="es-ES" sz="2400" b="1" dirty="0">
              <a:latin typeface="Arial" pitchFamily="34" charset="0"/>
              <a:cs typeface="Arial" pitchFamily="34" charset="0"/>
            </a:endParaRPr>
          </a:p>
        </p:txBody>
      </p:sp>
      <p:sp>
        <p:nvSpPr>
          <p:cNvPr id="5" name="4 CuadroTexto"/>
          <p:cNvSpPr txBox="1"/>
          <p:nvPr/>
        </p:nvSpPr>
        <p:spPr>
          <a:xfrm>
            <a:off x="679647" y="1723866"/>
            <a:ext cx="10715700" cy="400110"/>
          </a:xfrm>
          <a:prstGeom prst="rect">
            <a:avLst/>
          </a:prstGeom>
          <a:noFill/>
        </p:spPr>
        <p:txBody>
          <a:bodyPr wrap="square" rtlCol="0">
            <a:spAutoFit/>
          </a:bodyPr>
          <a:lstStyle/>
          <a:p>
            <a:r>
              <a:rPr lang="es-EC" sz="2000" dirty="0" smtClean="0"/>
              <a:t>En Los Ríos se concentra la mayor producción de banano con  3.536.598   toneladas métricas.</a:t>
            </a:r>
            <a:endParaRPr lang="es-ES" sz="2000" dirty="0"/>
          </a:p>
        </p:txBody>
      </p:sp>
      <p:graphicFrame>
        <p:nvGraphicFramePr>
          <p:cNvPr id="12" name="11 Tabla"/>
          <p:cNvGraphicFramePr>
            <a:graphicFrameLocks noGrp="1"/>
          </p:cNvGraphicFramePr>
          <p:nvPr/>
        </p:nvGraphicFramePr>
        <p:xfrm>
          <a:off x="738163" y="2267992"/>
          <a:ext cx="6768753" cy="1368150"/>
        </p:xfrm>
        <a:graphic>
          <a:graphicData uri="http://schemas.openxmlformats.org/drawingml/2006/table">
            <a:tbl>
              <a:tblPr>
                <a:tableStyleId>{BC89EF96-8CEA-46FF-86C4-4CE0E7609802}</a:tableStyleId>
              </a:tblPr>
              <a:tblGrid>
                <a:gridCol w="1273120"/>
                <a:gridCol w="1273120"/>
                <a:gridCol w="1419292"/>
                <a:gridCol w="1504168"/>
                <a:gridCol w="1299053"/>
              </a:tblGrid>
              <a:tr h="340470">
                <a:tc gridSpan="5">
                  <a:txBody>
                    <a:bodyPr/>
                    <a:lstStyle/>
                    <a:p>
                      <a:pPr algn="ctr" fontAlgn="b"/>
                      <a:r>
                        <a:rPr lang="es-EC" sz="1900" b="1" u="none" strike="noStrike" dirty="0" smtClean="0">
                          <a:solidFill>
                            <a:schemeClr val="bg1"/>
                          </a:solidFill>
                        </a:rPr>
                        <a:t>AÑO 2014</a:t>
                      </a:r>
                      <a:endParaRPr lang="es-EC" sz="1900" b="1" i="0" u="none" strike="noStrike" dirty="0">
                        <a:solidFill>
                          <a:schemeClr val="bg1"/>
                        </a:solidFill>
                        <a:latin typeface="Calibri"/>
                      </a:endParaRPr>
                    </a:p>
                  </a:txBody>
                  <a:tcPr marL="9525" marR="9525" marT="9525" marB="0" anchor="ctr">
                    <a:solidFill>
                      <a:schemeClr val="tx2">
                        <a:lumMod val="60000"/>
                        <a:lumOff val="40000"/>
                      </a:schemeClr>
                    </a:solidFill>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r>
              <a:tr h="340470">
                <a:tc rowSpan="2">
                  <a:txBody>
                    <a:bodyPr/>
                    <a:lstStyle/>
                    <a:p>
                      <a:pPr algn="ctr" fontAlgn="ctr"/>
                      <a:r>
                        <a:rPr lang="es-EC" sz="1900" u="none" strike="noStrike"/>
                        <a:t>Año</a:t>
                      </a:r>
                      <a:endParaRPr lang="es-EC" sz="1900" b="0" i="0" u="none" strike="noStrike">
                        <a:solidFill>
                          <a:srgbClr val="000000"/>
                        </a:solidFill>
                        <a:latin typeface="Calibri"/>
                      </a:endParaRPr>
                    </a:p>
                  </a:txBody>
                  <a:tcPr marL="9525" marR="9525" marT="9525" marB="0" anchor="ctr">
                    <a:solidFill>
                      <a:schemeClr val="tx2">
                        <a:lumMod val="40000"/>
                        <a:lumOff val="60000"/>
                      </a:schemeClr>
                    </a:solidFill>
                  </a:tcPr>
                </a:tc>
                <a:tc gridSpan="2">
                  <a:txBody>
                    <a:bodyPr/>
                    <a:lstStyle/>
                    <a:p>
                      <a:pPr algn="ctr" fontAlgn="b"/>
                      <a:r>
                        <a:rPr lang="es-EC" sz="1900" u="none" strike="noStrike"/>
                        <a:t>Superficie (Ha)</a:t>
                      </a:r>
                      <a:endParaRPr lang="es-EC" sz="1900" b="0" i="0" u="none" strike="noStrike">
                        <a:solidFill>
                          <a:srgbClr val="000000"/>
                        </a:solidFill>
                        <a:latin typeface="Calibri"/>
                      </a:endParaRPr>
                    </a:p>
                  </a:txBody>
                  <a:tcPr marL="9525" marR="9525" marT="9525" marB="0" anchor="ctr">
                    <a:solidFill>
                      <a:schemeClr val="tx2">
                        <a:lumMod val="40000"/>
                        <a:lumOff val="60000"/>
                      </a:schemeClr>
                    </a:solidFill>
                  </a:tcPr>
                </a:tc>
                <a:tc hMerge="1">
                  <a:txBody>
                    <a:bodyPr/>
                    <a:lstStyle/>
                    <a:p>
                      <a:endParaRPr lang="es-EC"/>
                    </a:p>
                  </a:txBody>
                  <a:tcPr/>
                </a:tc>
                <a:tc rowSpan="2">
                  <a:txBody>
                    <a:bodyPr/>
                    <a:lstStyle/>
                    <a:p>
                      <a:pPr algn="ctr" fontAlgn="ctr"/>
                      <a:r>
                        <a:rPr lang="es-EC" sz="1900" u="none" strike="noStrike" dirty="0" smtClean="0"/>
                        <a:t>Producción</a:t>
                      </a:r>
                    </a:p>
                    <a:p>
                      <a:pPr algn="ctr" fontAlgn="ctr"/>
                      <a:r>
                        <a:rPr lang="es-EC" sz="1900" u="none" strike="noStrike" dirty="0" smtClean="0"/>
                        <a:t> (Tm )</a:t>
                      </a:r>
                      <a:endParaRPr lang="es-EC" sz="1900" b="0" i="0" u="none" strike="noStrike" dirty="0">
                        <a:solidFill>
                          <a:srgbClr val="000000"/>
                        </a:solidFill>
                        <a:latin typeface="+mn-lt"/>
                      </a:endParaRPr>
                    </a:p>
                  </a:txBody>
                  <a:tcPr marL="9525" marR="9525" marT="9525" marB="0" anchor="ctr">
                    <a:solidFill>
                      <a:schemeClr val="tx2">
                        <a:lumMod val="40000"/>
                        <a:lumOff val="60000"/>
                      </a:schemeClr>
                    </a:solidFill>
                  </a:tcPr>
                </a:tc>
                <a:tc rowSpan="2">
                  <a:txBody>
                    <a:bodyPr/>
                    <a:lstStyle/>
                    <a:p>
                      <a:pPr algn="ctr" fontAlgn="ctr"/>
                      <a:r>
                        <a:rPr lang="es-EC" sz="1900" u="none" strike="noStrike" dirty="0" smtClean="0"/>
                        <a:t>Ventas </a:t>
                      </a:r>
                    </a:p>
                    <a:p>
                      <a:pPr algn="ctr" fontAlgn="ctr"/>
                      <a:r>
                        <a:rPr lang="es-EC" sz="1900" u="none" strike="noStrike" dirty="0" smtClean="0"/>
                        <a:t>(Tm )</a:t>
                      </a:r>
                      <a:endParaRPr lang="es-EC" sz="1900" b="0" i="0" u="none" strike="noStrike" dirty="0">
                        <a:solidFill>
                          <a:srgbClr val="000000"/>
                        </a:solidFill>
                        <a:latin typeface="+mn-lt"/>
                      </a:endParaRPr>
                    </a:p>
                  </a:txBody>
                  <a:tcPr marL="9525" marR="9525" marT="9525" marB="0" anchor="ctr">
                    <a:solidFill>
                      <a:schemeClr val="tx2">
                        <a:lumMod val="40000"/>
                        <a:lumOff val="60000"/>
                      </a:schemeClr>
                    </a:solidFill>
                  </a:tcPr>
                </a:tc>
              </a:tr>
              <a:tr h="340470">
                <a:tc vMerge="1">
                  <a:txBody>
                    <a:bodyPr/>
                    <a:lstStyle/>
                    <a:p>
                      <a:endParaRPr lang="es-EC"/>
                    </a:p>
                  </a:txBody>
                  <a:tcPr/>
                </a:tc>
                <a:tc>
                  <a:txBody>
                    <a:bodyPr/>
                    <a:lstStyle/>
                    <a:p>
                      <a:pPr algn="ctr" fontAlgn="b"/>
                      <a:r>
                        <a:rPr lang="es-EC" sz="1900" u="none" strike="noStrike"/>
                        <a:t>Plantada</a:t>
                      </a:r>
                      <a:endParaRPr lang="es-EC" sz="1900" b="0" i="0" u="none" strike="noStrike">
                        <a:solidFill>
                          <a:srgbClr val="000000"/>
                        </a:solidFill>
                        <a:latin typeface="Calibri"/>
                      </a:endParaRPr>
                    </a:p>
                  </a:txBody>
                  <a:tcPr marL="9525" marR="9525" marT="9525" marB="0" anchor="ctr">
                    <a:solidFill>
                      <a:schemeClr val="tx2">
                        <a:lumMod val="40000"/>
                        <a:lumOff val="60000"/>
                      </a:schemeClr>
                    </a:solidFill>
                  </a:tcPr>
                </a:tc>
                <a:tc>
                  <a:txBody>
                    <a:bodyPr/>
                    <a:lstStyle/>
                    <a:p>
                      <a:pPr algn="ctr" fontAlgn="b"/>
                      <a:r>
                        <a:rPr lang="es-EC" sz="1900" u="none" strike="noStrike" dirty="0"/>
                        <a:t>Cosechada</a:t>
                      </a:r>
                      <a:endParaRPr lang="es-EC" sz="1900" b="0" i="0" u="none" strike="noStrike" dirty="0">
                        <a:solidFill>
                          <a:srgbClr val="000000"/>
                        </a:solidFill>
                        <a:latin typeface="Calibri"/>
                      </a:endParaRPr>
                    </a:p>
                  </a:txBody>
                  <a:tcPr marL="9525" marR="9525" marT="9525" marB="0" anchor="ctr">
                    <a:solidFill>
                      <a:schemeClr val="tx2">
                        <a:lumMod val="40000"/>
                        <a:lumOff val="60000"/>
                      </a:schemeClr>
                    </a:solidFill>
                  </a:tcPr>
                </a:tc>
                <a:tc vMerge="1">
                  <a:txBody>
                    <a:bodyPr/>
                    <a:lstStyle/>
                    <a:p>
                      <a:endParaRPr lang="es-EC"/>
                    </a:p>
                  </a:txBody>
                  <a:tcPr/>
                </a:tc>
                <a:tc vMerge="1">
                  <a:txBody>
                    <a:bodyPr/>
                    <a:lstStyle/>
                    <a:p>
                      <a:endParaRPr lang="es-EC"/>
                    </a:p>
                  </a:txBody>
                  <a:tcPr/>
                </a:tc>
              </a:tr>
              <a:tr h="346740">
                <a:tc>
                  <a:txBody>
                    <a:bodyPr/>
                    <a:lstStyle/>
                    <a:p>
                      <a:pPr algn="ctr" fontAlgn="b"/>
                      <a:r>
                        <a:rPr lang="es-EC" sz="1900" b="1" u="none" strike="noStrike" dirty="0"/>
                        <a:t>2014</a:t>
                      </a:r>
                      <a:endParaRPr lang="es-EC" sz="1900" b="1" i="0" u="none" strike="noStrike" dirty="0">
                        <a:solidFill>
                          <a:srgbClr val="000000"/>
                        </a:solidFill>
                        <a:latin typeface="Calibri"/>
                      </a:endParaRPr>
                    </a:p>
                  </a:txBody>
                  <a:tcPr marL="9525" marR="9525" marT="9525" marB="0" anchor="ctr"/>
                </a:tc>
                <a:tc>
                  <a:txBody>
                    <a:bodyPr/>
                    <a:lstStyle/>
                    <a:p>
                      <a:pPr algn="ctr" fontAlgn="b"/>
                      <a:r>
                        <a:rPr lang="es-EC" sz="1900" b="1" u="none" strike="noStrike" kern="1200" dirty="0" smtClean="0">
                          <a:solidFill>
                            <a:schemeClr val="tx1"/>
                          </a:solidFill>
                          <a:latin typeface="+mn-lt"/>
                          <a:ea typeface="+mn-ea"/>
                          <a:cs typeface="+mn-cs"/>
                        </a:rPr>
                        <a:t>196.673 </a:t>
                      </a:r>
                      <a:endParaRPr lang="es-EC" sz="1900" b="1" u="none" strike="noStrike" kern="1200" dirty="0">
                        <a:solidFill>
                          <a:schemeClr val="tx1"/>
                        </a:solidFill>
                        <a:latin typeface="+mn-lt"/>
                        <a:ea typeface="+mn-ea"/>
                        <a:cs typeface="+mn-cs"/>
                      </a:endParaRPr>
                    </a:p>
                  </a:txBody>
                  <a:tcPr marL="9525" marR="9525" marT="9525" marB="0" anchor="ctr"/>
                </a:tc>
                <a:tc>
                  <a:txBody>
                    <a:bodyPr/>
                    <a:lstStyle/>
                    <a:p>
                      <a:pPr algn="ctr" fontAlgn="b"/>
                      <a:r>
                        <a:rPr lang="es-EC" sz="1900" b="1" u="none" strike="noStrike" kern="1200" dirty="0">
                          <a:solidFill>
                            <a:schemeClr val="tx1"/>
                          </a:solidFill>
                          <a:latin typeface="+mn-lt"/>
                          <a:ea typeface="+mn-ea"/>
                          <a:cs typeface="+mn-cs"/>
                        </a:rPr>
                        <a:t>         186.225 </a:t>
                      </a:r>
                    </a:p>
                  </a:txBody>
                  <a:tcPr marL="9525" marR="9525" marT="9525" marB="0" anchor="ctr"/>
                </a:tc>
                <a:tc>
                  <a:txBody>
                    <a:bodyPr/>
                    <a:lstStyle/>
                    <a:p>
                      <a:pPr algn="ctr" fontAlgn="b"/>
                      <a:r>
                        <a:rPr lang="es-EC" sz="1900" b="1" u="none" strike="noStrike" kern="1200" dirty="0">
                          <a:solidFill>
                            <a:schemeClr val="tx1"/>
                          </a:solidFill>
                          <a:latin typeface="+mn-lt"/>
                          <a:ea typeface="+mn-ea"/>
                          <a:cs typeface="+mn-cs"/>
                        </a:rPr>
                        <a:t>         6.907.376 </a:t>
                      </a:r>
                    </a:p>
                  </a:txBody>
                  <a:tcPr marL="9525" marR="9525" marT="9525" marB="0" anchor="ctr"/>
                </a:tc>
                <a:tc>
                  <a:txBody>
                    <a:bodyPr/>
                    <a:lstStyle/>
                    <a:p>
                      <a:pPr algn="ctr" fontAlgn="b"/>
                      <a:r>
                        <a:rPr lang="es-EC" sz="1900" b="1" u="none" strike="noStrike" kern="1200" dirty="0" smtClean="0">
                          <a:solidFill>
                            <a:schemeClr val="tx1"/>
                          </a:solidFill>
                          <a:latin typeface="+mn-lt"/>
                          <a:ea typeface="+mn-ea"/>
                          <a:cs typeface="+mn-cs"/>
                        </a:rPr>
                        <a:t>6.683.888 </a:t>
                      </a:r>
                      <a:endParaRPr lang="es-EC" sz="1900" b="1" u="none" strike="noStrike" kern="1200" dirty="0">
                        <a:solidFill>
                          <a:schemeClr val="tx1"/>
                        </a:solidFill>
                        <a:latin typeface="+mn-lt"/>
                        <a:ea typeface="+mn-ea"/>
                        <a:cs typeface="+mn-cs"/>
                      </a:endParaRPr>
                    </a:p>
                  </a:txBody>
                  <a:tcPr marL="9525" marR="9525" marT="9525" marB="0" anchor="ctr"/>
                </a:tc>
              </a:tr>
            </a:tbl>
          </a:graphicData>
        </a:graphic>
      </p:graphicFrame>
      <p:pic>
        <p:nvPicPr>
          <p:cNvPr id="16" name="Picture 6"/>
          <p:cNvPicPr>
            <a:picLocks noChangeAspect="1" noChangeArrowheads="1"/>
          </p:cNvPicPr>
          <p:nvPr/>
        </p:nvPicPr>
        <p:blipFill>
          <a:blip r:embed="rId2" cstate="print"/>
          <a:srcRect/>
          <a:stretch>
            <a:fillRect/>
          </a:stretch>
        </p:blipFill>
        <p:spPr bwMode="auto">
          <a:xfrm flipH="1">
            <a:off x="8371011" y="2172875"/>
            <a:ext cx="2530850" cy="1679293"/>
          </a:xfrm>
          <a:prstGeom prst="rect">
            <a:avLst/>
          </a:prstGeom>
          <a:noFill/>
          <a:ln w="9525">
            <a:noFill/>
            <a:miter lim="800000"/>
            <a:headEnd/>
            <a:tailEnd/>
          </a:ln>
        </p:spPr>
      </p:pic>
      <p:graphicFrame>
        <p:nvGraphicFramePr>
          <p:cNvPr id="9" name="1 Gráfico"/>
          <p:cNvGraphicFramePr/>
          <p:nvPr/>
        </p:nvGraphicFramePr>
        <p:xfrm>
          <a:off x="0" y="3997324"/>
          <a:ext cx="5616624" cy="388843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2 Gráfico"/>
          <p:cNvGraphicFramePr/>
          <p:nvPr/>
        </p:nvGraphicFramePr>
        <p:xfrm>
          <a:off x="5850731" y="4068192"/>
          <a:ext cx="5328592" cy="3822179"/>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0" y="8085832"/>
            <a:ext cx="9667155" cy="230832"/>
          </a:xfrm>
          <a:prstGeom prst="rect">
            <a:avLst/>
          </a:prstGeom>
        </p:spPr>
        <p:txBody>
          <a:bodyPr wrap="square">
            <a:spAutoFit/>
          </a:bodyPr>
          <a:lstStyle/>
          <a:p>
            <a:r>
              <a:rPr lang="es-ES" sz="900" b="1" dirty="0" smtClean="0"/>
              <a:t>Fuente: </a:t>
            </a:r>
            <a:r>
              <a:rPr lang="es-ES" sz="900" dirty="0" smtClean="0"/>
              <a:t>Encuesta de Superficie y Producción Agropecuaria Continua (ESPAC ) 2014</a:t>
            </a:r>
            <a:endParaRPr lang="es-EC" sz="900" dirty="0"/>
          </a:p>
        </p:txBody>
      </p:sp>
      <p:sp>
        <p:nvSpPr>
          <p:cNvPr id="3" name="2 CuadroTexto"/>
          <p:cNvSpPr txBox="1"/>
          <p:nvPr/>
        </p:nvSpPr>
        <p:spPr>
          <a:xfrm>
            <a:off x="594147" y="1187872"/>
            <a:ext cx="10327542" cy="1200329"/>
          </a:xfrm>
          <a:prstGeom prst="rect">
            <a:avLst/>
          </a:prstGeom>
          <a:noFill/>
        </p:spPr>
        <p:txBody>
          <a:bodyPr wrap="square" rtlCol="0">
            <a:spAutoFit/>
          </a:bodyPr>
          <a:lstStyle/>
          <a:p>
            <a:r>
              <a:rPr lang="es-EC" sz="2400" b="1" dirty="0" smtClean="0">
                <a:latin typeface="Arial" pitchFamily="34" charset="0"/>
                <a:cs typeface="Arial" pitchFamily="34" charset="0"/>
              </a:rPr>
              <a:t>Palma Africana</a:t>
            </a:r>
          </a:p>
          <a:p>
            <a:r>
              <a:rPr lang="es-ES" sz="2400" b="1" dirty="0" smtClean="0">
                <a:latin typeface="Arial" pitchFamily="34" charset="0"/>
                <a:cs typeface="Arial" pitchFamily="34" charset="0"/>
              </a:rPr>
              <a:t/>
            </a:r>
            <a:br>
              <a:rPr lang="es-ES" sz="2400" b="1" dirty="0" smtClean="0">
                <a:latin typeface="Arial" pitchFamily="34" charset="0"/>
                <a:cs typeface="Arial" pitchFamily="34" charset="0"/>
              </a:rPr>
            </a:br>
            <a:endParaRPr lang="es-ES" sz="2400" b="1" dirty="0">
              <a:latin typeface="Arial" pitchFamily="34" charset="0"/>
              <a:cs typeface="Arial" pitchFamily="34" charset="0"/>
            </a:endParaRPr>
          </a:p>
        </p:txBody>
      </p:sp>
      <p:sp>
        <p:nvSpPr>
          <p:cNvPr id="5" name="4 CuadroTexto"/>
          <p:cNvSpPr txBox="1"/>
          <p:nvPr/>
        </p:nvSpPr>
        <p:spPr>
          <a:xfrm>
            <a:off x="594147" y="1674027"/>
            <a:ext cx="11107316" cy="400110"/>
          </a:xfrm>
          <a:prstGeom prst="rect">
            <a:avLst/>
          </a:prstGeom>
          <a:noFill/>
        </p:spPr>
        <p:txBody>
          <a:bodyPr wrap="square" rtlCol="0">
            <a:spAutoFit/>
          </a:bodyPr>
          <a:lstStyle/>
          <a:p>
            <a:r>
              <a:rPr lang="es-EC" sz="2000" dirty="0" smtClean="0"/>
              <a:t>En Esmeraldas se concentra la mayor producción de palma africana con  1.711.585   toneladas métricas.</a:t>
            </a:r>
            <a:endParaRPr lang="es-ES" dirty="0"/>
          </a:p>
        </p:txBody>
      </p:sp>
      <p:graphicFrame>
        <p:nvGraphicFramePr>
          <p:cNvPr id="6" name="5 Tabla"/>
          <p:cNvGraphicFramePr>
            <a:graphicFrameLocks noGrp="1"/>
          </p:cNvGraphicFramePr>
          <p:nvPr>
            <p:extLst>
              <p:ext uri="{D42A27DB-BD31-4B8C-83A1-F6EECF244321}">
                <p14:modId xmlns:p14="http://schemas.microsoft.com/office/powerpoint/2010/main" val="3507789629"/>
              </p:ext>
            </p:extLst>
          </p:nvPr>
        </p:nvGraphicFramePr>
        <p:xfrm>
          <a:off x="594147" y="2250091"/>
          <a:ext cx="6480720" cy="1368152"/>
        </p:xfrm>
        <a:graphic>
          <a:graphicData uri="http://schemas.openxmlformats.org/drawingml/2006/table">
            <a:tbl>
              <a:tblPr>
                <a:tableStyleId>{BC89EF96-8CEA-46FF-86C4-4CE0E7609802}</a:tableStyleId>
              </a:tblPr>
              <a:tblGrid>
                <a:gridCol w="1217037"/>
                <a:gridCol w="1375252"/>
                <a:gridCol w="1296143"/>
                <a:gridCol w="1296144"/>
                <a:gridCol w="1296144"/>
              </a:tblGrid>
              <a:tr h="342038">
                <a:tc gridSpan="5">
                  <a:txBody>
                    <a:bodyPr/>
                    <a:lstStyle/>
                    <a:p>
                      <a:pPr algn="ctr" fontAlgn="b"/>
                      <a:r>
                        <a:rPr lang="es-EC" sz="1900" b="1" u="none" strike="noStrike" dirty="0">
                          <a:solidFill>
                            <a:schemeClr val="bg1"/>
                          </a:solidFill>
                        </a:rPr>
                        <a:t>AÑO 2014</a:t>
                      </a:r>
                      <a:endParaRPr lang="es-EC" sz="1900" b="1" i="0" u="none" strike="noStrike" dirty="0">
                        <a:solidFill>
                          <a:schemeClr val="bg1"/>
                        </a:solidFill>
                        <a:latin typeface="Calibri"/>
                      </a:endParaRPr>
                    </a:p>
                  </a:txBody>
                  <a:tcPr marL="9525" marR="9525" marT="9525" marB="0" anchor="ctr">
                    <a:solidFill>
                      <a:schemeClr val="tx2">
                        <a:lumMod val="60000"/>
                        <a:lumOff val="40000"/>
                      </a:schemeClr>
                    </a:solidFill>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r>
              <a:tr h="342038">
                <a:tc rowSpan="2">
                  <a:txBody>
                    <a:bodyPr/>
                    <a:lstStyle/>
                    <a:p>
                      <a:pPr algn="ctr" fontAlgn="ctr"/>
                      <a:r>
                        <a:rPr lang="es-EC" sz="1900" u="none" strike="noStrike" dirty="0"/>
                        <a:t>Año</a:t>
                      </a:r>
                      <a:endParaRPr lang="es-EC" sz="1900" b="0" i="0" u="none" strike="noStrike" dirty="0">
                        <a:solidFill>
                          <a:srgbClr val="000000"/>
                        </a:solidFill>
                        <a:latin typeface="Calibri"/>
                      </a:endParaRPr>
                    </a:p>
                  </a:txBody>
                  <a:tcPr marL="9525" marR="9525" marT="9525" marB="0" anchor="b">
                    <a:solidFill>
                      <a:schemeClr val="tx2">
                        <a:lumMod val="40000"/>
                        <a:lumOff val="60000"/>
                      </a:schemeClr>
                    </a:solidFill>
                  </a:tcPr>
                </a:tc>
                <a:tc gridSpan="2">
                  <a:txBody>
                    <a:bodyPr/>
                    <a:lstStyle/>
                    <a:p>
                      <a:pPr algn="ctr" fontAlgn="b"/>
                      <a:r>
                        <a:rPr lang="es-EC" sz="1900" u="none" strike="noStrike" dirty="0"/>
                        <a:t>Superficie (Ha)</a:t>
                      </a:r>
                      <a:endParaRPr lang="es-EC" sz="1900" b="0" i="0" u="none" strike="noStrike" dirty="0">
                        <a:solidFill>
                          <a:srgbClr val="000000"/>
                        </a:solidFill>
                        <a:latin typeface="Calibri"/>
                      </a:endParaRPr>
                    </a:p>
                  </a:txBody>
                  <a:tcPr marL="9525" marR="9525" marT="9525" marB="0" anchor="b">
                    <a:solidFill>
                      <a:schemeClr val="tx2">
                        <a:lumMod val="40000"/>
                        <a:lumOff val="60000"/>
                      </a:schemeClr>
                    </a:solidFill>
                  </a:tcPr>
                </a:tc>
                <a:tc hMerge="1">
                  <a:txBody>
                    <a:bodyPr/>
                    <a:lstStyle/>
                    <a:p>
                      <a:endParaRPr lang="es-EC" dirty="0"/>
                    </a:p>
                  </a:txBody>
                  <a:tcPr/>
                </a:tc>
                <a:tc rowSpan="2">
                  <a:txBody>
                    <a:bodyPr/>
                    <a:lstStyle/>
                    <a:p>
                      <a:pPr algn="ctr" fontAlgn="ctr"/>
                      <a:r>
                        <a:rPr lang="es-EC" sz="1900" u="none" strike="noStrike" dirty="0"/>
                        <a:t>Producción (Tm )</a:t>
                      </a:r>
                      <a:endParaRPr lang="es-EC" sz="1900" b="0" i="0" u="none" strike="noStrike" dirty="0">
                        <a:solidFill>
                          <a:srgbClr val="000000"/>
                        </a:solidFill>
                        <a:latin typeface="Calibri"/>
                      </a:endParaRPr>
                    </a:p>
                  </a:txBody>
                  <a:tcPr marL="9525" marR="9525" marT="9525" marB="0" anchor="b">
                    <a:solidFill>
                      <a:schemeClr val="tx2">
                        <a:lumMod val="40000"/>
                        <a:lumOff val="60000"/>
                      </a:schemeClr>
                    </a:solidFill>
                  </a:tcPr>
                </a:tc>
                <a:tc rowSpan="2">
                  <a:txBody>
                    <a:bodyPr/>
                    <a:lstStyle/>
                    <a:p>
                      <a:pPr algn="ctr" fontAlgn="ctr"/>
                      <a:r>
                        <a:rPr lang="es-EC" sz="1900" u="none" strike="noStrike" dirty="0"/>
                        <a:t>Ventas </a:t>
                      </a:r>
                      <a:endParaRPr lang="es-EC" sz="1900" u="none" strike="noStrike" dirty="0" smtClean="0"/>
                    </a:p>
                    <a:p>
                      <a:pPr algn="ctr" fontAlgn="ctr"/>
                      <a:r>
                        <a:rPr lang="es-EC" sz="1900" u="none" strike="noStrike" dirty="0" smtClean="0"/>
                        <a:t>(</a:t>
                      </a:r>
                      <a:r>
                        <a:rPr lang="es-EC" sz="1900" u="none" strike="noStrike" dirty="0"/>
                        <a:t>Tm )</a:t>
                      </a:r>
                      <a:endParaRPr lang="es-EC" sz="1900" b="0" i="0" u="none" strike="noStrike" dirty="0">
                        <a:solidFill>
                          <a:srgbClr val="000000"/>
                        </a:solidFill>
                        <a:latin typeface="Calibri"/>
                      </a:endParaRPr>
                    </a:p>
                  </a:txBody>
                  <a:tcPr marL="9525" marR="9525" marT="9525" marB="0" anchor="b">
                    <a:solidFill>
                      <a:schemeClr val="tx2">
                        <a:lumMod val="40000"/>
                        <a:lumOff val="60000"/>
                      </a:schemeClr>
                    </a:solidFill>
                  </a:tcPr>
                </a:tc>
              </a:tr>
              <a:tr h="342038">
                <a:tc vMerge="1">
                  <a:txBody>
                    <a:bodyPr/>
                    <a:lstStyle/>
                    <a:p>
                      <a:endParaRPr lang="es-EC"/>
                    </a:p>
                  </a:txBody>
                  <a:tcPr/>
                </a:tc>
                <a:tc>
                  <a:txBody>
                    <a:bodyPr/>
                    <a:lstStyle/>
                    <a:p>
                      <a:pPr algn="ctr" fontAlgn="b"/>
                      <a:r>
                        <a:rPr lang="es-EC" sz="1900" u="none" strike="noStrike"/>
                        <a:t>Plantada</a:t>
                      </a:r>
                      <a:endParaRPr lang="es-EC" sz="1900" b="0" i="0" u="none" strike="noStrike">
                        <a:solidFill>
                          <a:srgbClr val="000000"/>
                        </a:solidFill>
                        <a:latin typeface="Calibri"/>
                      </a:endParaRPr>
                    </a:p>
                  </a:txBody>
                  <a:tcPr marL="9525" marR="9525" marT="9525" marB="0" anchor="b">
                    <a:solidFill>
                      <a:schemeClr val="tx2">
                        <a:lumMod val="40000"/>
                        <a:lumOff val="60000"/>
                      </a:schemeClr>
                    </a:solidFill>
                  </a:tcPr>
                </a:tc>
                <a:tc>
                  <a:txBody>
                    <a:bodyPr/>
                    <a:lstStyle/>
                    <a:p>
                      <a:pPr algn="ctr" fontAlgn="b"/>
                      <a:r>
                        <a:rPr lang="es-EC" sz="1900" u="none" strike="noStrike" dirty="0"/>
                        <a:t>Cosechada</a:t>
                      </a:r>
                      <a:endParaRPr lang="es-EC" sz="1900" b="0" i="0" u="none" strike="noStrike" dirty="0">
                        <a:solidFill>
                          <a:srgbClr val="000000"/>
                        </a:solidFill>
                        <a:latin typeface="Calibri"/>
                      </a:endParaRPr>
                    </a:p>
                  </a:txBody>
                  <a:tcPr marL="9525" marR="9525" marT="9525" marB="0" anchor="b">
                    <a:solidFill>
                      <a:schemeClr val="tx2">
                        <a:lumMod val="40000"/>
                        <a:lumOff val="60000"/>
                      </a:schemeClr>
                    </a:solidFill>
                  </a:tcPr>
                </a:tc>
                <a:tc vMerge="1">
                  <a:txBody>
                    <a:bodyPr/>
                    <a:lstStyle/>
                    <a:p>
                      <a:endParaRPr lang="es-EC"/>
                    </a:p>
                  </a:txBody>
                  <a:tcPr/>
                </a:tc>
                <a:tc vMerge="1">
                  <a:txBody>
                    <a:bodyPr/>
                    <a:lstStyle/>
                    <a:p>
                      <a:endParaRPr lang="es-EC"/>
                    </a:p>
                  </a:txBody>
                  <a:tcPr/>
                </a:tc>
              </a:tr>
              <a:tr h="342038">
                <a:tc>
                  <a:txBody>
                    <a:bodyPr/>
                    <a:lstStyle/>
                    <a:p>
                      <a:pPr algn="ctr" fontAlgn="b"/>
                      <a:r>
                        <a:rPr lang="es-EC" sz="1900" b="1" u="none" strike="noStrike" dirty="0"/>
                        <a:t>2014</a:t>
                      </a:r>
                      <a:endParaRPr lang="es-EC" sz="1900" b="1" i="0" u="none" strike="noStrike" dirty="0">
                        <a:solidFill>
                          <a:srgbClr val="000000"/>
                        </a:solidFill>
                        <a:latin typeface="Calibri"/>
                      </a:endParaRPr>
                    </a:p>
                  </a:txBody>
                  <a:tcPr marL="9525" marR="9525" marT="9525" marB="0" anchor="ctr"/>
                </a:tc>
                <a:tc>
                  <a:txBody>
                    <a:bodyPr/>
                    <a:lstStyle/>
                    <a:p>
                      <a:pPr algn="l" fontAlgn="b"/>
                      <a:r>
                        <a:rPr lang="es-EC" sz="1900" b="1" u="none" strike="noStrike" dirty="0" smtClean="0"/>
                        <a:t>        </a:t>
                      </a:r>
                      <a:r>
                        <a:rPr lang="es-EC" sz="1900" b="1" u="none" strike="noStrike" dirty="0"/>
                        <a:t>387.799 </a:t>
                      </a:r>
                      <a:endParaRPr lang="es-EC" sz="1900" b="1" i="0" u="none" strike="noStrike" dirty="0">
                        <a:solidFill>
                          <a:srgbClr val="000000"/>
                        </a:solidFill>
                        <a:latin typeface="Calibri"/>
                      </a:endParaRPr>
                    </a:p>
                  </a:txBody>
                  <a:tcPr marL="9525" marR="9525" marT="9525" marB="0" anchor="ctr"/>
                </a:tc>
                <a:tc>
                  <a:txBody>
                    <a:bodyPr/>
                    <a:lstStyle/>
                    <a:p>
                      <a:pPr algn="l" fontAlgn="b"/>
                      <a:r>
                        <a:rPr lang="es-EC" sz="1900" b="1" u="none" strike="noStrike" dirty="0"/>
                        <a:t> </a:t>
                      </a:r>
                      <a:r>
                        <a:rPr lang="es-EC" sz="1900" b="1" u="none" strike="noStrike" dirty="0" smtClean="0"/>
                        <a:t>  274.513 </a:t>
                      </a:r>
                      <a:endParaRPr lang="es-EC" sz="1900" b="1" i="0" u="none" strike="noStrike" dirty="0">
                        <a:solidFill>
                          <a:srgbClr val="000000"/>
                        </a:solidFill>
                        <a:latin typeface="Calibri"/>
                      </a:endParaRPr>
                    </a:p>
                  </a:txBody>
                  <a:tcPr marL="9525" marR="9525" marT="9525" marB="0" anchor="ctr"/>
                </a:tc>
                <a:tc>
                  <a:txBody>
                    <a:bodyPr/>
                    <a:lstStyle/>
                    <a:p>
                      <a:pPr algn="ctr" fontAlgn="b"/>
                      <a:r>
                        <a:rPr lang="es-EC" sz="1900" b="1" u="none" strike="noStrike" dirty="0" smtClean="0"/>
                        <a:t>   3.510.296 </a:t>
                      </a:r>
                      <a:endParaRPr lang="es-EC" sz="1900" b="1" i="0" u="none" strike="noStrike" dirty="0">
                        <a:solidFill>
                          <a:srgbClr val="000000"/>
                        </a:solidFill>
                        <a:latin typeface="Calibri"/>
                      </a:endParaRPr>
                    </a:p>
                  </a:txBody>
                  <a:tcPr marL="9525" marR="9525" marT="9525" marB="0" anchor="ctr"/>
                </a:tc>
                <a:tc>
                  <a:txBody>
                    <a:bodyPr/>
                    <a:lstStyle/>
                    <a:p>
                      <a:pPr algn="ctr" fontAlgn="b"/>
                      <a:r>
                        <a:rPr lang="es-EC" sz="1900" b="1" u="none" strike="noStrike" dirty="0" smtClean="0"/>
                        <a:t>3.510.152 </a:t>
                      </a:r>
                      <a:endParaRPr lang="es-EC" sz="1900" b="1" i="0" u="none" strike="noStrike" dirty="0">
                        <a:solidFill>
                          <a:srgbClr val="000000"/>
                        </a:solidFill>
                        <a:latin typeface="Calibri"/>
                      </a:endParaRPr>
                    </a:p>
                  </a:txBody>
                  <a:tcPr marL="9525" marR="9525" marT="9525" marB="0" anchor="ctr"/>
                </a:tc>
              </a:tr>
            </a:tbl>
          </a:graphicData>
        </a:graphic>
      </p:graphicFrame>
      <p:grpSp>
        <p:nvGrpSpPr>
          <p:cNvPr id="14" name="13 Grupo"/>
          <p:cNvGrpSpPr/>
          <p:nvPr/>
        </p:nvGrpSpPr>
        <p:grpSpPr>
          <a:xfrm>
            <a:off x="8443019" y="2195984"/>
            <a:ext cx="2160240" cy="2232248"/>
            <a:chOff x="7866955" y="2051968"/>
            <a:chExt cx="2135231" cy="2394165"/>
          </a:xfrm>
        </p:grpSpPr>
        <p:pic>
          <p:nvPicPr>
            <p:cNvPr id="62467" name="Picture 3"/>
            <p:cNvPicPr>
              <a:picLocks noChangeAspect="1" noChangeArrowheads="1"/>
            </p:cNvPicPr>
            <p:nvPr/>
          </p:nvPicPr>
          <p:blipFill>
            <a:blip r:embed="rId2" cstate="print"/>
            <a:srcRect/>
            <a:stretch>
              <a:fillRect/>
            </a:stretch>
          </p:blipFill>
          <p:spPr bwMode="auto">
            <a:xfrm>
              <a:off x="7866955" y="2051968"/>
              <a:ext cx="1885950" cy="2257425"/>
            </a:xfrm>
            <a:prstGeom prst="rect">
              <a:avLst/>
            </a:prstGeom>
            <a:noFill/>
            <a:ln w="9525">
              <a:noFill/>
              <a:miter lim="800000"/>
              <a:headEnd/>
              <a:tailEnd/>
            </a:ln>
          </p:spPr>
        </p:pic>
        <p:pic>
          <p:nvPicPr>
            <p:cNvPr id="62466" name="Picture 2" descr="http://www.vicini-interior.com/wp-content/uploads/2014/02/vicini-interior-la-palma-africana.jpg"/>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rot="7188744">
              <a:off x="8604505" y="3048453"/>
              <a:ext cx="1639157" cy="1156204"/>
            </a:xfrm>
            <a:prstGeom prst="rect">
              <a:avLst/>
            </a:prstGeom>
            <a:noFill/>
          </p:spPr>
        </p:pic>
      </p:grpSp>
      <p:graphicFrame>
        <p:nvGraphicFramePr>
          <p:cNvPr id="12" name="1 Gráfico"/>
          <p:cNvGraphicFramePr/>
          <p:nvPr/>
        </p:nvGraphicFramePr>
        <p:xfrm>
          <a:off x="0" y="4211638"/>
          <a:ext cx="5715040" cy="374441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5" name="2 Gráfico"/>
          <p:cNvGraphicFramePr/>
          <p:nvPr/>
        </p:nvGraphicFramePr>
        <p:xfrm>
          <a:off x="5922739" y="4140200"/>
          <a:ext cx="5230366" cy="3966195"/>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0" y="8028632"/>
            <a:ext cx="5848350" cy="230832"/>
          </a:xfrm>
          <a:prstGeom prst="rect">
            <a:avLst/>
          </a:prstGeom>
        </p:spPr>
        <p:txBody>
          <a:bodyPr>
            <a:spAutoFit/>
          </a:bodyPr>
          <a:lstStyle/>
          <a:p>
            <a:r>
              <a:rPr lang="es-ES" sz="900" b="1" dirty="0" smtClean="0"/>
              <a:t>Fuente: </a:t>
            </a:r>
            <a:r>
              <a:rPr lang="es-ES" sz="900" dirty="0" smtClean="0"/>
              <a:t>Encuesta de Superficie y Producción Agropecuaria Continua (ESPAC ) 2014</a:t>
            </a:r>
            <a:endParaRPr lang="es-EC" sz="900" dirty="0"/>
          </a:p>
        </p:txBody>
      </p:sp>
      <p:sp>
        <p:nvSpPr>
          <p:cNvPr id="3" name="2 CuadroTexto"/>
          <p:cNvSpPr txBox="1"/>
          <p:nvPr/>
        </p:nvSpPr>
        <p:spPr>
          <a:xfrm>
            <a:off x="810171" y="1691928"/>
            <a:ext cx="10369152" cy="707886"/>
          </a:xfrm>
          <a:prstGeom prst="rect">
            <a:avLst/>
          </a:prstGeom>
          <a:noFill/>
        </p:spPr>
        <p:txBody>
          <a:bodyPr wrap="square" rtlCol="0">
            <a:spAutoFit/>
          </a:bodyPr>
          <a:lstStyle/>
          <a:p>
            <a:pPr algn="just" fontAlgn="auto">
              <a:spcBef>
                <a:spcPts val="0"/>
              </a:spcBef>
              <a:spcAft>
                <a:spcPts val="0"/>
              </a:spcAft>
            </a:pPr>
            <a:r>
              <a:rPr lang="es-EC" sz="2000" dirty="0" smtClean="0"/>
              <a:t>Los cultivos transitorios representan el</a:t>
            </a:r>
            <a:r>
              <a:rPr lang="es-EC" sz="2000" dirty="0" smtClean="0">
                <a:solidFill>
                  <a:srgbClr val="FF0000"/>
                </a:solidFill>
              </a:rPr>
              <a:t> </a:t>
            </a:r>
            <a:r>
              <a:rPr lang="es-EC" sz="2000" dirty="0" smtClean="0"/>
              <a:t>16,62% de la superficie de labor agropecuaria</a:t>
            </a:r>
            <a:r>
              <a:rPr lang="es-EC" sz="2000" dirty="0" smtClean="0">
                <a:solidFill>
                  <a:prstClr val="black"/>
                </a:solidFill>
                <a:latin typeface="Calibri"/>
                <a:cs typeface="+mn-cs"/>
              </a:rPr>
              <a:t>, siendo el arroz, maíz duro seco y papa los cultivos de mayor producción a nivel nacional.</a:t>
            </a:r>
            <a:endParaRPr lang="es-ES" dirty="0">
              <a:solidFill>
                <a:prstClr val="black"/>
              </a:solidFill>
              <a:latin typeface="Calibri"/>
              <a:cs typeface="+mn-cs"/>
            </a:endParaRPr>
          </a:p>
        </p:txBody>
      </p:sp>
      <p:sp>
        <p:nvSpPr>
          <p:cNvPr id="5" name="4 CuadroTexto"/>
          <p:cNvSpPr txBox="1"/>
          <p:nvPr/>
        </p:nvSpPr>
        <p:spPr>
          <a:xfrm>
            <a:off x="738163" y="1068366"/>
            <a:ext cx="10327542" cy="461665"/>
          </a:xfrm>
          <a:prstGeom prst="rect">
            <a:avLst/>
          </a:prstGeom>
          <a:noFill/>
        </p:spPr>
        <p:txBody>
          <a:bodyPr wrap="square" rtlCol="0">
            <a:spAutoFit/>
          </a:bodyPr>
          <a:lstStyle/>
          <a:p>
            <a:r>
              <a:rPr lang="es-EC" sz="2400" b="1" dirty="0" smtClean="0">
                <a:latin typeface="Arial" pitchFamily="34" charset="0"/>
                <a:cs typeface="Arial" pitchFamily="34" charset="0"/>
              </a:rPr>
              <a:t>Cultivos transitorios</a:t>
            </a:r>
            <a:endParaRPr lang="es-ES" sz="2400" b="1" dirty="0">
              <a:latin typeface="Arial" pitchFamily="34" charset="0"/>
              <a:cs typeface="Arial" pitchFamily="34" charset="0"/>
            </a:endParaRPr>
          </a:p>
        </p:txBody>
      </p:sp>
      <p:grpSp>
        <p:nvGrpSpPr>
          <p:cNvPr id="2" name="10 Grupo"/>
          <p:cNvGrpSpPr/>
          <p:nvPr/>
        </p:nvGrpSpPr>
        <p:grpSpPr>
          <a:xfrm>
            <a:off x="8226995" y="2700040"/>
            <a:ext cx="2664296" cy="2880320"/>
            <a:chOff x="5490691" y="3348112"/>
            <a:chExt cx="1944216" cy="2104803"/>
          </a:xfrm>
        </p:grpSpPr>
        <p:pic>
          <p:nvPicPr>
            <p:cNvPr id="8" name="Picture 8" descr="http://www.qualitycorn.com/bundles/frontend/img/proceso/planta-maiz.png"/>
            <p:cNvPicPr>
              <a:picLocks noChangeAspect="1" noChangeArrowheads="1"/>
            </p:cNvPicPr>
            <p:nvPr/>
          </p:nvPicPr>
          <p:blipFill>
            <a:blip r:embed="rId2" cstate="print"/>
            <a:srcRect/>
            <a:stretch>
              <a:fillRect/>
            </a:stretch>
          </p:blipFill>
          <p:spPr bwMode="auto">
            <a:xfrm>
              <a:off x="5922739" y="3348112"/>
              <a:ext cx="792088" cy="2061132"/>
            </a:xfrm>
            <a:prstGeom prst="rect">
              <a:avLst/>
            </a:prstGeom>
            <a:noFill/>
          </p:spPr>
        </p:pic>
        <p:pic>
          <p:nvPicPr>
            <p:cNvPr id="9" name="Picture 2" descr="http://www.amhpac.org/es/images/images/Nueva%20carpeta/patata.png"/>
            <p:cNvPicPr>
              <a:picLocks noChangeAspect="1" noChangeArrowheads="1"/>
            </p:cNvPicPr>
            <p:nvPr/>
          </p:nvPicPr>
          <p:blipFill>
            <a:blip r:embed="rId3" cstate="print"/>
            <a:srcRect/>
            <a:stretch>
              <a:fillRect/>
            </a:stretch>
          </p:blipFill>
          <p:spPr bwMode="auto">
            <a:xfrm>
              <a:off x="5490691" y="4860280"/>
              <a:ext cx="920683" cy="592635"/>
            </a:xfrm>
            <a:prstGeom prst="rect">
              <a:avLst/>
            </a:prstGeom>
            <a:noFill/>
          </p:spPr>
        </p:pic>
        <p:pic>
          <p:nvPicPr>
            <p:cNvPr id="10" name="Picture 10" descr="http://catalogomedia.canaimaeducativo.gob.ve/usr/share/contenido-educativo/primero/contenidos/estudiantes/infografias/desarrollo-sustentable/fibra-vegetal/imagenes/png/arroz.png"/>
            <p:cNvPicPr>
              <a:picLocks noChangeAspect="1" noChangeArrowheads="1"/>
            </p:cNvPicPr>
            <p:nvPr/>
          </p:nvPicPr>
          <p:blipFill>
            <a:blip r:embed="rId4" cstate="print"/>
            <a:srcRect/>
            <a:stretch>
              <a:fillRect/>
            </a:stretch>
          </p:blipFill>
          <p:spPr bwMode="auto">
            <a:xfrm>
              <a:off x="6282779" y="4788272"/>
              <a:ext cx="1152128" cy="649918"/>
            </a:xfrm>
            <a:prstGeom prst="rect">
              <a:avLst/>
            </a:prstGeom>
            <a:noFill/>
          </p:spPr>
        </p:pic>
      </p:grpSp>
      <p:graphicFrame>
        <p:nvGraphicFramePr>
          <p:cNvPr id="11" name="1 Gráfico"/>
          <p:cNvGraphicFramePr/>
          <p:nvPr/>
        </p:nvGraphicFramePr>
        <p:xfrm>
          <a:off x="1314227" y="2988072"/>
          <a:ext cx="8712968" cy="4680520"/>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0" y="8028632"/>
            <a:ext cx="5848350" cy="230832"/>
          </a:xfrm>
          <a:prstGeom prst="rect">
            <a:avLst/>
          </a:prstGeom>
        </p:spPr>
        <p:txBody>
          <a:bodyPr>
            <a:spAutoFit/>
          </a:bodyPr>
          <a:lstStyle/>
          <a:p>
            <a:r>
              <a:rPr lang="es-ES" sz="900" b="1" dirty="0" smtClean="0"/>
              <a:t>Fuente: </a:t>
            </a:r>
            <a:r>
              <a:rPr lang="es-ES" sz="900" dirty="0" smtClean="0"/>
              <a:t>Encuesta de Superficie y Producción Agropecuaria Continua (ESPAC ) 2014</a:t>
            </a:r>
            <a:endParaRPr lang="es-EC" sz="900" dirty="0"/>
          </a:p>
        </p:txBody>
      </p:sp>
      <p:sp>
        <p:nvSpPr>
          <p:cNvPr id="5" name="4 CuadroTexto"/>
          <p:cNvSpPr txBox="1"/>
          <p:nvPr/>
        </p:nvSpPr>
        <p:spPr>
          <a:xfrm>
            <a:off x="635757" y="1139671"/>
            <a:ext cx="10327542" cy="1200329"/>
          </a:xfrm>
          <a:prstGeom prst="rect">
            <a:avLst/>
          </a:prstGeom>
          <a:noFill/>
        </p:spPr>
        <p:txBody>
          <a:bodyPr wrap="square" rtlCol="0">
            <a:spAutoFit/>
          </a:bodyPr>
          <a:lstStyle/>
          <a:p>
            <a:r>
              <a:rPr lang="es-EC" sz="2400" b="1" dirty="0" smtClean="0">
                <a:latin typeface="Arial" pitchFamily="34" charset="0"/>
                <a:cs typeface="Arial" pitchFamily="34" charset="0"/>
              </a:rPr>
              <a:t>Arroz  (en cáscara)</a:t>
            </a:r>
          </a:p>
          <a:p>
            <a:r>
              <a:rPr lang="es-ES" sz="2400" b="1" dirty="0" smtClean="0">
                <a:latin typeface="Arial" pitchFamily="34" charset="0"/>
                <a:cs typeface="Arial" pitchFamily="34" charset="0"/>
              </a:rPr>
              <a:t/>
            </a:r>
            <a:br>
              <a:rPr lang="es-ES" sz="2400" b="1" dirty="0" smtClean="0">
                <a:latin typeface="Arial" pitchFamily="34" charset="0"/>
                <a:cs typeface="Arial" pitchFamily="34" charset="0"/>
              </a:rPr>
            </a:br>
            <a:endParaRPr lang="es-ES" sz="2400" b="1" dirty="0">
              <a:latin typeface="Arial" pitchFamily="34" charset="0"/>
              <a:cs typeface="Arial" pitchFamily="34" charset="0"/>
            </a:endParaRPr>
          </a:p>
        </p:txBody>
      </p:sp>
      <p:pic>
        <p:nvPicPr>
          <p:cNvPr id="6" name="Picture 2"/>
          <p:cNvPicPr>
            <a:picLocks noChangeAspect="1" noChangeArrowheads="1"/>
          </p:cNvPicPr>
          <p:nvPr/>
        </p:nvPicPr>
        <p:blipFill>
          <a:blip r:embed="rId3" cstate="print"/>
          <a:srcRect/>
          <a:stretch>
            <a:fillRect/>
          </a:stretch>
        </p:blipFill>
        <p:spPr bwMode="auto">
          <a:xfrm>
            <a:off x="8515027" y="2294985"/>
            <a:ext cx="2606793" cy="1629191"/>
          </a:xfrm>
          <a:prstGeom prst="rect">
            <a:avLst/>
          </a:prstGeom>
          <a:noFill/>
          <a:ln w="9525">
            <a:noFill/>
            <a:miter lim="800000"/>
            <a:headEnd/>
            <a:tailEnd/>
          </a:ln>
        </p:spPr>
      </p:pic>
      <p:sp>
        <p:nvSpPr>
          <p:cNvPr id="7" name="6 CuadroTexto"/>
          <p:cNvSpPr txBox="1"/>
          <p:nvPr/>
        </p:nvSpPr>
        <p:spPr>
          <a:xfrm>
            <a:off x="594147" y="1646913"/>
            <a:ext cx="11107316" cy="400110"/>
          </a:xfrm>
          <a:prstGeom prst="rect">
            <a:avLst/>
          </a:prstGeom>
          <a:noFill/>
        </p:spPr>
        <p:txBody>
          <a:bodyPr wrap="square" rtlCol="0">
            <a:spAutoFit/>
          </a:bodyPr>
          <a:lstStyle/>
          <a:p>
            <a:r>
              <a:rPr lang="es-EC" sz="2000" dirty="0" smtClean="0"/>
              <a:t>En la provincia del Guayas  se concentra la mayor producción de arroz con  968.168   toneladas métricas.</a:t>
            </a:r>
            <a:endParaRPr lang="es-ES" dirty="0"/>
          </a:p>
        </p:txBody>
      </p:sp>
      <p:graphicFrame>
        <p:nvGraphicFramePr>
          <p:cNvPr id="9" name="8 Tabla"/>
          <p:cNvGraphicFramePr>
            <a:graphicFrameLocks noGrp="1"/>
          </p:cNvGraphicFramePr>
          <p:nvPr>
            <p:extLst>
              <p:ext uri="{D42A27DB-BD31-4B8C-83A1-F6EECF244321}">
                <p14:modId xmlns:p14="http://schemas.microsoft.com/office/powerpoint/2010/main" val="493880533"/>
              </p:ext>
            </p:extLst>
          </p:nvPr>
        </p:nvGraphicFramePr>
        <p:xfrm>
          <a:off x="738163" y="2150969"/>
          <a:ext cx="6912768" cy="1487054"/>
        </p:xfrm>
        <a:graphic>
          <a:graphicData uri="http://schemas.openxmlformats.org/drawingml/2006/table">
            <a:tbl>
              <a:tblPr/>
              <a:tblGrid>
                <a:gridCol w="1116910"/>
                <a:gridCol w="1343311"/>
                <a:gridCol w="1433871"/>
                <a:gridCol w="1509338"/>
                <a:gridCol w="1509338"/>
              </a:tblGrid>
              <a:tr h="361919">
                <a:tc gridSpan="5">
                  <a:txBody>
                    <a:bodyPr/>
                    <a:lstStyle/>
                    <a:p>
                      <a:pPr algn="ctr" rtl="0" fontAlgn="ctr"/>
                      <a:r>
                        <a:rPr lang="es-EC" sz="1900" b="1" i="0" u="none" strike="noStrike" dirty="0">
                          <a:solidFill>
                            <a:srgbClr val="FFFFFF"/>
                          </a:solidFill>
                          <a:latin typeface="Calibri"/>
                        </a:rPr>
                        <a:t>AÑO 2014 </a:t>
                      </a:r>
                    </a:p>
                  </a:txBody>
                  <a:tcPr marL="0" marR="0"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558ED5"/>
                    </a:solidFill>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r>
              <a:tr h="430169">
                <a:tc rowSpan="2">
                  <a:txBody>
                    <a:bodyPr/>
                    <a:lstStyle/>
                    <a:p>
                      <a:pPr algn="ctr" rtl="0" fontAlgn="ctr"/>
                      <a:r>
                        <a:rPr lang="es-EC" sz="1900" b="0" i="0" u="none" strike="noStrike">
                          <a:solidFill>
                            <a:srgbClr val="000000"/>
                          </a:solidFill>
                          <a:latin typeface="Calibri"/>
                        </a:rPr>
                        <a:t>Año </a:t>
                      </a:r>
                    </a:p>
                  </a:txBody>
                  <a:tcPr marL="0" marR="0"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95B3D7"/>
                    </a:solidFill>
                  </a:tcPr>
                </a:tc>
                <a:tc gridSpan="2">
                  <a:txBody>
                    <a:bodyPr/>
                    <a:lstStyle/>
                    <a:p>
                      <a:pPr algn="ctr" rtl="0" fontAlgn="ctr"/>
                      <a:r>
                        <a:rPr lang="es-EC" sz="1900" b="0" i="0" u="none" strike="noStrike">
                          <a:solidFill>
                            <a:srgbClr val="000000"/>
                          </a:solidFill>
                          <a:latin typeface="Calibri"/>
                        </a:rPr>
                        <a:t>Superficie (Ha) </a:t>
                      </a:r>
                    </a:p>
                  </a:txBody>
                  <a:tcPr marL="0" marR="0"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95B3D7"/>
                    </a:solidFill>
                  </a:tcPr>
                </a:tc>
                <a:tc hMerge="1">
                  <a:txBody>
                    <a:bodyPr/>
                    <a:lstStyle/>
                    <a:p>
                      <a:endParaRPr lang="es-EC"/>
                    </a:p>
                  </a:txBody>
                  <a:tcPr/>
                </a:tc>
                <a:tc>
                  <a:txBody>
                    <a:bodyPr/>
                    <a:lstStyle/>
                    <a:p>
                      <a:pPr algn="ctr" rtl="0" fontAlgn="ctr"/>
                      <a:r>
                        <a:rPr lang="es-EC" sz="1900" b="0" i="0" u="none" strike="noStrike">
                          <a:solidFill>
                            <a:srgbClr val="000000"/>
                          </a:solidFill>
                          <a:latin typeface="Calibri"/>
                        </a:rPr>
                        <a:t>Producción</a:t>
                      </a:r>
                    </a:p>
                  </a:txBody>
                  <a:tcPr marL="0" marR="0"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a:noFill/>
                    </a:lnB>
                    <a:solidFill>
                      <a:srgbClr val="95B3D7"/>
                    </a:solidFill>
                  </a:tcPr>
                </a:tc>
                <a:tc>
                  <a:txBody>
                    <a:bodyPr/>
                    <a:lstStyle/>
                    <a:p>
                      <a:pPr algn="ctr" rtl="0" fontAlgn="ctr"/>
                      <a:r>
                        <a:rPr lang="es-EC" sz="1900" b="0" i="0" u="none" strike="noStrike">
                          <a:solidFill>
                            <a:srgbClr val="000000"/>
                          </a:solidFill>
                          <a:latin typeface="Calibri"/>
                        </a:rPr>
                        <a:t>Ventas  </a:t>
                      </a:r>
                    </a:p>
                  </a:txBody>
                  <a:tcPr marL="0" marR="0"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a:noFill/>
                    </a:lnB>
                    <a:solidFill>
                      <a:srgbClr val="95B3D7"/>
                    </a:solidFill>
                  </a:tcPr>
                </a:tc>
              </a:tr>
              <a:tr h="333047">
                <a:tc vMerge="1">
                  <a:txBody>
                    <a:bodyPr/>
                    <a:lstStyle/>
                    <a:p>
                      <a:endParaRPr lang="es-EC"/>
                    </a:p>
                  </a:txBody>
                  <a:tcPr/>
                </a:tc>
                <a:tc>
                  <a:txBody>
                    <a:bodyPr/>
                    <a:lstStyle/>
                    <a:p>
                      <a:pPr algn="ctr" rtl="0" fontAlgn="ctr"/>
                      <a:r>
                        <a:rPr lang="es-EC" sz="1900" b="0" i="0" u="none" strike="noStrike">
                          <a:solidFill>
                            <a:srgbClr val="000000"/>
                          </a:solidFill>
                          <a:latin typeface="Calibri"/>
                        </a:rPr>
                        <a:t>Sembrada</a:t>
                      </a:r>
                    </a:p>
                  </a:txBody>
                  <a:tcPr marL="0" marR="0"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95B3D7"/>
                    </a:solidFill>
                  </a:tcPr>
                </a:tc>
                <a:tc>
                  <a:txBody>
                    <a:bodyPr/>
                    <a:lstStyle/>
                    <a:p>
                      <a:pPr algn="ctr" rtl="0" fontAlgn="ctr"/>
                      <a:r>
                        <a:rPr lang="es-EC" sz="1900" b="0" i="0" u="none" strike="noStrike">
                          <a:solidFill>
                            <a:srgbClr val="000000"/>
                          </a:solidFill>
                          <a:latin typeface="Calibri"/>
                        </a:rPr>
                        <a:t>Cosechada </a:t>
                      </a:r>
                    </a:p>
                  </a:txBody>
                  <a:tcPr marL="0" marR="0"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95B3D7"/>
                    </a:solidFill>
                  </a:tcPr>
                </a:tc>
                <a:tc>
                  <a:txBody>
                    <a:bodyPr/>
                    <a:lstStyle/>
                    <a:p>
                      <a:pPr algn="ctr" rtl="0" fontAlgn="ctr"/>
                      <a:r>
                        <a:rPr lang="es-EC" sz="1900" b="0" i="0" u="none" strike="noStrike">
                          <a:solidFill>
                            <a:srgbClr val="000000"/>
                          </a:solidFill>
                          <a:latin typeface="Calibri"/>
                        </a:rPr>
                        <a:t> (Tm ) </a:t>
                      </a:r>
                    </a:p>
                  </a:txBody>
                  <a:tcPr marL="0" marR="0"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a:noFill/>
                    </a:lnT>
                    <a:lnB w="12700" cap="flat" cmpd="sng" algn="ctr">
                      <a:solidFill>
                        <a:srgbClr val="4F81BD"/>
                      </a:solidFill>
                      <a:prstDash val="solid"/>
                      <a:round/>
                      <a:headEnd type="none" w="med" len="med"/>
                      <a:tailEnd type="none" w="med" len="med"/>
                    </a:lnB>
                    <a:solidFill>
                      <a:srgbClr val="95B3D7"/>
                    </a:solidFill>
                  </a:tcPr>
                </a:tc>
                <a:tc>
                  <a:txBody>
                    <a:bodyPr/>
                    <a:lstStyle/>
                    <a:p>
                      <a:pPr algn="ctr" rtl="0" fontAlgn="ctr"/>
                      <a:r>
                        <a:rPr lang="es-EC" sz="1900" b="0" i="0" u="none" strike="noStrike">
                          <a:solidFill>
                            <a:srgbClr val="000000"/>
                          </a:solidFill>
                          <a:latin typeface="Calibri"/>
                        </a:rPr>
                        <a:t>(Tm ) </a:t>
                      </a:r>
                    </a:p>
                  </a:txBody>
                  <a:tcPr marL="0" marR="0"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a:noFill/>
                    </a:lnT>
                    <a:lnB w="12700" cap="flat" cmpd="sng" algn="ctr">
                      <a:solidFill>
                        <a:srgbClr val="4F81BD"/>
                      </a:solidFill>
                      <a:prstDash val="solid"/>
                      <a:round/>
                      <a:headEnd type="none" w="med" len="med"/>
                      <a:tailEnd type="none" w="med" len="med"/>
                    </a:lnB>
                    <a:solidFill>
                      <a:srgbClr val="95B3D7"/>
                    </a:solidFill>
                  </a:tcPr>
                </a:tc>
              </a:tr>
              <a:tr h="361919">
                <a:tc>
                  <a:txBody>
                    <a:bodyPr/>
                    <a:lstStyle/>
                    <a:p>
                      <a:pPr algn="ctr" rtl="0" fontAlgn="ctr"/>
                      <a:r>
                        <a:rPr lang="es-EC" sz="1900" b="1" i="0" u="none" strike="noStrike" dirty="0">
                          <a:solidFill>
                            <a:srgbClr val="000000"/>
                          </a:solidFill>
                          <a:latin typeface="Calibri"/>
                        </a:rPr>
                        <a:t>2014</a:t>
                      </a:r>
                    </a:p>
                  </a:txBody>
                  <a:tcPr marL="0" marR="0"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rtl="0" fontAlgn="ctr"/>
                      <a:r>
                        <a:rPr lang="es-EC" sz="1900" b="1" i="0" u="none" strike="noStrike">
                          <a:solidFill>
                            <a:srgbClr val="000000"/>
                          </a:solidFill>
                          <a:latin typeface="Calibri"/>
                        </a:rPr>
                        <a:t>397.958</a:t>
                      </a:r>
                    </a:p>
                  </a:txBody>
                  <a:tcPr marL="0" marR="0"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rtl="0" fontAlgn="ctr"/>
                      <a:r>
                        <a:rPr lang="es-EC" sz="1900" b="1" i="0" u="none" strike="noStrike">
                          <a:solidFill>
                            <a:srgbClr val="000000"/>
                          </a:solidFill>
                          <a:latin typeface="Calibri"/>
                        </a:rPr>
                        <a:t>376.182</a:t>
                      </a:r>
                    </a:p>
                  </a:txBody>
                  <a:tcPr marL="0" marR="0"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rtl="0" fontAlgn="ctr"/>
                      <a:r>
                        <a:rPr lang="es-EC" sz="1900" b="1" i="0" u="none" strike="noStrike">
                          <a:solidFill>
                            <a:srgbClr val="000000"/>
                          </a:solidFill>
                          <a:latin typeface="Calibri"/>
                        </a:rPr>
                        <a:t>1.448.392</a:t>
                      </a:r>
                    </a:p>
                  </a:txBody>
                  <a:tcPr marL="0" marR="0"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rtl="0" fontAlgn="ctr"/>
                      <a:r>
                        <a:rPr lang="es-EC" sz="1900" b="1" i="0" u="none" strike="noStrike" dirty="0">
                          <a:solidFill>
                            <a:srgbClr val="000000"/>
                          </a:solidFill>
                          <a:latin typeface="Calibri"/>
                        </a:rPr>
                        <a:t>1.346.141</a:t>
                      </a:r>
                    </a:p>
                  </a:txBody>
                  <a:tcPr marL="0" marR="0" marT="0"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bl>
          </a:graphicData>
        </a:graphic>
      </p:graphicFrame>
      <p:graphicFrame>
        <p:nvGraphicFramePr>
          <p:cNvPr id="12" name="1 Gráfico"/>
          <p:cNvGraphicFramePr/>
          <p:nvPr/>
        </p:nvGraphicFramePr>
        <p:xfrm>
          <a:off x="0" y="4140200"/>
          <a:ext cx="5748895" cy="374441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3" name="2 Gráfico"/>
          <p:cNvGraphicFramePr/>
          <p:nvPr/>
        </p:nvGraphicFramePr>
        <p:xfrm>
          <a:off x="5778723" y="4212208"/>
          <a:ext cx="5328592" cy="3606155"/>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0" y="8028632"/>
            <a:ext cx="5848350" cy="230832"/>
          </a:xfrm>
          <a:prstGeom prst="rect">
            <a:avLst/>
          </a:prstGeom>
        </p:spPr>
        <p:txBody>
          <a:bodyPr>
            <a:spAutoFit/>
          </a:bodyPr>
          <a:lstStyle/>
          <a:p>
            <a:r>
              <a:rPr lang="es-ES" sz="900" b="1" dirty="0" smtClean="0"/>
              <a:t>Fuente: </a:t>
            </a:r>
            <a:r>
              <a:rPr lang="es-ES" sz="900" dirty="0" smtClean="0"/>
              <a:t>Encuesta de Superficie y Producción Agropecuaria Continua (ESPAC ) 2014</a:t>
            </a:r>
            <a:endParaRPr lang="es-EC" sz="900" dirty="0"/>
          </a:p>
        </p:txBody>
      </p:sp>
      <p:sp>
        <p:nvSpPr>
          <p:cNvPr id="3" name="2 CuadroTexto"/>
          <p:cNvSpPr txBox="1"/>
          <p:nvPr/>
        </p:nvSpPr>
        <p:spPr>
          <a:xfrm>
            <a:off x="738163" y="1187872"/>
            <a:ext cx="10327542" cy="1200329"/>
          </a:xfrm>
          <a:prstGeom prst="rect">
            <a:avLst/>
          </a:prstGeom>
          <a:noFill/>
        </p:spPr>
        <p:txBody>
          <a:bodyPr wrap="square" rtlCol="0">
            <a:spAutoFit/>
          </a:bodyPr>
          <a:lstStyle/>
          <a:p>
            <a:r>
              <a:rPr lang="es-EC" sz="2400" b="1" dirty="0" smtClean="0">
                <a:latin typeface="Arial" pitchFamily="34" charset="0"/>
                <a:cs typeface="Arial" pitchFamily="34" charset="0"/>
              </a:rPr>
              <a:t>Papa</a:t>
            </a:r>
          </a:p>
          <a:p>
            <a:r>
              <a:rPr lang="es-ES" sz="2400" b="1" dirty="0" smtClean="0">
                <a:latin typeface="Arial" pitchFamily="34" charset="0"/>
                <a:cs typeface="Arial" pitchFamily="34" charset="0"/>
              </a:rPr>
              <a:t/>
            </a:r>
            <a:br>
              <a:rPr lang="es-ES" sz="2400" b="1" dirty="0" smtClean="0">
                <a:latin typeface="Arial" pitchFamily="34" charset="0"/>
                <a:cs typeface="Arial" pitchFamily="34" charset="0"/>
              </a:rPr>
            </a:br>
            <a:endParaRPr lang="es-ES" sz="2400" b="1" dirty="0">
              <a:latin typeface="Arial" pitchFamily="34" charset="0"/>
              <a:cs typeface="Arial" pitchFamily="34" charset="0"/>
            </a:endParaRPr>
          </a:p>
        </p:txBody>
      </p:sp>
      <p:sp>
        <p:nvSpPr>
          <p:cNvPr id="5" name="4 CuadroTexto"/>
          <p:cNvSpPr txBox="1"/>
          <p:nvPr/>
        </p:nvSpPr>
        <p:spPr>
          <a:xfrm>
            <a:off x="738163" y="1691928"/>
            <a:ext cx="10715700" cy="400110"/>
          </a:xfrm>
          <a:prstGeom prst="rect">
            <a:avLst/>
          </a:prstGeom>
          <a:noFill/>
        </p:spPr>
        <p:txBody>
          <a:bodyPr wrap="square" rtlCol="0">
            <a:spAutoFit/>
          </a:bodyPr>
          <a:lstStyle/>
          <a:p>
            <a:r>
              <a:rPr lang="es-EC" sz="2000" dirty="0" smtClean="0"/>
              <a:t>En la provincia del Carchi se concentra la mayor producción de papa con  155.585  toneladas métricas.</a:t>
            </a:r>
            <a:endParaRPr lang="es-ES" sz="2000" dirty="0"/>
          </a:p>
        </p:txBody>
      </p:sp>
      <p:pic>
        <p:nvPicPr>
          <p:cNvPr id="6" name="Picture 2" descr="C:\Documents and Settings\gmartinez\Escritorio\papa001.jpg"/>
          <p:cNvPicPr>
            <a:picLocks noChangeAspect="1" noChangeArrowheads="1"/>
          </p:cNvPicPr>
          <p:nvPr/>
        </p:nvPicPr>
        <p:blipFill>
          <a:blip r:embed="rId2" cstate="print"/>
          <a:srcRect/>
          <a:stretch>
            <a:fillRect/>
          </a:stretch>
        </p:blipFill>
        <p:spPr bwMode="auto">
          <a:xfrm>
            <a:off x="8443019" y="2267992"/>
            <a:ext cx="2484279" cy="1656184"/>
          </a:xfrm>
          <a:prstGeom prst="rect">
            <a:avLst/>
          </a:prstGeom>
          <a:noFill/>
          <a:ln w="9525">
            <a:noFill/>
            <a:miter lim="800000"/>
            <a:headEnd/>
            <a:tailEnd/>
          </a:ln>
        </p:spPr>
      </p:pic>
      <p:graphicFrame>
        <p:nvGraphicFramePr>
          <p:cNvPr id="7" name="6 Tabla"/>
          <p:cNvGraphicFramePr>
            <a:graphicFrameLocks noGrp="1"/>
          </p:cNvGraphicFramePr>
          <p:nvPr>
            <p:extLst>
              <p:ext uri="{D42A27DB-BD31-4B8C-83A1-F6EECF244321}">
                <p14:modId xmlns:p14="http://schemas.microsoft.com/office/powerpoint/2010/main" val="3325727219"/>
              </p:ext>
            </p:extLst>
          </p:nvPr>
        </p:nvGraphicFramePr>
        <p:xfrm>
          <a:off x="738163" y="2267992"/>
          <a:ext cx="6984776" cy="1440160"/>
        </p:xfrm>
        <a:graphic>
          <a:graphicData uri="http://schemas.openxmlformats.org/drawingml/2006/table">
            <a:tbl>
              <a:tblPr/>
              <a:tblGrid>
                <a:gridCol w="1343226"/>
                <a:gridCol w="1343226"/>
                <a:gridCol w="1272530"/>
                <a:gridCol w="1512897"/>
                <a:gridCol w="1512897"/>
              </a:tblGrid>
              <a:tr h="360040">
                <a:tc gridSpan="5">
                  <a:txBody>
                    <a:bodyPr/>
                    <a:lstStyle/>
                    <a:p>
                      <a:pPr algn="ctr" rtl="0" fontAlgn="ctr"/>
                      <a:r>
                        <a:rPr lang="es-EC" sz="1900" b="1" i="0" u="none" strike="noStrike" dirty="0">
                          <a:solidFill>
                            <a:srgbClr val="FFFFFF"/>
                          </a:solidFill>
                          <a:latin typeface="Calibri"/>
                        </a:rPr>
                        <a:t>AÑO 2014 </a:t>
                      </a:r>
                    </a:p>
                  </a:txBody>
                  <a:tcPr marL="9525" marR="9525" marT="9525"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558ED5"/>
                    </a:solidFill>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r>
              <a:tr h="360040">
                <a:tc rowSpan="2">
                  <a:txBody>
                    <a:bodyPr/>
                    <a:lstStyle/>
                    <a:p>
                      <a:pPr algn="ctr" rtl="0" fontAlgn="ctr"/>
                      <a:r>
                        <a:rPr lang="es-EC" sz="1900" b="0" i="0" u="none" strike="noStrike">
                          <a:solidFill>
                            <a:srgbClr val="000000"/>
                          </a:solidFill>
                          <a:latin typeface="Calibri"/>
                        </a:rPr>
                        <a:t>Año </a:t>
                      </a:r>
                    </a:p>
                  </a:txBody>
                  <a:tcPr marL="9525" marR="9525" marT="9525"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95B3D7"/>
                    </a:solidFill>
                  </a:tcPr>
                </a:tc>
                <a:tc gridSpan="2">
                  <a:txBody>
                    <a:bodyPr/>
                    <a:lstStyle/>
                    <a:p>
                      <a:pPr algn="ctr" rtl="0" fontAlgn="ctr"/>
                      <a:r>
                        <a:rPr lang="es-EC" sz="1900" b="0" i="0" u="none" strike="noStrike">
                          <a:solidFill>
                            <a:srgbClr val="000000"/>
                          </a:solidFill>
                          <a:latin typeface="Calibri"/>
                        </a:rPr>
                        <a:t>Superficie (Ha) </a:t>
                      </a:r>
                    </a:p>
                  </a:txBody>
                  <a:tcPr marL="9525" marR="9525" marT="9525"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95B3D7"/>
                    </a:solidFill>
                  </a:tcPr>
                </a:tc>
                <a:tc hMerge="1">
                  <a:txBody>
                    <a:bodyPr/>
                    <a:lstStyle/>
                    <a:p>
                      <a:endParaRPr lang="es-EC"/>
                    </a:p>
                  </a:txBody>
                  <a:tcPr/>
                </a:tc>
                <a:tc>
                  <a:txBody>
                    <a:bodyPr/>
                    <a:lstStyle/>
                    <a:p>
                      <a:pPr algn="ctr" rtl="0" fontAlgn="ctr"/>
                      <a:r>
                        <a:rPr lang="es-EC" sz="1900" b="0" i="0" u="none" strike="noStrike">
                          <a:solidFill>
                            <a:srgbClr val="000000"/>
                          </a:solidFill>
                          <a:latin typeface="Calibri"/>
                        </a:rPr>
                        <a:t>Producción</a:t>
                      </a:r>
                    </a:p>
                  </a:txBody>
                  <a:tcPr marL="9525" marR="9525" marT="9525"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a:noFill/>
                    </a:lnB>
                    <a:solidFill>
                      <a:srgbClr val="95B3D7"/>
                    </a:solidFill>
                  </a:tcPr>
                </a:tc>
                <a:tc>
                  <a:txBody>
                    <a:bodyPr/>
                    <a:lstStyle/>
                    <a:p>
                      <a:pPr algn="ctr" rtl="0" fontAlgn="ctr"/>
                      <a:r>
                        <a:rPr lang="es-EC" sz="1900" b="0" i="0" u="none" strike="noStrike">
                          <a:solidFill>
                            <a:srgbClr val="000000"/>
                          </a:solidFill>
                          <a:latin typeface="Calibri"/>
                        </a:rPr>
                        <a:t>Ventas  </a:t>
                      </a:r>
                    </a:p>
                  </a:txBody>
                  <a:tcPr marL="9525" marR="9525" marT="9525"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a:noFill/>
                    </a:lnB>
                    <a:solidFill>
                      <a:srgbClr val="95B3D7"/>
                    </a:solidFill>
                  </a:tcPr>
                </a:tc>
              </a:tr>
              <a:tr h="360040">
                <a:tc vMerge="1">
                  <a:txBody>
                    <a:bodyPr/>
                    <a:lstStyle/>
                    <a:p>
                      <a:endParaRPr lang="es-EC"/>
                    </a:p>
                  </a:txBody>
                  <a:tcPr/>
                </a:tc>
                <a:tc>
                  <a:txBody>
                    <a:bodyPr/>
                    <a:lstStyle/>
                    <a:p>
                      <a:pPr algn="ctr" rtl="0" fontAlgn="ctr"/>
                      <a:r>
                        <a:rPr lang="es-EC" sz="1900" b="0" i="0" u="none" strike="noStrike">
                          <a:solidFill>
                            <a:srgbClr val="000000"/>
                          </a:solidFill>
                          <a:latin typeface="Calibri"/>
                        </a:rPr>
                        <a:t>Sembrada</a:t>
                      </a:r>
                    </a:p>
                  </a:txBody>
                  <a:tcPr marL="9525" marR="9525" marT="9525"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95B3D7"/>
                    </a:solidFill>
                  </a:tcPr>
                </a:tc>
                <a:tc>
                  <a:txBody>
                    <a:bodyPr/>
                    <a:lstStyle/>
                    <a:p>
                      <a:pPr algn="ctr" rtl="0" fontAlgn="ctr"/>
                      <a:r>
                        <a:rPr lang="es-EC" sz="1900" b="0" i="0" u="none" strike="noStrike">
                          <a:solidFill>
                            <a:srgbClr val="000000"/>
                          </a:solidFill>
                          <a:latin typeface="Calibri"/>
                        </a:rPr>
                        <a:t>Cosechada </a:t>
                      </a:r>
                    </a:p>
                  </a:txBody>
                  <a:tcPr marL="9525" marR="9525" marT="9525"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solidFill>
                      <a:srgbClr val="95B3D7"/>
                    </a:solidFill>
                  </a:tcPr>
                </a:tc>
                <a:tc>
                  <a:txBody>
                    <a:bodyPr/>
                    <a:lstStyle/>
                    <a:p>
                      <a:pPr algn="ctr" rtl="0" fontAlgn="ctr"/>
                      <a:r>
                        <a:rPr lang="es-EC" sz="1900" b="0" i="0" u="none" strike="noStrike" dirty="0">
                          <a:solidFill>
                            <a:srgbClr val="000000"/>
                          </a:solidFill>
                          <a:latin typeface="Calibri"/>
                        </a:rPr>
                        <a:t> (Tm ) </a:t>
                      </a:r>
                    </a:p>
                  </a:txBody>
                  <a:tcPr marL="9525" marR="9525" marT="9525"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a:noFill/>
                    </a:lnT>
                    <a:lnB w="12700" cap="flat" cmpd="sng" algn="ctr">
                      <a:solidFill>
                        <a:srgbClr val="4F81BD"/>
                      </a:solidFill>
                      <a:prstDash val="solid"/>
                      <a:round/>
                      <a:headEnd type="none" w="med" len="med"/>
                      <a:tailEnd type="none" w="med" len="med"/>
                    </a:lnB>
                    <a:solidFill>
                      <a:srgbClr val="95B3D7"/>
                    </a:solidFill>
                  </a:tcPr>
                </a:tc>
                <a:tc>
                  <a:txBody>
                    <a:bodyPr/>
                    <a:lstStyle/>
                    <a:p>
                      <a:pPr algn="ctr" rtl="0" fontAlgn="ctr"/>
                      <a:r>
                        <a:rPr lang="es-EC" sz="1900" b="0" i="0" u="none" strike="noStrike">
                          <a:solidFill>
                            <a:srgbClr val="000000"/>
                          </a:solidFill>
                          <a:latin typeface="Calibri"/>
                        </a:rPr>
                        <a:t>(Tm ) </a:t>
                      </a:r>
                    </a:p>
                  </a:txBody>
                  <a:tcPr marL="9525" marR="9525" marT="9525"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a:noFill/>
                    </a:lnT>
                    <a:lnB w="12700" cap="flat" cmpd="sng" algn="ctr">
                      <a:solidFill>
                        <a:srgbClr val="4F81BD"/>
                      </a:solidFill>
                      <a:prstDash val="solid"/>
                      <a:round/>
                      <a:headEnd type="none" w="med" len="med"/>
                      <a:tailEnd type="none" w="med" len="med"/>
                    </a:lnB>
                    <a:solidFill>
                      <a:srgbClr val="95B3D7"/>
                    </a:solidFill>
                  </a:tcPr>
                </a:tc>
              </a:tr>
              <a:tr h="360040">
                <a:tc>
                  <a:txBody>
                    <a:bodyPr/>
                    <a:lstStyle/>
                    <a:p>
                      <a:pPr algn="ctr" rtl="0" fontAlgn="ctr"/>
                      <a:r>
                        <a:rPr lang="es-EC" sz="1900" b="1" i="0" u="none" strike="noStrike">
                          <a:solidFill>
                            <a:srgbClr val="000000"/>
                          </a:solidFill>
                          <a:latin typeface="Calibri"/>
                        </a:rPr>
                        <a:t>2014</a:t>
                      </a:r>
                    </a:p>
                  </a:txBody>
                  <a:tcPr marL="9525" marR="9525" marT="9525"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rtl="0" fontAlgn="ctr"/>
                      <a:r>
                        <a:rPr lang="es-EC" sz="1900" b="1" i="0" u="none" strike="noStrike">
                          <a:solidFill>
                            <a:srgbClr val="000000"/>
                          </a:solidFill>
                          <a:latin typeface="Calibri"/>
                        </a:rPr>
                        <a:t>35.460</a:t>
                      </a:r>
                    </a:p>
                  </a:txBody>
                  <a:tcPr marL="9525" marR="9525" marT="9525"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rtl="0" fontAlgn="ctr"/>
                      <a:r>
                        <a:rPr lang="es-EC" sz="1900" b="1" i="0" u="none" strike="noStrike">
                          <a:solidFill>
                            <a:srgbClr val="000000"/>
                          </a:solidFill>
                          <a:latin typeface="Calibri"/>
                        </a:rPr>
                        <a:t>34.677</a:t>
                      </a:r>
                    </a:p>
                  </a:txBody>
                  <a:tcPr marL="9525" marR="9525" marT="9525"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rtl="0" fontAlgn="ctr"/>
                      <a:r>
                        <a:rPr lang="es-EC" sz="1900" b="1" i="0" u="none" strike="noStrike" dirty="0">
                          <a:solidFill>
                            <a:srgbClr val="000000"/>
                          </a:solidFill>
                          <a:latin typeface="Calibri"/>
                        </a:rPr>
                        <a:t>443.357</a:t>
                      </a:r>
                    </a:p>
                  </a:txBody>
                  <a:tcPr marL="9525" marR="9525" marT="9525"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c>
                  <a:txBody>
                    <a:bodyPr/>
                    <a:lstStyle/>
                    <a:p>
                      <a:pPr algn="ctr" rtl="0" fontAlgn="ctr"/>
                      <a:r>
                        <a:rPr lang="es-EC" sz="1900" b="1" i="0" u="none" strike="noStrike" dirty="0">
                          <a:solidFill>
                            <a:srgbClr val="000000"/>
                          </a:solidFill>
                          <a:latin typeface="Calibri"/>
                        </a:rPr>
                        <a:t>392.045</a:t>
                      </a:r>
                    </a:p>
                  </a:txBody>
                  <a:tcPr marL="9525" marR="9525" marT="9525" marB="0" anchor="ctr">
                    <a:lnL w="12700" cap="flat" cmpd="sng" algn="ctr">
                      <a:solidFill>
                        <a:srgbClr val="4F81BD"/>
                      </a:solidFill>
                      <a:prstDash val="solid"/>
                      <a:round/>
                      <a:headEnd type="none" w="med" len="med"/>
                      <a:tailEnd type="none" w="med" len="med"/>
                    </a:lnL>
                    <a:lnR w="12700" cap="flat" cmpd="sng" algn="ctr">
                      <a:solidFill>
                        <a:srgbClr val="4F81BD"/>
                      </a:solidFill>
                      <a:prstDash val="solid"/>
                      <a:round/>
                      <a:headEnd type="none" w="med" len="med"/>
                      <a:tailEnd type="none" w="med" len="med"/>
                    </a:lnR>
                    <a:lnT w="12700" cap="flat" cmpd="sng" algn="ctr">
                      <a:solidFill>
                        <a:srgbClr val="4F81BD"/>
                      </a:solidFill>
                      <a:prstDash val="solid"/>
                      <a:round/>
                      <a:headEnd type="none" w="med" len="med"/>
                      <a:tailEnd type="none" w="med" len="med"/>
                    </a:lnT>
                    <a:lnB w="12700" cap="flat" cmpd="sng" algn="ctr">
                      <a:solidFill>
                        <a:srgbClr val="4F81BD"/>
                      </a:solidFill>
                      <a:prstDash val="solid"/>
                      <a:round/>
                      <a:headEnd type="none" w="med" len="med"/>
                      <a:tailEnd type="none" w="med" len="med"/>
                    </a:lnB>
                  </a:tcPr>
                </a:tc>
              </a:tr>
            </a:tbl>
          </a:graphicData>
        </a:graphic>
      </p:graphicFrame>
      <p:graphicFrame>
        <p:nvGraphicFramePr>
          <p:cNvPr id="9" name="1 Gráfico"/>
          <p:cNvGraphicFramePr/>
          <p:nvPr/>
        </p:nvGraphicFramePr>
        <p:xfrm>
          <a:off x="278567" y="3925886"/>
          <a:ext cx="5857916" cy="410445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2" name="2 Gráfico"/>
          <p:cNvGraphicFramePr/>
          <p:nvPr/>
        </p:nvGraphicFramePr>
        <p:xfrm>
          <a:off x="6210771" y="4068192"/>
          <a:ext cx="5490692" cy="3894187"/>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2050" name="6 CuadroTexto"/>
          <p:cNvSpPr txBox="1">
            <a:spLocks noChangeArrowheads="1"/>
          </p:cNvSpPr>
          <p:nvPr/>
        </p:nvSpPr>
        <p:spPr bwMode="auto">
          <a:xfrm>
            <a:off x="7308975" y="2844056"/>
            <a:ext cx="387034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charset="0"/>
                <a:ea typeface="ＭＳ Ｐゴシック" charset="0"/>
                <a:cs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algn="ctr"/>
            <a:r>
              <a:rPr lang="es-EC" sz="2400" b="1" dirty="0" smtClean="0">
                <a:solidFill>
                  <a:srgbClr val="1F497D">
                    <a:lumMod val="75000"/>
                  </a:srgbClr>
                </a:solidFill>
                <a:latin typeface="Arial" charset="0"/>
                <a:cs typeface="Arial" charset="0"/>
              </a:rPr>
              <a:t>Nuevos productos de publicación</a:t>
            </a:r>
          </a:p>
        </p:txBody>
      </p:sp>
      <p:sp>
        <p:nvSpPr>
          <p:cNvPr id="2" name="CuadroTexto 1"/>
          <p:cNvSpPr txBox="1"/>
          <p:nvPr/>
        </p:nvSpPr>
        <p:spPr>
          <a:xfrm>
            <a:off x="3062231" y="1685457"/>
            <a:ext cx="184666" cy="369332"/>
          </a:xfrm>
          <a:prstGeom prst="rect">
            <a:avLst/>
          </a:prstGeom>
          <a:noFill/>
        </p:spPr>
        <p:txBody>
          <a:bodyPr wrap="none" rtlCol="0">
            <a:spAutoFit/>
          </a:bodyPr>
          <a:lstStyle/>
          <a:p>
            <a:endParaRPr lang="es-ES" dirty="0">
              <a:solidFill>
                <a:prstClr val="black"/>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Rectángulo"/>
          <p:cNvSpPr/>
          <p:nvPr/>
        </p:nvSpPr>
        <p:spPr>
          <a:xfrm>
            <a:off x="954187" y="1187872"/>
            <a:ext cx="1483098" cy="461665"/>
          </a:xfrm>
          <a:prstGeom prst="rect">
            <a:avLst/>
          </a:prstGeom>
        </p:spPr>
        <p:txBody>
          <a:bodyPr wrap="none">
            <a:spAutoFit/>
          </a:bodyPr>
          <a:lstStyle/>
          <a:p>
            <a:r>
              <a:rPr lang="es-EC" sz="2400" b="1" dirty="0" smtClean="0">
                <a:latin typeface="Arial" pitchFamily="34" charset="0"/>
                <a:cs typeface="Arial" pitchFamily="34" charset="0"/>
              </a:rPr>
              <a:t>Los Ríos</a:t>
            </a:r>
          </a:p>
        </p:txBody>
      </p:sp>
      <p:graphicFrame>
        <p:nvGraphicFramePr>
          <p:cNvPr id="7" name="6 Tabla"/>
          <p:cNvGraphicFramePr>
            <a:graphicFrameLocks noGrp="1"/>
          </p:cNvGraphicFramePr>
          <p:nvPr/>
        </p:nvGraphicFramePr>
        <p:xfrm>
          <a:off x="522139" y="1835944"/>
          <a:ext cx="6048672" cy="1623060"/>
        </p:xfrm>
        <a:graphic>
          <a:graphicData uri="http://schemas.openxmlformats.org/drawingml/2006/table">
            <a:tbl>
              <a:tblPr/>
              <a:tblGrid>
                <a:gridCol w="1405557"/>
                <a:gridCol w="1405557"/>
                <a:gridCol w="1405557"/>
                <a:gridCol w="1832001"/>
              </a:tblGrid>
              <a:tr h="257175">
                <a:tc gridSpan="4">
                  <a:txBody>
                    <a:bodyPr/>
                    <a:lstStyle/>
                    <a:p>
                      <a:pPr algn="ctr" rtl="0" fontAlgn="b"/>
                      <a:r>
                        <a:rPr lang="es-EC" sz="1800" b="1" i="0" u="none" strike="noStrike" dirty="0">
                          <a:solidFill>
                            <a:srgbClr val="FFFFFF"/>
                          </a:solidFill>
                          <a:latin typeface="+mn-lt"/>
                        </a:rPr>
                        <a:t> Cultivos permanentes de mayor producción </a:t>
                      </a:r>
                    </a:p>
                  </a:txBody>
                  <a:tcPr marL="9525" marR="9525" marT="9525" marB="0" anchor="b">
                    <a:lnL w="6350" cap="flat" cmpd="sng" algn="ctr">
                      <a:solidFill>
                        <a:srgbClr val="95B3D7"/>
                      </a:solidFill>
                      <a:prstDash val="solid"/>
                      <a:round/>
                      <a:headEnd type="none" w="med" len="med"/>
                      <a:tailEnd type="none" w="med" len="med"/>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538ED5"/>
                    </a:solidFill>
                  </a:tcPr>
                </a:tc>
                <a:tc hMerge="1">
                  <a:txBody>
                    <a:bodyPr/>
                    <a:lstStyle/>
                    <a:p>
                      <a:endParaRPr lang="es-EC"/>
                    </a:p>
                  </a:txBody>
                  <a:tcPr/>
                </a:tc>
                <a:tc hMerge="1">
                  <a:txBody>
                    <a:bodyPr/>
                    <a:lstStyle/>
                    <a:p>
                      <a:endParaRPr lang="es-EC"/>
                    </a:p>
                  </a:txBody>
                  <a:tcPr/>
                </a:tc>
                <a:tc hMerge="1">
                  <a:txBody>
                    <a:bodyPr/>
                    <a:lstStyle/>
                    <a:p>
                      <a:endParaRPr lang="es-EC"/>
                    </a:p>
                  </a:txBody>
                  <a:tcPr/>
                </a:tc>
              </a:tr>
              <a:tr h="257175">
                <a:tc rowSpan="2">
                  <a:txBody>
                    <a:bodyPr/>
                    <a:lstStyle/>
                    <a:p>
                      <a:pPr algn="ctr" rtl="0" fontAlgn="ctr"/>
                      <a:r>
                        <a:rPr lang="es-EC" sz="1800" b="1" i="0" u="none" strike="noStrike">
                          <a:solidFill>
                            <a:srgbClr val="000000"/>
                          </a:solidFill>
                          <a:latin typeface="+mn-lt"/>
                        </a:rPr>
                        <a:t> Cultivos permanentes </a:t>
                      </a: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gridSpan="2">
                  <a:txBody>
                    <a:bodyPr/>
                    <a:lstStyle/>
                    <a:p>
                      <a:pPr algn="ctr" rtl="0" fontAlgn="ctr"/>
                      <a:r>
                        <a:rPr lang="es-EC" sz="1800" b="1" i="0" u="none" strike="noStrike">
                          <a:solidFill>
                            <a:srgbClr val="000000"/>
                          </a:solidFill>
                          <a:latin typeface="+mn-lt"/>
                        </a:rPr>
                        <a:t> Superficie (Ha) </a:t>
                      </a: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hMerge="1">
                  <a:txBody>
                    <a:bodyPr/>
                    <a:lstStyle/>
                    <a:p>
                      <a:endParaRPr lang="es-EC"/>
                    </a:p>
                  </a:txBody>
                  <a:tcPr/>
                </a:tc>
                <a:tc rowSpan="2">
                  <a:txBody>
                    <a:bodyPr/>
                    <a:lstStyle/>
                    <a:p>
                      <a:pPr algn="ctr" rtl="0" fontAlgn="ctr"/>
                      <a:r>
                        <a:rPr lang="es-EC" sz="1800" b="1" i="0" u="none" strike="noStrike">
                          <a:solidFill>
                            <a:srgbClr val="000000"/>
                          </a:solidFill>
                          <a:latin typeface="+mn-lt"/>
                        </a:rPr>
                        <a:t>Producción anual (Tm )</a:t>
                      </a: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r>
              <a:tr h="257175">
                <a:tc vMerge="1">
                  <a:txBody>
                    <a:bodyPr/>
                    <a:lstStyle/>
                    <a:p>
                      <a:endParaRPr lang="es-EC"/>
                    </a:p>
                  </a:txBody>
                  <a:tcPr/>
                </a:tc>
                <a:tc>
                  <a:txBody>
                    <a:bodyPr/>
                    <a:lstStyle/>
                    <a:p>
                      <a:pPr algn="ctr" rtl="0" fontAlgn="b"/>
                      <a:r>
                        <a:rPr lang="es-EC" sz="1800" b="1" i="0" u="none" strike="noStrike">
                          <a:solidFill>
                            <a:srgbClr val="000000"/>
                          </a:solidFill>
                          <a:latin typeface="+mn-lt"/>
                        </a:rPr>
                        <a:t> Plantada  </a:t>
                      </a:r>
                    </a:p>
                  </a:txBody>
                  <a:tcPr marL="9525" marR="9525" marT="9525" marB="0" anchor="b">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rtl="0" fontAlgn="b"/>
                      <a:r>
                        <a:rPr lang="es-EC" sz="1800" b="1" i="0" u="none" strike="noStrike">
                          <a:solidFill>
                            <a:srgbClr val="000000"/>
                          </a:solidFill>
                          <a:latin typeface="+mn-lt"/>
                        </a:rPr>
                        <a:t>  Cosechada  </a:t>
                      </a:r>
                    </a:p>
                  </a:txBody>
                  <a:tcPr marL="9525" marR="9525" marT="9525" marB="0" anchor="b">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vMerge="1">
                  <a:txBody>
                    <a:bodyPr/>
                    <a:lstStyle/>
                    <a:p>
                      <a:endParaRPr lang="es-EC"/>
                    </a:p>
                  </a:txBody>
                  <a:tcPr/>
                </a:tc>
              </a:tr>
              <a:tr h="352425">
                <a:tc>
                  <a:txBody>
                    <a:bodyPr/>
                    <a:lstStyle/>
                    <a:p>
                      <a:pPr algn="l" rtl="0" fontAlgn="ctr"/>
                      <a:r>
                        <a:rPr lang="es-EC" sz="1800" b="0" i="0" u="none" strike="noStrike" dirty="0" smtClean="0">
                          <a:solidFill>
                            <a:srgbClr val="000000"/>
                          </a:solidFill>
                          <a:latin typeface="+mn-lt"/>
                        </a:rPr>
                        <a:t>Banano</a:t>
                      </a:r>
                      <a:endParaRPr lang="es-EC" sz="1800" b="0" i="0" u="none" strike="noStrike" dirty="0">
                        <a:solidFill>
                          <a:srgbClr val="000000"/>
                        </a:solidFill>
                        <a:latin typeface="+mn-lt"/>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85.238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82.384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3.536.598 </a:t>
                      </a:r>
                      <a:endParaRPr lang="es-EC" sz="1800" b="0" i="0" u="none" strike="noStrike" dirty="0">
                        <a:solidFill>
                          <a:srgbClr val="000000"/>
                        </a:solidFill>
                        <a:latin typeface="Calibri"/>
                      </a:endParaRP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r>
              <a:tr h="419100">
                <a:tc>
                  <a:txBody>
                    <a:bodyPr/>
                    <a:lstStyle/>
                    <a:p>
                      <a:pPr algn="l" rtl="0" fontAlgn="ctr"/>
                      <a:r>
                        <a:rPr lang="es-EC" sz="1800" b="0" i="0" u="none" strike="noStrike" dirty="0" smtClean="0">
                          <a:solidFill>
                            <a:srgbClr val="000000"/>
                          </a:solidFill>
                          <a:latin typeface="+mn-lt"/>
                        </a:rPr>
                        <a:t>Palma africana</a:t>
                      </a:r>
                      <a:endParaRPr lang="es-EC" sz="1800" b="0" i="0" u="none" strike="noStrike" dirty="0">
                        <a:solidFill>
                          <a:srgbClr val="000000"/>
                        </a:solidFill>
                        <a:latin typeface="+mn-lt"/>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52.707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36.603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561.819 </a:t>
                      </a:r>
                      <a:endParaRPr lang="es-EC" sz="1800" b="0" i="0" u="none" strike="noStrike" dirty="0">
                        <a:solidFill>
                          <a:srgbClr val="000000"/>
                        </a:solidFill>
                        <a:latin typeface="Calibri"/>
                      </a:endParaRP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r>
            </a:tbl>
          </a:graphicData>
        </a:graphic>
      </p:graphicFrame>
      <p:sp>
        <p:nvSpPr>
          <p:cNvPr id="6" name="Freeform 11"/>
          <p:cNvSpPr>
            <a:spLocks/>
          </p:cNvSpPr>
          <p:nvPr/>
        </p:nvSpPr>
        <p:spPr bwMode="auto">
          <a:xfrm>
            <a:off x="8947075" y="1259880"/>
            <a:ext cx="1584176" cy="2376264"/>
          </a:xfrm>
          <a:custGeom>
            <a:avLst/>
            <a:gdLst/>
            <a:ahLst/>
            <a:cxnLst>
              <a:cxn ang="0">
                <a:pos x="22" y="1"/>
              </a:cxn>
              <a:cxn ang="0">
                <a:pos x="26" y="0"/>
              </a:cxn>
              <a:cxn ang="0">
                <a:pos x="24" y="2"/>
              </a:cxn>
              <a:cxn ang="0">
                <a:pos x="24" y="6"/>
              </a:cxn>
              <a:cxn ang="0">
                <a:pos x="27" y="8"/>
              </a:cxn>
              <a:cxn ang="0">
                <a:pos x="32" y="5"/>
              </a:cxn>
              <a:cxn ang="0">
                <a:pos x="35" y="2"/>
              </a:cxn>
              <a:cxn ang="0">
                <a:pos x="38" y="3"/>
              </a:cxn>
              <a:cxn ang="0">
                <a:pos x="36" y="8"/>
              </a:cxn>
              <a:cxn ang="0">
                <a:pos x="33" y="13"/>
              </a:cxn>
              <a:cxn ang="0">
                <a:pos x="30" y="16"/>
              </a:cxn>
              <a:cxn ang="0">
                <a:pos x="29" y="19"/>
              </a:cxn>
              <a:cxn ang="0">
                <a:pos x="27" y="22"/>
              </a:cxn>
              <a:cxn ang="0">
                <a:pos x="27" y="25"/>
              </a:cxn>
              <a:cxn ang="0">
                <a:pos x="27" y="28"/>
              </a:cxn>
              <a:cxn ang="0">
                <a:pos x="28" y="31"/>
              </a:cxn>
              <a:cxn ang="0">
                <a:pos x="26" y="34"/>
              </a:cxn>
              <a:cxn ang="0">
                <a:pos x="23" y="38"/>
              </a:cxn>
              <a:cxn ang="0">
                <a:pos x="27" y="37"/>
              </a:cxn>
              <a:cxn ang="0">
                <a:pos x="28" y="40"/>
              </a:cxn>
              <a:cxn ang="0">
                <a:pos x="26" y="44"/>
              </a:cxn>
              <a:cxn ang="0">
                <a:pos x="27" y="44"/>
              </a:cxn>
              <a:cxn ang="0">
                <a:pos x="29" y="48"/>
              </a:cxn>
              <a:cxn ang="0">
                <a:pos x="27" y="50"/>
              </a:cxn>
              <a:cxn ang="0">
                <a:pos x="25" y="53"/>
              </a:cxn>
              <a:cxn ang="0">
                <a:pos x="29" y="55"/>
              </a:cxn>
              <a:cxn ang="0">
                <a:pos x="30" y="58"/>
              </a:cxn>
              <a:cxn ang="0">
                <a:pos x="30" y="60"/>
              </a:cxn>
              <a:cxn ang="0">
                <a:pos x="30" y="64"/>
              </a:cxn>
              <a:cxn ang="0">
                <a:pos x="30" y="69"/>
              </a:cxn>
              <a:cxn ang="0">
                <a:pos x="32" y="73"/>
              </a:cxn>
              <a:cxn ang="0">
                <a:pos x="33" y="77"/>
              </a:cxn>
              <a:cxn ang="0">
                <a:pos x="30" y="75"/>
              </a:cxn>
              <a:cxn ang="0">
                <a:pos x="27" y="74"/>
              </a:cxn>
              <a:cxn ang="0">
                <a:pos x="24" y="69"/>
              </a:cxn>
              <a:cxn ang="0">
                <a:pos x="21" y="68"/>
              </a:cxn>
              <a:cxn ang="0">
                <a:pos x="19" y="65"/>
              </a:cxn>
              <a:cxn ang="0">
                <a:pos x="14" y="65"/>
              </a:cxn>
              <a:cxn ang="0">
                <a:pos x="10" y="65"/>
              </a:cxn>
              <a:cxn ang="0">
                <a:pos x="7" y="62"/>
              </a:cxn>
              <a:cxn ang="0">
                <a:pos x="6" y="59"/>
              </a:cxn>
              <a:cxn ang="0">
                <a:pos x="2" y="56"/>
              </a:cxn>
              <a:cxn ang="0">
                <a:pos x="1" y="53"/>
              </a:cxn>
              <a:cxn ang="0">
                <a:pos x="0" y="50"/>
              </a:cxn>
              <a:cxn ang="0">
                <a:pos x="0" y="45"/>
              </a:cxn>
              <a:cxn ang="0">
                <a:pos x="2" y="42"/>
              </a:cxn>
              <a:cxn ang="0">
                <a:pos x="4" y="40"/>
              </a:cxn>
              <a:cxn ang="0">
                <a:pos x="5" y="36"/>
              </a:cxn>
              <a:cxn ang="0">
                <a:pos x="6" y="31"/>
              </a:cxn>
              <a:cxn ang="0">
                <a:pos x="9" y="28"/>
              </a:cxn>
              <a:cxn ang="0">
                <a:pos x="12" y="27"/>
              </a:cxn>
              <a:cxn ang="0">
                <a:pos x="15" y="26"/>
              </a:cxn>
              <a:cxn ang="0">
                <a:pos x="16" y="23"/>
              </a:cxn>
              <a:cxn ang="0">
                <a:pos x="17" y="19"/>
              </a:cxn>
              <a:cxn ang="0">
                <a:pos x="16" y="15"/>
              </a:cxn>
              <a:cxn ang="0">
                <a:pos x="13" y="15"/>
              </a:cxn>
              <a:cxn ang="0">
                <a:pos x="13" y="12"/>
              </a:cxn>
              <a:cxn ang="0">
                <a:pos x="15" y="9"/>
              </a:cxn>
              <a:cxn ang="0">
                <a:pos x="16" y="9"/>
              </a:cxn>
              <a:cxn ang="0">
                <a:pos x="17" y="6"/>
              </a:cxn>
              <a:cxn ang="0">
                <a:pos x="18" y="3"/>
              </a:cxn>
            </a:cxnLst>
            <a:rect l="0" t="0" r="r" b="b"/>
            <a:pathLst>
              <a:path w="38" h="78">
                <a:moveTo>
                  <a:pt x="19" y="1"/>
                </a:moveTo>
                <a:lnTo>
                  <a:pt x="20" y="1"/>
                </a:lnTo>
                <a:lnTo>
                  <a:pt x="20" y="2"/>
                </a:lnTo>
                <a:lnTo>
                  <a:pt x="21" y="1"/>
                </a:lnTo>
                <a:lnTo>
                  <a:pt x="21" y="1"/>
                </a:lnTo>
                <a:lnTo>
                  <a:pt x="21" y="0"/>
                </a:lnTo>
                <a:lnTo>
                  <a:pt x="22" y="0"/>
                </a:lnTo>
                <a:lnTo>
                  <a:pt x="22" y="1"/>
                </a:lnTo>
                <a:lnTo>
                  <a:pt x="22" y="0"/>
                </a:lnTo>
                <a:lnTo>
                  <a:pt x="23" y="0"/>
                </a:lnTo>
                <a:lnTo>
                  <a:pt x="23" y="1"/>
                </a:lnTo>
                <a:lnTo>
                  <a:pt x="24" y="1"/>
                </a:lnTo>
                <a:lnTo>
                  <a:pt x="24" y="1"/>
                </a:lnTo>
                <a:lnTo>
                  <a:pt x="24" y="0"/>
                </a:lnTo>
                <a:lnTo>
                  <a:pt x="25" y="0"/>
                </a:lnTo>
                <a:lnTo>
                  <a:pt x="26" y="0"/>
                </a:lnTo>
                <a:lnTo>
                  <a:pt x="26" y="0"/>
                </a:lnTo>
                <a:lnTo>
                  <a:pt x="26" y="0"/>
                </a:lnTo>
                <a:lnTo>
                  <a:pt x="25" y="0"/>
                </a:lnTo>
                <a:lnTo>
                  <a:pt x="25" y="1"/>
                </a:lnTo>
                <a:lnTo>
                  <a:pt x="26" y="1"/>
                </a:lnTo>
                <a:lnTo>
                  <a:pt x="25" y="1"/>
                </a:lnTo>
                <a:lnTo>
                  <a:pt x="25" y="2"/>
                </a:lnTo>
                <a:lnTo>
                  <a:pt x="24" y="2"/>
                </a:lnTo>
                <a:lnTo>
                  <a:pt x="24" y="3"/>
                </a:lnTo>
                <a:lnTo>
                  <a:pt x="25" y="3"/>
                </a:lnTo>
                <a:lnTo>
                  <a:pt x="25" y="3"/>
                </a:lnTo>
                <a:lnTo>
                  <a:pt x="25" y="4"/>
                </a:lnTo>
                <a:lnTo>
                  <a:pt x="25" y="5"/>
                </a:lnTo>
                <a:lnTo>
                  <a:pt x="25" y="6"/>
                </a:lnTo>
                <a:lnTo>
                  <a:pt x="24" y="6"/>
                </a:lnTo>
                <a:lnTo>
                  <a:pt x="24" y="6"/>
                </a:lnTo>
                <a:lnTo>
                  <a:pt x="25" y="6"/>
                </a:lnTo>
                <a:lnTo>
                  <a:pt x="25" y="7"/>
                </a:lnTo>
                <a:lnTo>
                  <a:pt x="24" y="7"/>
                </a:lnTo>
                <a:lnTo>
                  <a:pt x="25" y="7"/>
                </a:lnTo>
                <a:lnTo>
                  <a:pt x="25" y="8"/>
                </a:lnTo>
                <a:lnTo>
                  <a:pt x="26" y="8"/>
                </a:lnTo>
                <a:lnTo>
                  <a:pt x="27" y="8"/>
                </a:lnTo>
                <a:lnTo>
                  <a:pt x="27" y="8"/>
                </a:lnTo>
                <a:lnTo>
                  <a:pt x="28" y="8"/>
                </a:lnTo>
                <a:lnTo>
                  <a:pt x="28" y="7"/>
                </a:lnTo>
                <a:lnTo>
                  <a:pt x="29" y="7"/>
                </a:lnTo>
                <a:lnTo>
                  <a:pt x="29" y="6"/>
                </a:lnTo>
                <a:lnTo>
                  <a:pt x="30" y="6"/>
                </a:lnTo>
                <a:lnTo>
                  <a:pt x="30" y="6"/>
                </a:lnTo>
                <a:lnTo>
                  <a:pt x="31" y="6"/>
                </a:lnTo>
                <a:lnTo>
                  <a:pt x="32" y="5"/>
                </a:lnTo>
                <a:lnTo>
                  <a:pt x="33" y="5"/>
                </a:lnTo>
                <a:lnTo>
                  <a:pt x="33" y="4"/>
                </a:lnTo>
                <a:lnTo>
                  <a:pt x="33" y="3"/>
                </a:lnTo>
                <a:lnTo>
                  <a:pt x="33" y="3"/>
                </a:lnTo>
                <a:lnTo>
                  <a:pt x="34" y="3"/>
                </a:lnTo>
                <a:lnTo>
                  <a:pt x="34" y="3"/>
                </a:lnTo>
                <a:lnTo>
                  <a:pt x="35" y="3"/>
                </a:lnTo>
                <a:lnTo>
                  <a:pt x="35" y="2"/>
                </a:lnTo>
                <a:lnTo>
                  <a:pt x="36" y="1"/>
                </a:lnTo>
                <a:lnTo>
                  <a:pt x="36" y="0"/>
                </a:lnTo>
                <a:lnTo>
                  <a:pt x="36" y="0"/>
                </a:lnTo>
                <a:lnTo>
                  <a:pt x="36" y="1"/>
                </a:lnTo>
                <a:lnTo>
                  <a:pt x="37" y="1"/>
                </a:lnTo>
                <a:lnTo>
                  <a:pt x="38" y="1"/>
                </a:lnTo>
                <a:lnTo>
                  <a:pt x="38" y="2"/>
                </a:lnTo>
                <a:lnTo>
                  <a:pt x="38" y="3"/>
                </a:lnTo>
                <a:lnTo>
                  <a:pt x="38" y="3"/>
                </a:lnTo>
                <a:lnTo>
                  <a:pt x="37" y="3"/>
                </a:lnTo>
                <a:lnTo>
                  <a:pt x="37" y="4"/>
                </a:lnTo>
                <a:lnTo>
                  <a:pt x="36" y="5"/>
                </a:lnTo>
                <a:lnTo>
                  <a:pt x="36" y="6"/>
                </a:lnTo>
                <a:lnTo>
                  <a:pt x="36" y="6"/>
                </a:lnTo>
                <a:lnTo>
                  <a:pt x="36" y="7"/>
                </a:lnTo>
                <a:lnTo>
                  <a:pt x="36" y="8"/>
                </a:lnTo>
                <a:lnTo>
                  <a:pt x="36" y="9"/>
                </a:lnTo>
                <a:lnTo>
                  <a:pt x="35" y="10"/>
                </a:lnTo>
                <a:lnTo>
                  <a:pt x="34" y="10"/>
                </a:lnTo>
                <a:lnTo>
                  <a:pt x="34" y="10"/>
                </a:lnTo>
                <a:lnTo>
                  <a:pt x="34" y="11"/>
                </a:lnTo>
                <a:lnTo>
                  <a:pt x="33" y="11"/>
                </a:lnTo>
                <a:lnTo>
                  <a:pt x="33" y="12"/>
                </a:lnTo>
                <a:lnTo>
                  <a:pt x="33" y="13"/>
                </a:lnTo>
                <a:lnTo>
                  <a:pt x="33" y="13"/>
                </a:lnTo>
                <a:lnTo>
                  <a:pt x="33" y="13"/>
                </a:lnTo>
                <a:lnTo>
                  <a:pt x="32" y="13"/>
                </a:lnTo>
                <a:lnTo>
                  <a:pt x="31" y="13"/>
                </a:lnTo>
                <a:lnTo>
                  <a:pt x="31" y="14"/>
                </a:lnTo>
                <a:lnTo>
                  <a:pt x="30" y="14"/>
                </a:lnTo>
                <a:lnTo>
                  <a:pt x="30" y="15"/>
                </a:lnTo>
                <a:lnTo>
                  <a:pt x="30" y="16"/>
                </a:lnTo>
                <a:lnTo>
                  <a:pt x="30" y="16"/>
                </a:lnTo>
                <a:lnTo>
                  <a:pt x="30" y="17"/>
                </a:lnTo>
                <a:lnTo>
                  <a:pt x="30" y="17"/>
                </a:lnTo>
                <a:lnTo>
                  <a:pt x="29" y="17"/>
                </a:lnTo>
                <a:lnTo>
                  <a:pt x="28" y="17"/>
                </a:lnTo>
                <a:lnTo>
                  <a:pt x="29" y="18"/>
                </a:lnTo>
                <a:lnTo>
                  <a:pt x="28" y="19"/>
                </a:lnTo>
                <a:lnTo>
                  <a:pt x="29" y="19"/>
                </a:lnTo>
                <a:lnTo>
                  <a:pt x="28" y="19"/>
                </a:lnTo>
                <a:lnTo>
                  <a:pt x="28" y="19"/>
                </a:lnTo>
                <a:lnTo>
                  <a:pt x="28" y="20"/>
                </a:lnTo>
                <a:lnTo>
                  <a:pt x="27" y="20"/>
                </a:lnTo>
                <a:lnTo>
                  <a:pt x="27" y="20"/>
                </a:lnTo>
                <a:lnTo>
                  <a:pt x="27" y="21"/>
                </a:lnTo>
                <a:lnTo>
                  <a:pt x="27" y="21"/>
                </a:lnTo>
                <a:lnTo>
                  <a:pt x="27" y="22"/>
                </a:lnTo>
                <a:lnTo>
                  <a:pt x="27" y="22"/>
                </a:lnTo>
                <a:lnTo>
                  <a:pt x="27" y="22"/>
                </a:lnTo>
                <a:lnTo>
                  <a:pt x="28" y="22"/>
                </a:lnTo>
                <a:lnTo>
                  <a:pt x="28" y="23"/>
                </a:lnTo>
                <a:lnTo>
                  <a:pt x="27" y="23"/>
                </a:lnTo>
                <a:lnTo>
                  <a:pt x="27" y="24"/>
                </a:lnTo>
                <a:lnTo>
                  <a:pt x="27" y="25"/>
                </a:lnTo>
                <a:lnTo>
                  <a:pt x="27" y="25"/>
                </a:lnTo>
                <a:lnTo>
                  <a:pt x="27" y="26"/>
                </a:lnTo>
                <a:lnTo>
                  <a:pt x="27" y="26"/>
                </a:lnTo>
                <a:lnTo>
                  <a:pt x="27" y="26"/>
                </a:lnTo>
                <a:lnTo>
                  <a:pt x="27" y="26"/>
                </a:lnTo>
                <a:lnTo>
                  <a:pt x="27" y="27"/>
                </a:lnTo>
                <a:lnTo>
                  <a:pt x="27" y="28"/>
                </a:lnTo>
                <a:lnTo>
                  <a:pt x="27" y="28"/>
                </a:lnTo>
                <a:lnTo>
                  <a:pt x="27" y="28"/>
                </a:lnTo>
                <a:lnTo>
                  <a:pt x="26" y="28"/>
                </a:lnTo>
                <a:lnTo>
                  <a:pt x="26" y="29"/>
                </a:lnTo>
                <a:lnTo>
                  <a:pt x="26" y="30"/>
                </a:lnTo>
                <a:lnTo>
                  <a:pt x="27" y="30"/>
                </a:lnTo>
                <a:lnTo>
                  <a:pt x="27" y="31"/>
                </a:lnTo>
                <a:lnTo>
                  <a:pt x="27" y="31"/>
                </a:lnTo>
                <a:lnTo>
                  <a:pt x="28" y="31"/>
                </a:lnTo>
                <a:lnTo>
                  <a:pt x="28" y="31"/>
                </a:lnTo>
                <a:lnTo>
                  <a:pt x="28" y="32"/>
                </a:lnTo>
                <a:lnTo>
                  <a:pt x="28" y="33"/>
                </a:lnTo>
                <a:lnTo>
                  <a:pt x="27" y="33"/>
                </a:lnTo>
                <a:lnTo>
                  <a:pt x="27" y="32"/>
                </a:lnTo>
                <a:lnTo>
                  <a:pt x="27" y="33"/>
                </a:lnTo>
                <a:lnTo>
                  <a:pt x="27" y="33"/>
                </a:lnTo>
                <a:lnTo>
                  <a:pt x="26" y="33"/>
                </a:lnTo>
                <a:lnTo>
                  <a:pt x="26" y="34"/>
                </a:lnTo>
                <a:lnTo>
                  <a:pt x="26" y="34"/>
                </a:lnTo>
                <a:lnTo>
                  <a:pt x="25" y="35"/>
                </a:lnTo>
                <a:lnTo>
                  <a:pt x="25" y="36"/>
                </a:lnTo>
                <a:lnTo>
                  <a:pt x="24" y="36"/>
                </a:lnTo>
                <a:lnTo>
                  <a:pt x="24" y="37"/>
                </a:lnTo>
                <a:lnTo>
                  <a:pt x="24" y="37"/>
                </a:lnTo>
                <a:lnTo>
                  <a:pt x="24" y="37"/>
                </a:lnTo>
                <a:lnTo>
                  <a:pt x="23" y="38"/>
                </a:lnTo>
                <a:lnTo>
                  <a:pt x="24" y="38"/>
                </a:lnTo>
                <a:lnTo>
                  <a:pt x="24" y="38"/>
                </a:lnTo>
                <a:lnTo>
                  <a:pt x="24" y="37"/>
                </a:lnTo>
                <a:lnTo>
                  <a:pt x="25" y="37"/>
                </a:lnTo>
                <a:lnTo>
                  <a:pt x="25" y="37"/>
                </a:lnTo>
                <a:lnTo>
                  <a:pt x="26" y="37"/>
                </a:lnTo>
                <a:lnTo>
                  <a:pt x="27" y="37"/>
                </a:lnTo>
                <a:lnTo>
                  <a:pt x="27" y="37"/>
                </a:lnTo>
                <a:lnTo>
                  <a:pt x="27" y="38"/>
                </a:lnTo>
                <a:lnTo>
                  <a:pt x="27" y="38"/>
                </a:lnTo>
                <a:lnTo>
                  <a:pt x="28" y="38"/>
                </a:lnTo>
                <a:lnTo>
                  <a:pt x="29" y="38"/>
                </a:lnTo>
                <a:lnTo>
                  <a:pt x="29" y="39"/>
                </a:lnTo>
                <a:lnTo>
                  <a:pt x="29" y="40"/>
                </a:lnTo>
                <a:lnTo>
                  <a:pt x="28" y="40"/>
                </a:lnTo>
                <a:lnTo>
                  <a:pt x="28" y="40"/>
                </a:lnTo>
                <a:lnTo>
                  <a:pt x="28" y="41"/>
                </a:lnTo>
                <a:lnTo>
                  <a:pt x="27" y="41"/>
                </a:lnTo>
                <a:lnTo>
                  <a:pt x="27" y="41"/>
                </a:lnTo>
                <a:lnTo>
                  <a:pt x="27" y="42"/>
                </a:lnTo>
                <a:lnTo>
                  <a:pt x="27" y="43"/>
                </a:lnTo>
                <a:lnTo>
                  <a:pt x="27" y="44"/>
                </a:lnTo>
                <a:lnTo>
                  <a:pt x="26" y="44"/>
                </a:lnTo>
                <a:lnTo>
                  <a:pt x="26" y="44"/>
                </a:lnTo>
                <a:lnTo>
                  <a:pt x="25" y="44"/>
                </a:lnTo>
                <a:lnTo>
                  <a:pt x="25" y="44"/>
                </a:lnTo>
                <a:lnTo>
                  <a:pt x="24" y="44"/>
                </a:lnTo>
                <a:lnTo>
                  <a:pt x="25" y="44"/>
                </a:lnTo>
                <a:lnTo>
                  <a:pt x="25" y="45"/>
                </a:lnTo>
                <a:lnTo>
                  <a:pt x="26" y="45"/>
                </a:lnTo>
                <a:lnTo>
                  <a:pt x="26" y="44"/>
                </a:lnTo>
                <a:lnTo>
                  <a:pt x="27" y="44"/>
                </a:lnTo>
                <a:lnTo>
                  <a:pt x="27" y="45"/>
                </a:lnTo>
                <a:lnTo>
                  <a:pt x="27" y="46"/>
                </a:lnTo>
                <a:lnTo>
                  <a:pt x="27" y="47"/>
                </a:lnTo>
                <a:lnTo>
                  <a:pt x="27" y="47"/>
                </a:lnTo>
                <a:lnTo>
                  <a:pt x="27" y="47"/>
                </a:lnTo>
                <a:lnTo>
                  <a:pt x="27" y="48"/>
                </a:lnTo>
                <a:lnTo>
                  <a:pt x="28" y="48"/>
                </a:lnTo>
                <a:lnTo>
                  <a:pt x="29" y="48"/>
                </a:lnTo>
                <a:lnTo>
                  <a:pt x="30" y="48"/>
                </a:lnTo>
                <a:lnTo>
                  <a:pt x="30" y="49"/>
                </a:lnTo>
                <a:lnTo>
                  <a:pt x="30" y="49"/>
                </a:lnTo>
                <a:lnTo>
                  <a:pt x="30" y="50"/>
                </a:lnTo>
                <a:lnTo>
                  <a:pt x="29" y="50"/>
                </a:lnTo>
                <a:lnTo>
                  <a:pt x="29" y="50"/>
                </a:lnTo>
                <a:lnTo>
                  <a:pt x="28" y="50"/>
                </a:lnTo>
                <a:lnTo>
                  <a:pt x="27" y="50"/>
                </a:lnTo>
                <a:lnTo>
                  <a:pt x="27" y="50"/>
                </a:lnTo>
                <a:lnTo>
                  <a:pt x="27" y="51"/>
                </a:lnTo>
                <a:lnTo>
                  <a:pt x="27" y="52"/>
                </a:lnTo>
                <a:lnTo>
                  <a:pt x="27" y="52"/>
                </a:lnTo>
                <a:lnTo>
                  <a:pt x="27" y="53"/>
                </a:lnTo>
                <a:lnTo>
                  <a:pt x="26" y="53"/>
                </a:lnTo>
                <a:lnTo>
                  <a:pt x="25" y="53"/>
                </a:lnTo>
                <a:lnTo>
                  <a:pt x="25" y="53"/>
                </a:lnTo>
                <a:lnTo>
                  <a:pt x="26" y="53"/>
                </a:lnTo>
                <a:lnTo>
                  <a:pt x="27" y="53"/>
                </a:lnTo>
                <a:lnTo>
                  <a:pt x="27" y="54"/>
                </a:lnTo>
                <a:lnTo>
                  <a:pt x="27" y="54"/>
                </a:lnTo>
                <a:lnTo>
                  <a:pt x="27" y="53"/>
                </a:lnTo>
                <a:lnTo>
                  <a:pt x="28" y="53"/>
                </a:lnTo>
                <a:lnTo>
                  <a:pt x="28" y="54"/>
                </a:lnTo>
                <a:lnTo>
                  <a:pt x="29" y="55"/>
                </a:lnTo>
                <a:lnTo>
                  <a:pt x="30" y="55"/>
                </a:lnTo>
                <a:lnTo>
                  <a:pt x="30" y="56"/>
                </a:lnTo>
                <a:lnTo>
                  <a:pt x="29" y="56"/>
                </a:lnTo>
                <a:lnTo>
                  <a:pt x="29" y="56"/>
                </a:lnTo>
                <a:lnTo>
                  <a:pt x="30" y="56"/>
                </a:lnTo>
                <a:lnTo>
                  <a:pt x="30" y="57"/>
                </a:lnTo>
                <a:lnTo>
                  <a:pt x="30" y="57"/>
                </a:lnTo>
                <a:lnTo>
                  <a:pt x="30" y="58"/>
                </a:lnTo>
                <a:lnTo>
                  <a:pt x="31" y="58"/>
                </a:lnTo>
                <a:lnTo>
                  <a:pt x="32" y="58"/>
                </a:lnTo>
                <a:lnTo>
                  <a:pt x="32" y="59"/>
                </a:lnTo>
                <a:lnTo>
                  <a:pt x="31" y="59"/>
                </a:lnTo>
                <a:lnTo>
                  <a:pt x="31" y="59"/>
                </a:lnTo>
                <a:lnTo>
                  <a:pt x="30" y="59"/>
                </a:lnTo>
                <a:lnTo>
                  <a:pt x="30" y="59"/>
                </a:lnTo>
                <a:lnTo>
                  <a:pt x="30" y="60"/>
                </a:lnTo>
                <a:lnTo>
                  <a:pt x="30" y="61"/>
                </a:lnTo>
                <a:lnTo>
                  <a:pt x="30" y="62"/>
                </a:lnTo>
                <a:lnTo>
                  <a:pt x="30" y="62"/>
                </a:lnTo>
                <a:lnTo>
                  <a:pt x="30" y="62"/>
                </a:lnTo>
                <a:lnTo>
                  <a:pt x="31" y="62"/>
                </a:lnTo>
                <a:lnTo>
                  <a:pt x="31" y="63"/>
                </a:lnTo>
                <a:lnTo>
                  <a:pt x="30" y="63"/>
                </a:lnTo>
                <a:lnTo>
                  <a:pt x="30" y="64"/>
                </a:lnTo>
                <a:lnTo>
                  <a:pt x="30" y="65"/>
                </a:lnTo>
                <a:lnTo>
                  <a:pt x="30" y="65"/>
                </a:lnTo>
                <a:lnTo>
                  <a:pt x="30" y="66"/>
                </a:lnTo>
                <a:lnTo>
                  <a:pt x="30" y="67"/>
                </a:lnTo>
                <a:lnTo>
                  <a:pt x="30" y="68"/>
                </a:lnTo>
                <a:lnTo>
                  <a:pt x="30" y="68"/>
                </a:lnTo>
                <a:lnTo>
                  <a:pt x="30" y="69"/>
                </a:lnTo>
                <a:lnTo>
                  <a:pt x="30" y="69"/>
                </a:lnTo>
                <a:lnTo>
                  <a:pt x="30" y="70"/>
                </a:lnTo>
                <a:lnTo>
                  <a:pt x="30" y="71"/>
                </a:lnTo>
                <a:lnTo>
                  <a:pt x="31" y="71"/>
                </a:lnTo>
                <a:lnTo>
                  <a:pt x="31" y="71"/>
                </a:lnTo>
                <a:lnTo>
                  <a:pt x="32" y="71"/>
                </a:lnTo>
                <a:lnTo>
                  <a:pt x="32" y="72"/>
                </a:lnTo>
                <a:lnTo>
                  <a:pt x="33" y="72"/>
                </a:lnTo>
                <a:lnTo>
                  <a:pt x="32" y="73"/>
                </a:lnTo>
                <a:lnTo>
                  <a:pt x="33" y="73"/>
                </a:lnTo>
                <a:lnTo>
                  <a:pt x="33" y="74"/>
                </a:lnTo>
                <a:lnTo>
                  <a:pt x="32" y="74"/>
                </a:lnTo>
                <a:lnTo>
                  <a:pt x="33" y="74"/>
                </a:lnTo>
                <a:lnTo>
                  <a:pt x="33" y="75"/>
                </a:lnTo>
                <a:lnTo>
                  <a:pt x="33" y="76"/>
                </a:lnTo>
                <a:lnTo>
                  <a:pt x="34" y="77"/>
                </a:lnTo>
                <a:lnTo>
                  <a:pt x="33" y="77"/>
                </a:lnTo>
                <a:lnTo>
                  <a:pt x="33" y="78"/>
                </a:lnTo>
                <a:lnTo>
                  <a:pt x="33" y="77"/>
                </a:lnTo>
                <a:lnTo>
                  <a:pt x="33" y="77"/>
                </a:lnTo>
                <a:lnTo>
                  <a:pt x="32" y="77"/>
                </a:lnTo>
                <a:lnTo>
                  <a:pt x="32" y="76"/>
                </a:lnTo>
                <a:lnTo>
                  <a:pt x="31" y="76"/>
                </a:lnTo>
                <a:lnTo>
                  <a:pt x="31" y="75"/>
                </a:lnTo>
                <a:lnTo>
                  <a:pt x="30" y="75"/>
                </a:lnTo>
                <a:lnTo>
                  <a:pt x="30" y="74"/>
                </a:lnTo>
                <a:lnTo>
                  <a:pt x="30" y="75"/>
                </a:lnTo>
                <a:lnTo>
                  <a:pt x="29" y="75"/>
                </a:lnTo>
                <a:lnTo>
                  <a:pt x="28" y="75"/>
                </a:lnTo>
                <a:lnTo>
                  <a:pt x="28" y="74"/>
                </a:lnTo>
                <a:lnTo>
                  <a:pt x="27" y="74"/>
                </a:lnTo>
                <a:lnTo>
                  <a:pt x="27" y="74"/>
                </a:lnTo>
                <a:lnTo>
                  <a:pt x="27" y="74"/>
                </a:lnTo>
                <a:lnTo>
                  <a:pt x="27" y="73"/>
                </a:lnTo>
                <a:lnTo>
                  <a:pt x="27" y="72"/>
                </a:lnTo>
                <a:lnTo>
                  <a:pt x="26" y="72"/>
                </a:lnTo>
                <a:lnTo>
                  <a:pt x="26" y="71"/>
                </a:lnTo>
                <a:lnTo>
                  <a:pt x="25" y="71"/>
                </a:lnTo>
                <a:lnTo>
                  <a:pt x="25" y="70"/>
                </a:lnTo>
                <a:lnTo>
                  <a:pt x="24" y="70"/>
                </a:lnTo>
                <a:lnTo>
                  <a:pt x="24" y="69"/>
                </a:lnTo>
                <a:lnTo>
                  <a:pt x="24" y="68"/>
                </a:lnTo>
                <a:lnTo>
                  <a:pt x="24" y="68"/>
                </a:lnTo>
                <a:lnTo>
                  <a:pt x="23" y="68"/>
                </a:lnTo>
                <a:lnTo>
                  <a:pt x="22" y="68"/>
                </a:lnTo>
                <a:lnTo>
                  <a:pt x="22" y="68"/>
                </a:lnTo>
                <a:lnTo>
                  <a:pt x="22" y="67"/>
                </a:lnTo>
                <a:lnTo>
                  <a:pt x="21" y="67"/>
                </a:lnTo>
                <a:lnTo>
                  <a:pt x="21" y="68"/>
                </a:lnTo>
                <a:lnTo>
                  <a:pt x="21" y="67"/>
                </a:lnTo>
                <a:lnTo>
                  <a:pt x="21" y="67"/>
                </a:lnTo>
                <a:lnTo>
                  <a:pt x="21" y="66"/>
                </a:lnTo>
                <a:lnTo>
                  <a:pt x="20" y="66"/>
                </a:lnTo>
                <a:lnTo>
                  <a:pt x="19" y="66"/>
                </a:lnTo>
                <a:lnTo>
                  <a:pt x="19" y="65"/>
                </a:lnTo>
                <a:lnTo>
                  <a:pt x="18" y="65"/>
                </a:lnTo>
                <a:lnTo>
                  <a:pt x="19" y="65"/>
                </a:lnTo>
                <a:lnTo>
                  <a:pt x="18" y="65"/>
                </a:lnTo>
                <a:lnTo>
                  <a:pt x="18" y="65"/>
                </a:lnTo>
                <a:lnTo>
                  <a:pt x="17" y="65"/>
                </a:lnTo>
                <a:lnTo>
                  <a:pt x="16" y="65"/>
                </a:lnTo>
                <a:lnTo>
                  <a:pt x="15" y="65"/>
                </a:lnTo>
                <a:lnTo>
                  <a:pt x="15" y="65"/>
                </a:lnTo>
                <a:lnTo>
                  <a:pt x="15" y="65"/>
                </a:lnTo>
                <a:lnTo>
                  <a:pt x="14" y="65"/>
                </a:lnTo>
                <a:lnTo>
                  <a:pt x="13" y="65"/>
                </a:lnTo>
                <a:lnTo>
                  <a:pt x="12" y="66"/>
                </a:lnTo>
                <a:lnTo>
                  <a:pt x="12" y="67"/>
                </a:lnTo>
                <a:lnTo>
                  <a:pt x="12" y="67"/>
                </a:lnTo>
                <a:lnTo>
                  <a:pt x="11" y="67"/>
                </a:lnTo>
                <a:lnTo>
                  <a:pt x="11" y="66"/>
                </a:lnTo>
                <a:lnTo>
                  <a:pt x="10" y="66"/>
                </a:lnTo>
                <a:lnTo>
                  <a:pt x="10" y="65"/>
                </a:lnTo>
                <a:lnTo>
                  <a:pt x="10" y="65"/>
                </a:lnTo>
                <a:lnTo>
                  <a:pt x="9" y="65"/>
                </a:lnTo>
                <a:lnTo>
                  <a:pt x="9" y="64"/>
                </a:lnTo>
                <a:lnTo>
                  <a:pt x="8" y="64"/>
                </a:lnTo>
                <a:lnTo>
                  <a:pt x="8" y="64"/>
                </a:lnTo>
                <a:lnTo>
                  <a:pt x="8" y="63"/>
                </a:lnTo>
                <a:lnTo>
                  <a:pt x="7" y="63"/>
                </a:lnTo>
                <a:lnTo>
                  <a:pt x="7" y="62"/>
                </a:lnTo>
                <a:lnTo>
                  <a:pt x="8" y="62"/>
                </a:lnTo>
                <a:lnTo>
                  <a:pt x="8" y="62"/>
                </a:lnTo>
                <a:lnTo>
                  <a:pt x="7" y="62"/>
                </a:lnTo>
                <a:lnTo>
                  <a:pt x="7" y="61"/>
                </a:lnTo>
                <a:lnTo>
                  <a:pt x="6" y="61"/>
                </a:lnTo>
                <a:lnTo>
                  <a:pt x="6" y="60"/>
                </a:lnTo>
                <a:lnTo>
                  <a:pt x="6" y="59"/>
                </a:lnTo>
                <a:lnTo>
                  <a:pt x="6" y="59"/>
                </a:lnTo>
                <a:lnTo>
                  <a:pt x="6" y="58"/>
                </a:lnTo>
                <a:lnTo>
                  <a:pt x="5" y="58"/>
                </a:lnTo>
                <a:lnTo>
                  <a:pt x="5" y="57"/>
                </a:lnTo>
                <a:lnTo>
                  <a:pt x="5" y="57"/>
                </a:lnTo>
                <a:lnTo>
                  <a:pt x="4" y="57"/>
                </a:lnTo>
                <a:lnTo>
                  <a:pt x="4" y="56"/>
                </a:lnTo>
                <a:lnTo>
                  <a:pt x="3" y="56"/>
                </a:lnTo>
                <a:lnTo>
                  <a:pt x="2" y="56"/>
                </a:lnTo>
                <a:lnTo>
                  <a:pt x="2" y="56"/>
                </a:lnTo>
                <a:lnTo>
                  <a:pt x="2" y="56"/>
                </a:lnTo>
                <a:lnTo>
                  <a:pt x="2" y="55"/>
                </a:lnTo>
                <a:lnTo>
                  <a:pt x="2" y="55"/>
                </a:lnTo>
                <a:lnTo>
                  <a:pt x="2" y="54"/>
                </a:lnTo>
                <a:lnTo>
                  <a:pt x="2" y="54"/>
                </a:lnTo>
                <a:lnTo>
                  <a:pt x="2" y="53"/>
                </a:lnTo>
                <a:lnTo>
                  <a:pt x="1" y="53"/>
                </a:lnTo>
                <a:lnTo>
                  <a:pt x="1" y="53"/>
                </a:lnTo>
                <a:lnTo>
                  <a:pt x="1" y="52"/>
                </a:lnTo>
                <a:lnTo>
                  <a:pt x="0" y="52"/>
                </a:lnTo>
                <a:lnTo>
                  <a:pt x="0" y="51"/>
                </a:lnTo>
                <a:lnTo>
                  <a:pt x="0" y="50"/>
                </a:lnTo>
                <a:lnTo>
                  <a:pt x="1" y="50"/>
                </a:lnTo>
                <a:lnTo>
                  <a:pt x="1" y="50"/>
                </a:lnTo>
                <a:lnTo>
                  <a:pt x="0" y="50"/>
                </a:lnTo>
                <a:lnTo>
                  <a:pt x="0" y="49"/>
                </a:lnTo>
                <a:lnTo>
                  <a:pt x="0" y="48"/>
                </a:lnTo>
                <a:lnTo>
                  <a:pt x="0" y="47"/>
                </a:lnTo>
                <a:lnTo>
                  <a:pt x="0" y="47"/>
                </a:lnTo>
                <a:lnTo>
                  <a:pt x="0" y="46"/>
                </a:lnTo>
                <a:lnTo>
                  <a:pt x="1" y="46"/>
                </a:lnTo>
                <a:lnTo>
                  <a:pt x="0" y="46"/>
                </a:lnTo>
                <a:lnTo>
                  <a:pt x="0" y="45"/>
                </a:lnTo>
                <a:lnTo>
                  <a:pt x="0" y="44"/>
                </a:lnTo>
                <a:lnTo>
                  <a:pt x="0" y="44"/>
                </a:lnTo>
                <a:lnTo>
                  <a:pt x="0" y="43"/>
                </a:lnTo>
                <a:lnTo>
                  <a:pt x="1" y="43"/>
                </a:lnTo>
                <a:lnTo>
                  <a:pt x="0" y="43"/>
                </a:lnTo>
                <a:lnTo>
                  <a:pt x="1" y="43"/>
                </a:lnTo>
                <a:lnTo>
                  <a:pt x="1" y="42"/>
                </a:lnTo>
                <a:lnTo>
                  <a:pt x="2" y="42"/>
                </a:lnTo>
                <a:lnTo>
                  <a:pt x="1" y="42"/>
                </a:lnTo>
                <a:lnTo>
                  <a:pt x="2" y="42"/>
                </a:lnTo>
                <a:lnTo>
                  <a:pt x="2" y="41"/>
                </a:lnTo>
                <a:lnTo>
                  <a:pt x="2" y="41"/>
                </a:lnTo>
                <a:lnTo>
                  <a:pt x="2" y="40"/>
                </a:lnTo>
                <a:lnTo>
                  <a:pt x="3" y="40"/>
                </a:lnTo>
                <a:lnTo>
                  <a:pt x="3" y="40"/>
                </a:lnTo>
                <a:lnTo>
                  <a:pt x="4" y="40"/>
                </a:lnTo>
                <a:lnTo>
                  <a:pt x="4" y="39"/>
                </a:lnTo>
                <a:lnTo>
                  <a:pt x="3" y="39"/>
                </a:lnTo>
                <a:lnTo>
                  <a:pt x="3" y="38"/>
                </a:lnTo>
                <a:lnTo>
                  <a:pt x="4" y="38"/>
                </a:lnTo>
                <a:lnTo>
                  <a:pt x="4" y="37"/>
                </a:lnTo>
                <a:lnTo>
                  <a:pt x="4" y="37"/>
                </a:lnTo>
                <a:lnTo>
                  <a:pt x="5" y="37"/>
                </a:lnTo>
                <a:lnTo>
                  <a:pt x="5" y="36"/>
                </a:lnTo>
                <a:lnTo>
                  <a:pt x="5" y="35"/>
                </a:lnTo>
                <a:lnTo>
                  <a:pt x="5" y="35"/>
                </a:lnTo>
                <a:lnTo>
                  <a:pt x="5" y="34"/>
                </a:lnTo>
                <a:lnTo>
                  <a:pt x="5" y="34"/>
                </a:lnTo>
                <a:lnTo>
                  <a:pt x="6" y="34"/>
                </a:lnTo>
                <a:lnTo>
                  <a:pt x="6" y="33"/>
                </a:lnTo>
                <a:lnTo>
                  <a:pt x="6" y="32"/>
                </a:lnTo>
                <a:lnTo>
                  <a:pt x="6" y="31"/>
                </a:lnTo>
                <a:lnTo>
                  <a:pt x="7" y="31"/>
                </a:lnTo>
                <a:lnTo>
                  <a:pt x="8" y="31"/>
                </a:lnTo>
                <a:lnTo>
                  <a:pt x="8" y="31"/>
                </a:lnTo>
                <a:lnTo>
                  <a:pt x="8" y="30"/>
                </a:lnTo>
                <a:lnTo>
                  <a:pt x="8" y="30"/>
                </a:lnTo>
                <a:lnTo>
                  <a:pt x="9" y="30"/>
                </a:lnTo>
                <a:lnTo>
                  <a:pt x="9" y="29"/>
                </a:lnTo>
                <a:lnTo>
                  <a:pt x="9" y="28"/>
                </a:lnTo>
                <a:lnTo>
                  <a:pt x="10" y="28"/>
                </a:lnTo>
                <a:lnTo>
                  <a:pt x="10" y="28"/>
                </a:lnTo>
                <a:lnTo>
                  <a:pt x="10" y="28"/>
                </a:lnTo>
                <a:lnTo>
                  <a:pt x="11" y="28"/>
                </a:lnTo>
                <a:lnTo>
                  <a:pt x="11" y="28"/>
                </a:lnTo>
                <a:lnTo>
                  <a:pt x="12" y="28"/>
                </a:lnTo>
                <a:lnTo>
                  <a:pt x="12" y="27"/>
                </a:lnTo>
                <a:lnTo>
                  <a:pt x="12" y="27"/>
                </a:lnTo>
                <a:lnTo>
                  <a:pt x="12" y="26"/>
                </a:lnTo>
                <a:lnTo>
                  <a:pt x="12" y="25"/>
                </a:lnTo>
                <a:lnTo>
                  <a:pt x="13" y="25"/>
                </a:lnTo>
                <a:lnTo>
                  <a:pt x="13" y="26"/>
                </a:lnTo>
                <a:lnTo>
                  <a:pt x="14" y="26"/>
                </a:lnTo>
                <a:lnTo>
                  <a:pt x="15" y="26"/>
                </a:lnTo>
                <a:lnTo>
                  <a:pt x="15" y="25"/>
                </a:lnTo>
                <a:lnTo>
                  <a:pt x="15" y="26"/>
                </a:lnTo>
                <a:lnTo>
                  <a:pt x="15" y="26"/>
                </a:lnTo>
                <a:lnTo>
                  <a:pt x="15" y="25"/>
                </a:lnTo>
                <a:lnTo>
                  <a:pt x="16" y="25"/>
                </a:lnTo>
                <a:lnTo>
                  <a:pt x="16" y="25"/>
                </a:lnTo>
                <a:lnTo>
                  <a:pt x="17" y="25"/>
                </a:lnTo>
                <a:lnTo>
                  <a:pt x="17" y="24"/>
                </a:lnTo>
                <a:lnTo>
                  <a:pt x="16" y="24"/>
                </a:lnTo>
                <a:lnTo>
                  <a:pt x="16" y="23"/>
                </a:lnTo>
                <a:lnTo>
                  <a:pt x="17" y="23"/>
                </a:lnTo>
                <a:lnTo>
                  <a:pt x="17" y="22"/>
                </a:lnTo>
                <a:lnTo>
                  <a:pt x="17" y="22"/>
                </a:lnTo>
                <a:lnTo>
                  <a:pt x="18" y="22"/>
                </a:lnTo>
                <a:lnTo>
                  <a:pt x="18" y="21"/>
                </a:lnTo>
                <a:lnTo>
                  <a:pt x="18" y="20"/>
                </a:lnTo>
                <a:lnTo>
                  <a:pt x="18" y="19"/>
                </a:lnTo>
                <a:lnTo>
                  <a:pt x="17" y="19"/>
                </a:lnTo>
                <a:lnTo>
                  <a:pt x="17" y="19"/>
                </a:lnTo>
                <a:lnTo>
                  <a:pt x="17" y="18"/>
                </a:lnTo>
                <a:lnTo>
                  <a:pt x="18" y="17"/>
                </a:lnTo>
                <a:lnTo>
                  <a:pt x="18" y="16"/>
                </a:lnTo>
                <a:lnTo>
                  <a:pt x="18" y="16"/>
                </a:lnTo>
                <a:lnTo>
                  <a:pt x="17" y="16"/>
                </a:lnTo>
                <a:lnTo>
                  <a:pt x="17" y="15"/>
                </a:lnTo>
                <a:lnTo>
                  <a:pt x="16" y="15"/>
                </a:lnTo>
                <a:lnTo>
                  <a:pt x="15" y="15"/>
                </a:lnTo>
                <a:lnTo>
                  <a:pt x="15" y="16"/>
                </a:lnTo>
                <a:lnTo>
                  <a:pt x="15" y="16"/>
                </a:lnTo>
                <a:lnTo>
                  <a:pt x="15" y="15"/>
                </a:lnTo>
                <a:lnTo>
                  <a:pt x="15" y="16"/>
                </a:lnTo>
                <a:lnTo>
                  <a:pt x="14" y="16"/>
                </a:lnTo>
                <a:lnTo>
                  <a:pt x="13" y="16"/>
                </a:lnTo>
                <a:lnTo>
                  <a:pt x="13" y="15"/>
                </a:lnTo>
                <a:lnTo>
                  <a:pt x="13" y="14"/>
                </a:lnTo>
                <a:lnTo>
                  <a:pt x="13" y="13"/>
                </a:lnTo>
                <a:lnTo>
                  <a:pt x="13" y="13"/>
                </a:lnTo>
                <a:lnTo>
                  <a:pt x="14" y="13"/>
                </a:lnTo>
                <a:lnTo>
                  <a:pt x="13" y="13"/>
                </a:lnTo>
                <a:lnTo>
                  <a:pt x="13" y="12"/>
                </a:lnTo>
                <a:lnTo>
                  <a:pt x="14" y="12"/>
                </a:lnTo>
                <a:lnTo>
                  <a:pt x="13" y="12"/>
                </a:lnTo>
                <a:lnTo>
                  <a:pt x="13" y="11"/>
                </a:lnTo>
                <a:lnTo>
                  <a:pt x="14" y="11"/>
                </a:lnTo>
                <a:lnTo>
                  <a:pt x="13" y="11"/>
                </a:lnTo>
                <a:lnTo>
                  <a:pt x="13" y="10"/>
                </a:lnTo>
                <a:lnTo>
                  <a:pt x="14" y="10"/>
                </a:lnTo>
                <a:lnTo>
                  <a:pt x="14" y="10"/>
                </a:lnTo>
                <a:lnTo>
                  <a:pt x="15" y="10"/>
                </a:lnTo>
                <a:lnTo>
                  <a:pt x="15" y="9"/>
                </a:lnTo>
                <a:lnTo>
                  <a:pt x="14" y="9"/>
                </a:lnTo>
                <a:lnTo>
                  <a:pt x="15" y="9"/>
                </a:lnTo>
                <a:lnTo>
                  <a:pt x="15" y="8"/>
                </a:lnTo>
                <a:lnTo>
                  <a:pt x="15" y="9"/>
                </a:lnTo>
                <a:lnTo>
                  <a:pt x="15" y="9"/>
                </a:lnTo>
                <a:lnTo>
                  <a:pt x="15" y="10"/>
                </a:lnTo>
                <a:lnTo>
                  <a:pt x="16" y="10"/>
                </a:lnTo>
                <a:lnTo>
                  <a:pt x="16" y="9"/>
                </a:lnTo>
                <a:lnTo>
                  <a:pt x="17" y="9"/>
                </a:lnTo>
                <a:lnTo>
                  <a:pt x="16" y="9"/>
                </a:lnTo>
                <a:lnTo>
                  <a:pt x="17" y="9"/>
                </a:lnTo>
                <a:lnTo>
                  <a:pt x="16" y="9"/>
                </a:lnTo>
                <a:lnTo>
                  <a:pt x="16" y="8"/>
                </a:lnTo>
                <a:lnTo>
                  <a:pt x="16" y="7"/>
                </a:lnTo>
                <a:lnTo>
                  <a:pt x="16" y="6"/>
                </a:lnTo>
                <a:lnTo>
                  <a:pt x="17" y="6"/>
                </a:lnTo>
                <a:lnTo>
                  <a:pt x="17" y="6"/>
                </a:lnTo>
                <a:lnTo>
                  <a:pt x="18" y="6"/>
                </a:lnTo>
                <a:lnTo>
                  <a:pt x="18" y="5"/>
                </a:lnTo>
                <a:lnTo>
                  <a:pt x="18" y="4"/>
                </a:lnTo>
                <a:lnTo>
                  <a:pt x="18" y="4"/>
                </a:lnTo>
                <a:lnTo>
                  <a:pt x="19" y="4"/>
                </a:lnTo>
                <a:lnTo>
                  <a:pt x="19" y="3"/>
                </a:lnTo>
                <a:lnTo>
                  <a:pt x="18" y="3"/>
                </a:lnTo>
                <a:lnTo>
                  <a:pt x="19" y="3"/>
                </a:lnTo>
                <a:lnTo>
                  <a:pt x="18" y="3"/>
                </a:lnTo>
                <a:lnTo>
                  <a:pt x="18" y="2"/>
                </a:lnTo>
                <a:lnTo>
                  <a:pt x="18" y="1"/>
                </a:lnTo>
                <a:lnTo>
                  <a:pt x="19" y="1"/>
                </a:lnTo>
                <a:lnTo>
                  <a:pt x="19" y="1"/>
                </a:lnTo>
                <a:close/>
              </a:path>
            </a:pathLst>
          </a:custGeom>
          <a:solidFill>
            <a:srgbClr val="92D050"/>
          </a:solidFill>
          <a:ln w="9525" cap="flat" cmpd="sng">
            <a:solidFill>
              <a:srgbClr val="92D050"/>
            </a:solidFill>
            <a:prstDash val="solid"/>
            <a:round/>
            <a:headEnd type="none" w="med" len="med"/>
            <a:tailEnd type="none" w="med" len="med"/>
          </a:ln>
          <a:effectLst>
            <a:outerShdw dist="35921" dir="2700000" algn="ctr" rotWithShape="0">
              <a:srgbClr val="808080"/>
            </a:outerShdw>
          </a:effectLst>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s-EC" dirty="0"/>
          </a:p>
        </p:txBody>
      </p:sp>
      <p:sp>
        <p:nvSpPr>
          <p:cNvPr id="9" name="8 CuadroTexto"/>
          <p:cNvSpPr txBox="1"/>
          <p:nvPr/>
        </p:nvSpPr>
        <p:spPr>
          <a:xfrm>
            <a:off x="8947075" y="2412008"/>
            <a:ext cx="1656184" cy="369332"/>
          </a:xfrm>
          <a:prstGeom prst="rect">
            <a:avLst/>
          </a:prstGeom>
          <a:noFill/>
        </p:spPr>
        <p:txBody>
          <a:bodyPr wrap="square" rtlCol="0">
            <a:spAutoFit/>
          </a:bodyPr>
          <a:lstStyle/>
          <a:p>
            <a:r>
              <a:rPr lang="es-EC" dirty="0" smtClean="0"/>
              <a:t> 679.846 Ha</a:t>
            </a:r>
            <a:endParaRPr lang="es-EC" dirty="0"/>
          </a:p>
        </p:txBody>
      </p:sp>
      <p:sp>
        <p:nvSpPr>
          <p:cNvPr id="10" name="9 CuadroTexto"/>
          <p:cNvSpPr txBox="1"/>
          <p:nvPr/>
        </p:nvSpPr>
        <p:spPr>
          <a:xfrm>
            <a:off x="450131" y="3708152"/>
            <a:ext cx="4536504" cy="1631216"/>
          </a:xfrm>
          <a:prstGeom prst="rect">
            <a:avLst/>
          </a:prstGeom>
          <a:noFill/>
        </p:spPr>
        <p:txBody>
          <a:bodyPr wrap="square" rtlCol="0">
            <a:spAutoFit/>
          </a:bodyPr>
          <a:lstStyle/>
          <a:p>
            <a:pPr algn="just"/>
            <a:r>
              <a:rPr lang="es-EC" sz="2000" dirty="0" smtClean="0"/>
              <a:t>La producción anual de banano en Los Ríos representa el 51,20 % respecto a la producción nacional de este cultivo; mientras que, la producción anual de maíz duro seco representa el 54,38 %.</a:t>
            </a:r>
            <a:endParaRPr lang="es-ES" sz="2000" dirty="0"/>
          </a:p>
        </p:txBody>
      </p:sp>
      <p:graphicFrame>
        <p:nvGraphicFramePr>
          <p:cNvPr id="11" name="10 Tabla"/>
          <p:cNvGraphicFramePr>
            <a:graphicFrameLocks noGrp="1"/>
          </p:cNvGraphicFramePr>
          <p:nvPr/>
        </p:nvGraphicFramePr>
        <p:xfrm>
          <a:off x="5058644" y="3924176"/>
          <a:ext cx="6264697" cy="1632408"/>
        </p:xfrm>
        <a:graphic>
          <a:graphicData uri="http://schemas.openxmlformats.org/drawingml/2006/table">
            <a:tbl>
              <a:tblPr/>
              <a:tblGrid>
                <a:gridCol w="1494985"/>
                <a:gridCol w="1352605"/>
                <a:gridCol w="1423795"/>
                <a:gridCol w="1993312"/>
              </a:tblGrid>
              <a:tr h="228027">
                <a:tc gridSpan="4">
                  <a:txBody>
                    <a:bodyPr/>
                    <a:lstStyle/>
                    <a:p>
                      <a:pPr algn="ctr" rtl="0" fontAlgn="b"/>
                      <a:r>
                        <a:rPr lang="es-EC" sz="1800" b="1" i="0" u="none" strike="noStrike" dirty="0">
                          <a:solidFill>
                            <a:srgbClr val="FFFFFF"/>
                          </a:solidFill>
                          <a:latin typeface="+mn-lt"/>
                        </a:rPr>
                        <a:t> Cultivos transitorios de mayor producción </a:t>
                      </a:r>
                    </a:p>
                  </a:txBody>
                  <a:tcPr marL="9525" marR="9525" marT="9525" marB="0" anchor="b">
                    <a:lnL w="6350" cap="flat" cmpd="sng" algn="ctr">
                      <a:solidFill>
                        <a:srgbClr val="95B3D7"/>
                      </a:solidFill>
                      <a:prstDash val="solid"/>
                      <a:round/>
                      <a:headEnd type="none" w="med" len="med"/>
                      <a:tailEnd type="none" w="med" len="med"/>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538ED5"/>
                    </a:solidFill>
                  </a:tcPr>
                </a:tc>
                <a:tc hMerge="1">
                  <a:txBody>
                    <a:bodyPr/>
                    <a:lstStyle/>
                    <a:p>
                      <a:endParaRPr lang="es-EC"/>
                    </a:p>
                  </a:txBody>
                  <a:tcPr/>
                </a:tc>
                <a:tc hMerge="1">
                  <a:txBody>
                    <a:bodyPr/>
                    <a:lstStyle/>
                    <a:p>
                      <a:endParaRPr lang="es-EC"/>
                    </a:p>
                  </a:txBody>
                  <a:tcPr/>
                </a:tc>
                <a:tc hMerge="1">
                  <a:txBody>
                    <a:bodyPr/>
                    <a:lstStyle/>
                    <a:p>
                      <a:endParaRPr lang="es-EC"/>
                    </a:p>
                  </a:txBody>
                  <a:tcPr/>
                </a:tc>
              </a:tr>
              <a:tr h="228027">
                <a:tc rowSpan="2">
                  <a:txBody>
                    <a:bodyPr/>
                    <a:lstStyle/>
                    <a:p>
                      <a:pPr algn="ctr" rtl="0" fontAlgn="ctr"/>
                      <a:r>
                        <a:rPr lang="es-EC" sz="1800" b="1" i="0" u="none" strike="noStrike" dirty="0">
                          <a:solidFill>
                            <a:srgbClr val="000000"/>
                          </a:solidFill>
                          <a:latin typeface="+mn-lt"/>
                        </a:rPr>
                        <a:t> Cultivos </a:t>
                      </a:r>
                      <a:r>
                        <a:rPr lang="es-EC" sz="1800" b="1" i="0" u="none" strike="noStrike" dirty="0" smtClean="0">
                          <a:solidFill>
                            <a:srgbClr val="000000"/>
                          </a:solidFill>
                          <a:latin typeface="+mn-lt"/>
                        </a:rPr>
                        <a:t>transitorios </a:t>
                      </a:r>
                      <a:endParaRPr lang="es-EC" sz="1800" b="1" i="0" u="none" strike="noStrike" dirty="0">
                        <a:solidFill>
                          <a:srgbClr val="000000"/>
                        </a:solidFill>
                        <a:latin typeface="+mn-lt"/>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gridSpan="2">
                  <a:txBody>
                    <a:bodyPr/>
                    <a:lstStyle/>
                    <a:p>
                      <a:pPr algn="ctr" rtl="0" fontAlgn="ctr"/>
                      <a:r>
                        <a:rPr lang="es-EC" sz="1800" b="1" i="0" u="none" strike="noStrike">
                          <a:solidFill>
                            <a:srgbClr val="000000"/>
                          </a:solidFill>
                          <a:latin typeface="+mn-lt"/>
                        </a:rPr>
                        <a:t> Superficie (Ha) </a:t>
                      </a: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hMerge="1">
                  <a:txBody>
                    <a:bodyPr/>
                    <a:lstStyle/>
                    <a:p>
                      <a:endParaRPr lang="es-EC"/>
                    </a:p>
                  </a:txBody>
                  <a:tcPr/>
                </a:tc>
                <a:tc rowSpan="2">
                  <a:txBody>
                    <a:bodyPr/>
                    <a:lstStyle/>
                    <a:p>
                      <a:pPr algn="ctr" rtl="0" fontAlgn="ctr"/>
                      <a:r>
                        <a:rPr lang="es-EC" sz="1800" b="1" i="0" u="none" strike="noStrike" dirty="0">
                          <a:solidFill>
                            <a:srgbClr val="000000"/>
                          </a:solidFill>
                          <a:latin typeface="+mn-lt"/>
                        </a:rPr>
                        <a:t>Producción anual </a:t>
                      </a:r>
                      <a:endParaRPr lang="es-EC" sz="1800" b="1" i="0" u="none" strike="noStrike" dirty="0" smtClean="0">
                        <a:solidFill>
                          <a:srgbClr val="000000"/>
                        </a:solidFill>
                        <a:latin typeface="+mn-lt"/>
                      </a:endParaRPr>
                    </a:p>
                    <a:p>
                      <a:pPr algn="ctr" rtl="0" fontAlgn="ctr"/>
                      <a:r>
                        <a:rPr lang="es-EC" sz="1800" b="1" i="0" u="none" strike="noStrike" dirty="0" smtClean="0">
                          <a:solidFill>
                            <a:srgbClr val="000000"/>
                          </a:solidFill>
                          <a:latin typeface="+mn-lt"/>
                        </a:rPr>
                        <a:t>(</a:t>
                      </a:r>
                      <a:r>
                        <a:rPr lang="es-EC" sz="1800" b="1" i="0" u="none" strike="noStrike" dirty="0">
                          <a:solidFill>
                            <a:srgbClr val="000000"/>
                          </a:solidFill>
                          <a:latin typeface="+mn-lt"/>
                        </a:rPr>
                        <a:t>Tm )</a:t>
                      </a: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r>
              <a:tr h="228027">
                <a:tc vMerge="1">
                  <a:txBody>
                    <a:bodyPr/>
                    <a:lstStyle/>
                    <a:p>
                      <a:endParaRPr lang="es-EC"/>
                    </a:p>
                  </a:txBody>
                  <a:tcPr/>
                </a:tc>
                <a:tc>
                  <a:txBody>
                    <a:bodyPr/>
                    <a:lstStyle/>
                    <a:p>
                      <a:pPr algn="ctr" rtl="0" fontAlgn="b"/>
                      <a:r>
                        <a:rPr lang="es-EC" sz="1800" b="1" i="0" u="none" strike="noStrike" dirty="0">
                          <a:solidFill>
                            <a:srgbClr val="000000"/>
                          </a:solidFill>
                          <a:latin typeface="+mn-lt"/>
                        </a:rPr>
                        <a:t>Sembrada</a:t>
                      </a:r>
                    </a:p>
                  </a:txBody>
                  <a:tcPr marL="9525" marR="9525" marT="9525" marB="0" anchor="b">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rtl="0" fontAlgn="b"/>
                      <a:r>
                        <a:rPr lang="es-EC" sz="1800" b="1" i="0" u="none" strike="noStrike">
                          <a:solidFill>
                            <a:srgbClr val="000000"/>
                          </a:solidFill>
                          <a:latin typeface="+mn-lt"/>
                        </a:rPr>
                        <a:t>  Cosechada  </a:t>
                      </a:r>
                    </a:p>
                  </a:txBody>
                  <a:tcPr marL="9525" marR="9525" marT="9525" marB="0" anchor="b">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vMerge="1">
                  <a:txBody>
                    <a:bodyPr/>
                    <a:lstStyle/>
                    <a:p>
                      <a:endParaRPr lang="es-EC"/>
                    </a:p>
                  </a:txBody>
                  <a:tcPr/>
                </a:tc>
              </a:tr>
              <a:tr h="392032">
                <a:tc>
                  <a:txBody>
                    <a:bodyPr/>
                    <a:lstStyle/>
                    <a:p>
                      <a:pPr algn="l" rtl="0" fontAlgn="ctr"/>
                      <a:r>
                        <a:rPr lang="it-IT" sz="1800" b="0" i="0" u="none" strike="noStrike" dirty="0" smtClean="0">
                          <a:solidFill>
                            <a:srgbClr val="000000"/>
                          </a:solidFill>
                          <a:latin typeface="+mn-lt"/>
                        </a:rPr>
                        <a:t>Maíz </a:t>
                      </a:r>
                      <a:r>
                        <a:rPr lang="it-IT" sz="1800" b="0" i="0" u="none" strike="noStrike" dirty="0">
                          <a:solidFill>
                            <a:srgbClr val="000000"/>
                          </a:solidFill>
                          <a:latin typeface="+mn-lt"/>
                        </a:rPr>
                        <a:t>duro </a:t>
                      </a:r>
                      <a:r>
                        <a:rPr lang="it-IT" sz="1800" b="0" i="0" u="none" strike="noStrike" dirty="0" smtClean="0">
                          <a:solidFill>
                            <a:srgbClr val="000000"/>
                          </a:solidFill>
                          <a:latin typeface="+mn-lt"/>
                        </a:rPr>
                        <a:t>seco</a:t>
                      </a:r>
                      <a:endParaRPr lang="it-IT" sz="1800" b="0" i="0" u="none" strike="noStrike" dirty="0">
                        <a:solidFill>
                          <a:srgbClr val="000000"/>
                        </a:solidFill>
                        <a:latin typeface="+mn-lt"/>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176.137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171.820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835.604 </a:t>
                      </a:r>
                      <a:endParaRPr lang="es-EC" sz="1800" b="0" i="0" u="none" strike="noStrike" dirty="0">
                        <a:solidFill>
                          <a:srgbClr val="000000"/>
                        </a:solidFill>
                        <a:latin typeface="Calibri"/>
                      </a:endParaRP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r>
              <a:tr h="388841">
                <a:tc>
                  <a:txBody>
                    <a:bodyPr/>
                    <a:lstStyle/>
                    <a:p>
                      <a:pPr algn="l" rtl="0" fontAlgn="ctr"/>
                      <a:r>
                        <a:rPr lang="es-EC" sz="1800" b="0" i="0" u="none" strike="noStrike" dirty="0" smtClean="0">
                          <a:solidFill>
                            <a:srgbClr val="000000"/>
                          </a:solidFill>
                          <a:latin typeface="+mn-lt"/>
                        </a:rPr>
                        <a:t>Arroz</a:t>
                      </a:r>
                      <a:endParaRPr lang="es-EC" sz="1800" b="0" i="0" u="none" strike="noStrike" dirty="0">
                        <a:solidFill>
                          <a:srgbClr val="000000"/>
                        </a:solidFill>
                        <a:latin typeface="+mn-lt"/>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118.085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109.281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410.841 </a:t>
                      </a:r>
                      <a:endParaRPr lang="es-EC" sz="1800" b="0" i="0" u="none" strike="noStrike" dirty="0">
                        <a:solidFill>
                          <a:srgbClr val="000000"/>
                        </a:solidFill>
                        <a:latin typeface="Calibri"/>
                      </a:endParaRP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r>
            </a:tbl>
          </a:graphicData>
        </a:graphic>
      </p:graphicFrame>
      <p:sp>
        <p:nvSpPr>
          <p:cNvPr id="12" name="11 Rectángulo"/>
          <p:cNvSpPr/>
          <p:nvPr/>
        </p:nvSpPr>
        <p:spPr>
          <a:xfrm>
            <a:off x="522139" y="5364336"/>
            <a:ext cx="4176464" cy="1015663"/>
          </a:xfrm>
          <a:prstGeom prst="rect">
            <a:avLst/>
          </a:prstGeom>
        </p:spPr>
        <p:txBody>
          <a:bodyPr wrap="square">
            <a:spAutoFit/>
          </a:bodyPr>
          <a:lstStyle/>
          <a:p>
            <a:pPr algn="just"/>
            <a:r>
              <a:rPr lang="es-EC" sz="2000" dirty="0" smtClean="0"/>
              <a:t>En esta provincia el ganado vacuno lidera el sector pecuario, existiendo el 2,48 %  del total nacional.</a:t>
            </a:r>
          </a:p>
        </p:txBody>
      </p:sp>
      <p:graphicFrame>
        <p:nvGraphicFramePr>
          <p:cNvPr id="13" name="12 Tabla"/>
          <p:cNvGraphicFramePr>
            <a:graphicFrameLocks noGrp="1"/>
          </p:cNvGraphicFramePr>
          <p:nvPr/>
        </p:nvGraphicFramePr>
        <p:xfrm>
          <a:off x="522140" y="6588472"/>
          <a:ext cx="10801202" cy="1296144"/>
        </p:xfrm>
        <a:graphic>
          <a:graphicData uri="http://schemas.openxmlformats.org/drawingml/2006/table">
            <a:tbl>
              <a:tblPr/>
              <a:tblGrid>
                <a:gridCol w="1821668"/>
                <a:gridCol w="1496589"/>
                <a:gridCol w="1496589"/>
                <a:gridCol w="1496589"/>
                <a:gridCol w="1496589"/>
                <a:gridCol w="1496589"/>
                <a:gridCol w="1496589"/>
              </a:tblGrid>
              <a:tr h="432048">
                <a:tc gridSpan="7">
                  <a:txBody>
                    <a:bodyPr/>
                    <a:lstStyle/>
                    <a:p>
                      <a:pPr algn="ctr" rtl="0" fontAlgn="ctr"/>
                      <a:r>
                        <a:rPr lang="es-EC" sz="1800" b="1" i="0" u="none" strike="noStrike" dirty="0">
                          <a:solidFill>
                            <a:srgbClr val="FFFFFF"/>
                          </a:solidFill>
                          <a:latin typeface="Calibri"/>
                        </a:rPr>
                        <a:t>Número total de cabezas de ganado (machos y hembras)*</a:t>
                      </a:r>
                      <a:r>
                        <a:rPr lang="es-EC" sz="1800" b="1" i="0" u="none" strike="noStrike" dirty="0">
                          <a:solidFill>
                            <a:srgbClr val="000000"/>
                          </a:solidFill>
                          <a:latin typeface="Calibri"/>
                        </a:rPr>
                        <a:t> </a:t>
                      </a:r>
                      <a:r>
                        <a:rPr lang="es-EC" sz="1800" b="1" i="0" u="none" strike="noStrike" dirty="0">
                          <a:solidFill>
                            <a:srgbClr val="FFFFFF"/>
                          </a:solidFill>
                          <a:latin typeface="Calibri"/>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r>
              <a:tr h="432048">
                <a:tc>
                  <a:txBody>
                    <a:bodyPr/>
                    <a:lstStyle/>
                    <a:p>
                      <a:pPr algn="ctr" rtl="0" fontAlgn="ctr"/>
                      <a:r>
                        <a:rPr lang="es-EC" sz="1800" b="0" i="0" u="none" strike="noStrike">
                          <a:solidFill>
                            <a:srgbClr val="000000"/>
                          </a:solidFill>
                          <a:latin typeface="Calibri"/>
                        </a:rPr>
                        <a:t>Vacuno</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Porcino</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Ovino</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Asnal</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Caballar</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Mular</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dirty="0">
                          <a:solidFill>
                            <a:srgbClr val="000000"/>
                          </a:solidFill>
                          <a:latin typeface="Calibri"/>
                        </a:rPr>
                        <a:t>Caprino</a:t>
                      </a:r>
                      <a:r>
                        <a:rPr lang="es-EC" sz="1800" b="1" i="0" u="none" strike="noStrike" dirty="0">
                          <a:solidFill>
                            <a:srgbClr val="000000"/>
                          </a:solidFill>
                          <a:latin typeface="Calibri"/>
                        </a:rPr>
                        <a:t> </a:t>
                      </a:r>
                      <a:r>
                        <a:rPr lang="es-EC" sz="1800" b="0" i="0" u="none" strike="noStrike" dirty="0">
                          <a:solidFill>
                            <a:srgbClr val="000000"/>
                          </a:solidFill>
                          <a:latin typeface="Calibri"/>
                        </a:rPr>
                        <a:t> </a:t>
                      </a: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DBE5F1"/>
                    </a:solidFill>
                  </a:tcPr>
                </a:tc>
              </a:tr>
              <a:tr h="432048">
                <a:tc>
                  <a:txBody>
                    <a:bodyPr/>
                    <a:lstStyle/>
                    <a:p>
                      <a:pPr algn="ctr" fontAlgn="ctr"/>
                      <a:r>
                        <a:rPr lang="es-EC" sz="1800" b="0" i="0" u="none" strike="noStrike">
                          <a:latin typeface="+mn-lt"/>
                        </a:rPr>
                        <a:t>114.356</a:t>
                      </a:r>
                    </a:p>
                  </a:txBody>
                  <a:tcPr marL="0" marR="0" marT="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43.188</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2.612</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1.395</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12.739</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3.131</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dirty="0">
                          <a:latin typeface="+mn-lt"/>
                        </a:rPr>
                        <a:t>250</a:t>
                      </a: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bl>
          </a:graphicData>
        </a:graphic>
      </p:graphicFrame>
      <p:sp>
        <p:nvSpPr>
          <p:cNvPr id="14" name="4 CuadroTexto"/>
          <p:cNvSpPr txBox="1">
            <a:spLocks noChangeArrowheads="1"/>
          </p:cNvSpPr>
          <p:nvPr/>
        </p:nvSpPr>
        <p:spPr bwMode="auto">
          <a:xfrm>
            <a:off x="32822" y="7884616"/>
            <a:ext cx="6393973" cy="372997"/>
          </a:xfrm>
          <a:prstGeom prst="rect">
            <a:avLst/>
          </a:prstGeom>
          <a:noFill/>
          <a:ln w="9525">
            <a:noFill/>
            <a:miter lim="800000"/>
            <a:headEnd/>
            <a:tailEnd/>
          </a:ln>
        </p:spPr>
        <p:txBody>
          <a:bodyPr lIns="95070" tIns="47535" rIns="95070" bIns="47535">
            <a:spAutoFit/>
          </a:bodyPr>
          <a:lstStyle/>
          <a:p>
            <a:r>
              <a:rPr lang="es-ES" sz="900" b="1" dirty="0"/>
              <a:t>Fuente: </a:t>
            </a:r>
            <a:r>
              <a:rPr lang="es-ES" sz="900" dirty="0"/>
              <a:t>Encuesta de Superficie y Producción Agropecuaria Continua (ESPAC </a:t>
            </a:r>
            <a:r>
              <a:rPr lang="es-ES" sz="900" dirty="0" smtClean="0"/>
              <a:t>) 2014 </a:t>
            </a:r>
          </a:p>
          <a:p>
            <a:r>
              <a:rPr lang="es-ES" sz="900" dirty="0" smtClean="0"/>
              <a:t>* Existencia al día de la visita</a:t>
            </a:r>
            <a:endParaRPr lang="es-ES" sz="900"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8154987" y="1043856"/>
            <a:ext cx="2971340" cy="2144266"/>
          </a:xfrm>
          <a:prstGeom prst="rect">
            <a:avLst/>
          </a:prstGeom>
          <a:noFill/>
          <a:ln w="9525">
            <a:noFill/>
            <a:miter lim="800000"/>
            <a:headEnd/>
            <a:tailEnd/>
          </a:ln>
        </p:spPr>
      </p:pic>
      <p:sp>
        <p:nvSpPr>
          <p:cNvPr id="3" name="2 Rectángulo"/>
          <p:cNvSpPr/>
          <p:nvPr/>
        </p:nvSpPr>
        <p:spPr>
          <a:xfrm>
            <a:off x="954187" y="1187872"/>
            <a:ext cx="1914307" cy="461665"/>
          </a:xfrm>
          <a:prstGeom prst="rect">
            <a:avLst/>
          </a:prstGeom>
        </p:spPr>
        <p:txBody>
          <a:bodyPr wrap="none">
            <a:spAutoFit/>
          </a:bodyPr>
          <a:lstStyle/>
          <a:p>
            <a:r>
              <a:rPr lang="es-EC" sz="2400" b="1" dirty="0" smtClean="0">
                <a:latin typeface="Arial" pitchFamily="34" charset="0"/>
                <a:cs typeface="Arial" pitchFamily="34" charset="0"/>
              </a:rPr>
              <a:t>Esmeraldas</a:t>
            </a:r>
          </a:p>
        </p:txBody>
      </p:sp>
      <p:graphicFrame>
        <p:nvGraphicFramePr>
          <p:cNvPr id="5" name="4 Tabla"/>
          <p:cNvGraphicFramePr>
            <a:graphicFrameLocks noGrp="1"/>
          </p:cNvGraphicFramePr>
          <p:nvPr/>
        </p:nvGraphicFramePr>
        <p:xfrm>
          <a:off x="666155" y="1763936"/>
          <a:ext cx="6408713" cy="1623060"/>
        </p:xfrm>
        <a:graphic>
          <a:graphicData uri="http://schemas.openxmlformats.org/drawingml/2006/table">
            <a:tbl>
              <a:tblPr/>
              <a:tblGrid>
                <a:gridCol w="1489221"/>
                <a:gridCol w="1489221"/>
                <a:gridCol w="1489221"/>
                <a:gridCol w="1941050"/>
              </a:tblGrid>
              <a:tr h="257175">
                <a:tc gridSpan="4">
                  <a:txBody>
                    <a:bodyPr/>
                    <a:lstStyle/>
                    <a:p>
                      <a:pPr algn="ctr" rtl="0" fontAlgn="b"/>
                      <a:r>
                        <a:rPr lang="es-EC" sz="1800" b="1" i="0" u="none" strike="noStrike" dirty="0">
                          <a:solidFill>
                            <a:srgbClr val="FFFFFF"/>
                          </a:solidFill>
                          <a:latin typeface="+mn-lt"/>
                        </a:rPr>
                        <a:t> Cultivos permanentes de mayor producción </a:t>
                      </a:r>
                    </a:p>
                  </a:txBody>
                  <a:tcPr marL="9525" marR="9525" marT="9525" marB="0" anchor="b">
                    <a:lnL w="6350" cap="flat" cmpd="sng" algn="ctr">
                      <a:solidFill>
                        <a:srgbClr val="95B3D7"/>
                      </a:solidFill>
                      <a:prstDash val="solid"/>
                      <a:round/>
                      <a:headEnd type="none" w="med" len="med"/>
                      <a:tailEnd type="none" w="med" len="med"/>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538ED5"/>
                    </a:solidFill>
                  </a:tcPr>
                </a:tc>
                <a:tc hMerge="1">
                  <a:txBody>
                    <a:bodyPr/>
                    <a:lstStyle/>
                    <a:p>
                      <a:endParaRPr lang="es-EC"/>
                    </a:p>
                  </a:txBody>
                  <a:tcPr/>
                </a:tc>
                <a:tc hMerge="1">
                  <a:txBody>
                    <a:bodyPr/>
                    <a:lstStyle/>
                    <a:p>
                      <a:endParaRPr lang="es-EC"/>
                    </a:p>
                  </a:txBody>
                  <a:tcPr/>
                </a:tc>
                <a:tc hMerge="1">
                  <a:txBody>
                    <a:bodyPr/>
                    <a:lstStyle/>
                    <a:p>
                      <a:endParaRPr lang="es-EC"/>
                    </a:p>
                  </a:txBody>
                  <a:tcPr/>
                </a:tc>
              </a:tr>
              <a:tr h="257175">
                <a:tc rowSpan="2">
                  <a:txBody>
                    <a:bodyPr/>
                    <a:lstStyle/>
                    <a:p>
                      <a:pPr algn="ctr" rtl="0" fontAlgn="ctr"/>
                      <a:r>
                        <a:rPr lang="es-EC" sz="1800" b="1" i="0" u="none" strike="noStrike">
                          <a:solidFill>
                            <a:srgbClr val="000000"/>
                          </a:solidFill>
                          <a:latin typeface="+mn-lt"/>
                        </a:rPr>
                        <a:t> Cultivos permanentes </a:t>
                      </a: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gridSpan="2">
                  <a:txBody>
                    <a:bodyPr/>
                    <a:lstStyle/>
                    <a:p>
                      <a:pPr algn="ctr" rtl="0" fontAlgn="ctr"/>
                      <a:r>
                        <a:rPr lang="es-EC" sz="1800" b="1" i="0" u="none" strike="noStrike">
                          <a:solidFill>
                            <a:srgbClr val="000000"/>
                          </a:solidFill>
                          <a:latin typeface="+mn-lt"/>
                        </a:rPr>
                        <a:t> Superficie (Ha) </a:t>
                      </a: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hMerge="1">
                  <a:txBody>
                    <a:bodyPr/>
                    <a:lstStyle/>
                    <a:p>
                      <a:endParaRPr lang="es-EC"/>
                    </a:p>
                  </a:txBody>
                  <a:tcPr/>
                </a:tc>
                <a:tc rowSpan="2">
                  <a:txBody>
                    <a:bodyPr/>
                    <a:lstStyle/>
                    <a:p>
                      <a:pPr algn="ctr" rtl="0" fontAlgn="ctr"/>
                      <a:r>
                        <a:rPr lang="es-EC" sz="1800" b="1" i="0" u="none" strike="noStrike">
                          <a:solidFill>
                            <a:srgbClr val="000000"/>
                          </a:solidFill>
                          <a:latin typeface="+mn-lt"/>
                        </a:rPr>
                        <a:t>Producción anual (Tm )</a:t>
                      </a: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r>
              <a:tr h="257175">
                <a:tc vMerge="1">
                  <a:txBody>
                    <a:bodyPr/>
                    <a:lstStyle/>
                    <a:p>
                      <a:endParaRPr lang="es-EC"/>
                    </a:p>
                  </a:txBody>
                  <a:tcPr/>
                </a:tc>
                <a:tc>
                  <a:txBody>
                    <a:bodyPr/>
                    <a:lstStyle/>
                    <a:p>
                      <a:pPr algn="ctr" rtl="0" fontAlgn="b"/>
                      <a:r>
                        <a:rPr lang="es-EC" sz="1800" b="1" i="0" u="none" strike="noStrike">
                          <a:solidFill>
                            <a:srgbClr val="000000"/>
                          </a:solidFill>
                          <a:latin typeface="+mn-lt"/>
                        </a:rPr>
                        <a:t> Plantada  </a:t>
                      </a:r>
                    </a:p>
                  </a:txBody>
                  <a:tcPr marL="9525" marR="9525" marT="9525" marB="0" anchor="b">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rtl="0" fontAlgn="b"/>
                      <a:r>
                        <a:rPr lang="es-EC" sz="1800" b="1" i="0" u="none" strike="noStrike">
                          <a:solidFill>
                            <a:srgbClr val="000000"/>
                          </a:solidFill>
                          <a:latin typeface="+mn-lt"/>
                        </a:rPr>
                        <a:t>  Cosechada  </a:t>
                      </a:r>
                    </a:p>
                  </a:txBody>
                  <a:tcPr marL="9525" marR="9525" marT="9525" marB="0" anchor="b">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vMerge="1">
                  <a:txBody>
                    <a:bodyPr/>
                    <a:lstStyle/>
                    <a:p>
                      <a:endParaRPr lang="es-EC"/>
                    </a:p>
                  </a:txBody>
                  <a:tcPr/>
                </a:tc>
              </a:tr>
              <a:tr h="352425">
                <a:tc>
                  <a:txBody>
                    <a:bodyPr/>
                    <a:lstStyle/>
                    <a:p>
                      <a:pPr algn="l" rtl="0" fontAlgn="ctr"/>
                      <a:r>
                        <a:rPr lang="es-EC" sz="1800" b="0" i="0" u="none" strike="noStrike" dirty="0" smtClean="0">
                          <a:solidFill>
                            <a:srgbClr val="000000"/>
                          </a:solidFill>
                          <a:latin typeface="+mn-lt"/>
                        </a:rPr>
                        <a:t>Palma africana</a:t>
                      </a:r>
                      <a:endParaRPr lang="es-EC" sz="1800" b="0" i="0" u="none" strike="noStrike" dirty="0">
                        <a:solidFill>
                          <a:srgbClr val="000000"/>
                        </a:solidFill>
                        <a:latin typeface="+mn-lt"/>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203.831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148.315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1.711.585 </a:t>
                      </a:r>
                      <a:endParaRPr lang="es-EC" sz="1800" b="0" i="0" u="none" strike="noStrike" dirty="0">
                        <a:solidFill>
                          <a:srgbClr val="000000"/>
                        </a:solidFill>
                        <a:latin typeface="Calibri"/>
                      </a:endParaRP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r>
              <a:tr h="419100">
                <a:tc>
                  <a:txBody>
                    <a:bodyPr/>
                    <a:lstStyle/>
                    <a:p>
                      <a:pPr algn="l" rtl="0" fontAlgn="ctr"/>
                      <a:r>
                        <a:rPr lang="es-EC" sz="1800" b="0" i="0" u="none" strike="noStrike" dirty="0" smtClean="0">
                          <a:solidFill>
                            <a:srgbClr val="000000"/>
                          </a:solidFill>
                          <a:latin typeface="+mn-lt"/>
                        </a:rPr>
                        <a:t>Plátano</a:t>
                      </a:r>
                      <a:endParaRPr lang="es-EC" sz="1800" b="0" i="0" u="none" strike="noStrike" dirty="0">
                        <a:solidFill>
                          <a:srgbClr val="000000"/>
                        </a:solidFill>
                        <a:latin typeface="+mn-lt"/>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12.172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7.370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41.833 </a:t>
                      </a:r>
                      <a:endParaRPr lang="es-EC" sz="1800" b="0" i="0" u="none" strike="noStrike" dirty="0">
                        <a:solidFill>
                          <a:srgbClr val="000000"/>
                        </a:solidFill>
                        <a:latin typeface="Calibri"/>
                      </a:endParaRP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r>
            </a:tbl>
          </a:graphicData>
        </a:graphic>
      </p:graphicFrame>
      <p:sp>
        <p:nvSpPr>
          <p:cNvPr id="11" name="10 CuadroTexto"/>
          <p:cNvSpPr txBox="1"/>
          <p:nvPr/>
        </p:nvSpPr>
        <p:spPr>
          <a:xfrm>
            <a:off x="666155" y="3636144"/>
            <a:ext cx="4392488" cy="1938992"/>
          </a:xfrm>
          <a:prstGeom prst="rect">
            <a:avLst/>
          </a:prstGeom>
          <a:noFill/>
        </p:spPr>
        <p:txBody>
          <a:bodyPr wrap="square" rtlCol="0">
            <a:spAutoFit/>
          </a:bodyPr>
          <a:lstStyle/>
          <a:p>
            <a:pPr algn="just"/>
            <a:r>
              <a:rPr lang="es-EC" sz="2000" dirty="0" smtClean="0"/>
              <a:t>La producción anual de palma africana en Esmeraldas representa el 48,76 % respecto a la producción nacional de este cultivo; mientras que, la producción anual de maíz duro seco representa el 0,19 %.</a:t>
            </a:r>
            <a:endParaRPr lang="es-ES" sz="2000" dirty="0"/>
          </a:p>
        </p:txBody>
      </p:sp>
      <p:sp>
        <p:nvSpPr>
          <p:cNvPr id="10" name="9 CuadroTexto"/>
          <p:cNvSpPr txBox="1"/>
          <p:nvPr/>
        </p:nvSpPr>
        <p:spPr>
          <a:xfrm>
            <a:off x="8803059" y="1979960"/>
            <a:ext cx="1584176" cy="369332"/>
          </a:xfrm>
          <a:prstGeom prst="rect">
            <a:avLst/>
          </a:prstGeom>
          <a:noFill/>
        </p:spPr>
        <p:txBody>
          <a:bodyPr wrap="square" rtlCol="0">
            <a:spAutoFit/>
          </a:bodyPr>
          <a:lstStyle/>
          <a:p>
            <a:r>
              <a:rPr lang="es-EC" dirty="0" smtClean="0"/>
              <a:t> 1.034.810 Ha</a:t>
            </a:r>
            <a:endParaRPr lang="es-EC" dirty="0"/>
          </a:p>
        </p:txBody>
      </p:sp>
      <p:graphicFrame>
        <p:nvGraphicFramePr>
          <p:cNvPr id="12" name="11 Tabla"/>
          <p:cNvGraphicFramePr>
            <a:graphicFrameLocks noGrp="1"/>
          </p:cNvGraphicFramePr>
          <p:nvPr/>
        </p:nvGraphicFramePr>
        <p:xfrm>
          <a:off x="5274667" y="3996185"/>
          <a:ext cx="5976664" cy="1584175"/>
        </p:xfrm>
        <a:graphic>
          <a:graphicData uri="http://schemas.openxmlformats.org/drawingml/2006/table">
            <a:tbl>
              <a:tblPr/>
              <a:tblGrid>
                <a:gridCol w="1556407"/>
                <a:gridCol w="1041073"/>
                <a:gridCol w="1320282"/>
                <a:gridCol w="2058902"/>
              </a:tblGrid>
              <a:tr h="240461">
                <a:tc gridSpan="4">
                  <a:txBody>
                    <a:bodyPr/>
                    <a:lstStyle/>
                    <a:p>
                      <a:pPr algn="ctr" rtl="0" fontAlgn="b"/>
                      <a:r>
                        <a:rPr lang="es-EC" sz="1800" b="1" i="0" u="none" strike="noStrike" dirty="0">
                          <a:solidFill>
                            <a:srgbClr val="FFFFFF"/>
                          </a:solidFill>
                          <a:latin typeface="+mn-lt"/>
                        </a:rPr>
                        <a:t> Cultivos transitorios de mayor producción </a:t>
                      </a:r>
                    </a:p>
                  </a:txBody>
                  <a:tcPr marL="9525" marR="9525" marT="9525" marB="0" anchor="b">
                    <a:lnL w="6350" cap="flat" cmpd="sng" algn="ctr">
                      <a:solidFill>
                        <a:srgbClr val="95B3D7"/>
                      </a:solidFill>
                      <a:prstDash val="solid"/>
                      <a:round/>
                      <a:headEnd type="none" w="med" len="med"/>
                      <a:tailEnd type="none" w="med" len="med"/>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538ED5"/>
                    </a:solidFill>
                  </a:tcPr>
                </a:tc>
                <a:tc hMerge="1">
                  <a:txBody>
                    <a:bodyPr/>
                    <a:lstStyle/>
                    <a:p>
                      <a:endParaRPr lang="es-EC"/>
                    </a:p>
                  </a:txBody>
                  <a:tcPr/>
                </a:tc>
                <a:tc hMerge="1">
                  <a:txBody>
                    <a:bodyPr/>
                    <a:lstStyle/>
                    <a:p>
                      <a:endParaRPr lang="es-EC"/>
                    </a:p>
                  </a:txBody>
                  <a:tcPr/>
                </a:tc>
                <a:tc hMerge="1">
                  <a:txBody>
                    <a:bodyPr/>
                    <a:lstStyle/>
                    <a:p>
                      <a:endParaRPr lang="es-EC"/>
                    </a:p>
                  </a:txBody>
                  <a:tcPr/>
                </a:tc>
              </a:tr>
              <a:tr h="240461">
                <a:tc rowSpan="2">
                  <a:txBody>
                    <a:bodyPr/>
                    <a:lstStyle/>
                    <a:p>
                      <a:pPr algn="ctr" rtl="0" fontAlgn="ctr"/>
                      <a:r>
                        <a:rPr lang="es-EC" sz="1800" b="1" i="0" u="none" strike="noStrike" dirty="0">
                          <a:solidFill>
                            <a:srgbClr val="000000"/>
                          </a:solidFill>
                          <a:latin typeface="+mn-lt"/>
                        </a:rPr>
                        <a:t> Cultivos </a:t>
                      </a:r>
                      <a:r>
                        <a:rPr lang="es-EC" sz="1800" b="1" i="0" u="none" strike="noStrike" dirty="0" smtClean="0">
                          <a:solidFill>
                            <a:srgbClr val="000000"/>
                          </a:solidFill>
                          <a:latin typeface="+mn-lt"/>
                        </a:rPr>
                        <a:t>transitorios </a:t>
                      </a:r>
                      <a:endParaRPr lang="es-EC" sz="1800" b="1" i="0" u="none" strike="noStrike" dirty="0">
                        <a:solidFill>
                          <a:srgbClr val="000000"/>
                        </a:solidFill>
                        <a:latin typeface="+mn-lt"/>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gridSpan="2">
                  <a:txBody>
                    <a:bodyPr/>
                    <a:lstStyle/>
                    <a:p>
                      <a:pPr algn="ctr" rtl="0" fontAlgn="ctr"/>
                      <a:r>
                        <a:rPr lang="es-EC" sz="1800" b="1" i="0" u="none" strike="noStrike" dirty="0">
                          <a:solidFill>
                            <a:srgbClr val="000000"/>
                          </a:solidFill>
                          <a:latin typeface="+mn-lt"/>
                        </a:rPr>
                        <a:t> Superficie (Ha) </a:t>
                      </a: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hMerge="1">
                  <a:txBody>
                    <a:bodyPr/>
                    <a:lstStyle/>
                    <a:p>
                      <a:endParaRPr lang="es-EC"/>
                    </a:p>
                  </a:txBody>
                  <a:tcPr/>
                </a:tc>
                <a:tc rowSpan="2">
                  <a:txBody>
                    <a:bodyPr/>
                    <a:lstStyle/>
                    <a:p>
                      <a:pPr algn="ctr" rtl="0" fontAlgn="ctr"/>
                      <a:r>
                        <a:rPr lang="es-EC" sz="1800" b="1" i="0" u="none" strike="noStrike" dirty="0">
                          <a:solidFill>
                            <a:srgbClr val="000000"/>
                          </a:solidFill>
                          <a:latin typeface="+mn-lt"/>
                        </a:rPr>
                        <a:t>Producción </a:t>
                      </a:r>
                      <a:r>
                        <a:rPr lang="es-EC" sz="1800" b="1" i="0" u="none" strike="noStrike" dirty="0" smtClean="0">
                          <a:solidFill>
                            <a:srgbClr val="000000"/>
                          </a:solidFill>
                          <a:latin typeface="+mn-lt"/>
                        </a:rPr>
                        <a:t>anual</a:t>
                      </a:r>
                    </a:p>
                    <a:p>
                      <a:pPr algn="ctr" rtl="0" fontAlgn="ctr"/>
                      <a:r>
                        <a:rPr lang="es-EC" sz="1800" b="1" i="0" u="none" strike="noStrike" dirty="0" smtClean="0">
                          <a:solidFill>
                            <a:srgbClr val="000000"/>
                          </a:solidFill>
                          <a:latin typeface="+mn-lt"/>
                        </a:rPr>
                        <a:t> </a:t>
                      </a:r>
                      <a:r>
                        <a:rPr lang="es-EC" sz="1800" b="1" i="0" u="none" strike="noStrike" dirty="0">
                          <a:solidFill>
                            <a:srgbClr val="000000"/>
                          </a:solidFill>
                          <a:latin typeface="+mn-lt"/>
                        </a:rPr>
                        <a:t>(Tm )</a:t>
                      </a: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r>
              <a:tr h="240461">
                <a:tc vMerge="1">
                  <a:txBody>
                    <a:bodyPr/>
                    <a:lstStyle/>
                    <a:p>
                      <a:endParaRPr lang="es-EC"/>
                    </a:p>
                  </a:txBody>
                  <a:tcPr/>
                </a:tc>
                <a:tc>
                  <a:txBody>
                    <a:bodyPr/>
                    <a:lstStyle/>
                    <a:p>
                      <a:pPr algn="ctr" rtl="0" fontAlgn="b"/>
                      <a:r>
                        <a:rPr lang="es-EC" sz="1800" b="1" i="0" u="none" strike="noStrike">
                          <a:solidFill>
                            <a:srgbClr val="000000"/>
                          </a:solidFill>
                          <a:latin typeface="+mn-lt"/>
                        </a:rPr>
                        <a:t>Sembrada</a:t>
                      </a:r>
                    </a:p>
                  </a:txBody>
                  <a:tcPr marL="9525" marR="9525" marT="9525" marB="0" anchor="b">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rtl="0" fontAlgn="b"/>
                      <a:r>
                        <a:rPr lang="es-EC" sz="1800" b="1" i="0" u="none" strike="noStrike">
                          <a:solidFill>
                            <a:srgbClr val="000000"/>
                          </a:solidFill>
                          <a:latin typeface="+mn-lt"/>
                        </a:rPr>
                        <a:t>  Cosechada  </a:t>
                      </a:r>
                    </a:p>
                  </a:txBody>
                  <a:tcPr marL="9525" marR="9525" marT="9525" marB="0" anchor="b">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vMerge="1">
                  <a:txBody>
                    <a:bodyPr/>
                    <a:lstStyle/>
                    <a:p>
                      <a:endParaRPr lang="es-EC"/>
                    </a:p>
                  </a:txBody>
                  <a:tcPr/>
                </a:tc>
              </a:tr>
              <a:tr h="435661">
                <a:tc>
                  <a:txBody>
                    <a:bodyPr/>
                    <a:lstStyle/>
                    <a:p>
                      <a:pPr algn="l" rtl="0" fontAlgn="ctr"/>
                      <a:r>
                        <a:rPr lang="it-IT" sz="1800" b="0" i="0" u="none" strike="noStrike" dirty="0" smtClean="0">
                          <a:solidFill>
                            <a:srgbClr val="000000"/>
                          </a:solidFill>
                          <a:latin typeface="+mn-lt"/>
                        </a:rPr>
                        <a:t>Maíz </a:t>
                      </a:r>
                      <a:r>
                        <a:rPr lang="it-IT" sz="1800" b="0" i="0" u="none" strike="noStrike" dirty="0">
                          <a:solidFill>
                            <a:srgbClr val="000000"/>
                          </a:solidFill>
                          <a:latin typeface="+mn-lt"/>
                        </a:rPr>
                        <a:t>duro </a:t>
                      </a:r>
                      <a:r>
                        <a:rPr lang="it-IT" sz="1800" b="0" i="0" u="none" strike="noStrike" dirty="0" smtClean="0">
                          <a:solidFill>
                            <a:srgbClr val="000000"/>
                          </a:solidFill>
                          <a:latin typeface="+mn-lt"/>
                        </a:rPr>
                        <a:t>seco</a:t>
                      </a:r>
                      <a:endParaRPr lang="it-IT" sz="1800" b="0" i="0" u="none" strike="noStrike" dirty="0">
                        <a:solidFill>
                          <a:srgbClr val="000000"/>
                        </a:solidFill>
                        <a:latin typeface="+mn-lt"/>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4.361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4.196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2.908 </a:t>
                      </a:r>
                      <a:endParaRPr lang="es-EC" sz="1800" b="0" i="0" u="none" strike="noStrike" dirty="0">
                        <a:solidFill>
                          <a:srgbClr val="000000"/>
                        </a:solidFill>
                        <a:latin typeface="Calibri"/>
                      </a:endParaRP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r>
              <a:tr h="296979">
                <a:tc>
                  <a:txBody>
                    <a:bodyPr/>
                    <a:lstStyle/>
                    <a:p>
                      <a:pPr algn="l" rtl="0" fontAlgn="ctr"/>
                      <a:r>
                        <a:rPr lang="es-EC" sz="1800" b="0" i="0" u="none" strike="noStrike" dirty="0" smtClean="0">
                          <a:solidFill>
                            <a:srgbClr val="000000"/>
                          </a:solidFill>
                          <a:latin typeface="+mn-lt"/>
                        </a:rPr>
                        <a:t>Yuca</a:t>
                      </a:r>
                      <a:endParaRPr lang="es-EC" sz="1800" b="0" i="0" u="none" strike="noStrike" dirty="0">
                        <a:solidFill>
                          <a:srgbClr val="000000"/>
                        </a:solidFill>
                        <a:latin typeface="+mn-lt"/>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182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182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1.557 </a:t>
                      </a:r>
                      <a:endParaRPr lang="es-EC" sz="1800" b="0" i="0" u="none" strike="noStrike" dirty="0">
                        <a:solidFill>
                          <a:srgbClr val="000000"/>
                        </a:solidFill>
                        <a:latin typeface="Calibri"/>
                      </a:endParaRP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r>
            </a:tbl>
          </a:graphicData>
        </a:graphic>
      </p:graphicFrame>
      <p:sp>
        <p:nvSpPr>
          <p:cNvPr id="13" name="12 Rectángulo"/>
          <p:cNvSpPr/>
          <p:nvPr/>
        </p:nvSpPr>
        <p:spPr>
          <a:xfrm>
            <a:off x="666155" y="5508352"/>
            <a:ext cx="4320480" cy="1015663"/>
          </a:xfrm>
          <a:prstGeom prst="rect">
            <a:avLst/>
          </a:prstGeom>
        </p:spPr>
        <p:txBody>
          <a:bodyPr wrap="square">
            <a:spAutoFit/>
          </a:bodyPr>
          <a:lstStyle/>
          <a:p>
            <a:pPr algn="just"/>
            <a:r>
              <a:rPr lang="es-EC" sz="2000" dirty="0" smtClean="0"/>
              <a:t>En esta provincia el ganado vacuno lidera el sector pecuario, existiendo el 5,12 %  del total nacional.</a:t>
            </a:r>
          </a:p>
        </p:txBody>
      </p:sp>
      <p:graphicFrame>
        <p:nvGraphicFramePr>
          <p:cNvPr id="14" name="13 Tabla"/>
          <p:cNvGraphicFramePr>
            <a:graphicFrameLocks noGrp="1"/>
          </p:cNvGraphicFramePr>
          <p:nvPr/>
        </p:nvGraphicFramePr>
        <p:xfrm>
          <a:off x="810171" y="6588472"/>
          <a:ext cx="10297145" cy="1296144"/>
        </p:xfrm>
        <a:graphic>
          <a:graphicData uri="http://schemas.openxmlformats.org/drawingml/2006/table">
            <a:tbl>
              <a:tblPr/>
              <a:tblGrid>
                <a:gridCol w="1736657"/>
                <a:gridCol w="1426748"/>
                <a:gridCol w="1426748"/>
                <a:gridCol w="1426748"/>
                <a:gridCol w="1426748"/>
                <a:gridCol w="1426748"/>
                <a:gridCol w="1426748"/>
              </a:tblGrid>
              <a:tr h="432048">
                <a:tc gridSpan="7">
                  <a:txBody>
                    <a:bodyPr/>
                    <a:lstStyle/>
                    <a:p>
                      <a:pPr algn="ctr" rtl="0" fontAlgn="ctr"/>
                      <a:r>
                        <a:rPr lang="es-EC" sz="1800" b="1" i="0" u="none" strike="noStrike" dirty="0">
                          <a:solidFill>
                            <a:srgbClr val="FFFFFF"/>
                          </a:solidFill>
                          <a:latin typeface="Calibri"/>
                        </a:rPr>
                        <a:t>Número total de cabezas de ganado (machos y hembras)*</a:t>
                      </a:r>
                      <a:r>
                        <a:rPr lang="es-EC" sz="1800" b="1" i="0" u="none" strike="noStrike" dirty="0">
                          <a:solidFill>
                            <a:srgbClr val="000000"/>
                          </a:solidFill>
                          <a:latin typeface="Calibri"/>
                        </a:rPr>
                        <a:t> </a:t>
                      </a:r>
                      <a:r>
                        <a:rPr lang="es-EC" sz="1800" b="1" i="0" u="none" strike="noStrike" dirty="0">
                          <a:solidFill>
                            <a:srgbClr val="FFFFFF"/>
                          </a:solidFill>
                          <a:latin typeface="Calibri"/>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dirty="0"/>
                    </a:p>
                  </a:txBody>
                  <a:tcPr/>
                </a:tc>
              </a:tr>
              <a:tr h="432048">
                <a:tc>
                  <a:txBody>
                    <a:bodyPr/>
                    <a:lstStyle/>
                    <a:p>
                      <a:pPr algn="ctr" rtl="0" fontAlgn="ctr"/>
                      <a:r>
                        <a:rPr lang="es-EC" sz="1800" b="0" i="0" u="none" strike="noStrike">
                          <a:solidFill>
                            <a:srgbClr val="000000"/>
                          </a:solidFill>
                          <a:latin typeface="Calibri"/>
                        </a:rPr>
                        <a:t>Vacuno</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Porcino</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Ovino</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Asnal</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Caballar</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Mular</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Caprino</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DBE5F1"/>
                    </a:solidFill>
                  </a:tcPr>
                </a:tc>
              </a:tr>
              <a:tr h="432048">
                <a:tc>
                  <a:txBody>
                    <a:bodyPr/>
                    <a:lstStyle/>
                    <a:p>
                      <a:pPr algn="ctr" fontAlgn="ctr"/>
                      <a:r>
                        <a:rPr lang="es-EC" sz="1800" b="0" i="0" u="none" strike="noStrike">
                          <a:latin typeface="+mn-lt"/>
                        </a:rPr>
                        <a:t>235.899</a:t>
                      </a:r>
                    </a:p>
                  </a:txBody>
                  <a:tcPr marL="0" marR="0" marT="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32.434</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768</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1.865</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21.884</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19.301</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dirty="0">
                          <a:latin typeface="+mn-lt"/>
                        </a:rPr>
                        <a:t>124</a:t>
                      </a: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bl>
          </a:graphicData>
        </a:graphic>
      </p:graphicFrame>
      <p:sp>
        <p:nvSpPr>
          <p:cNvPr id="15" name="4 CuadroTexto"/>
          <p:cNvSpPr txBox="1">
            <a:spLocks noChangeArrowheads="1"/>
          </p:cNvSpPr>
          <p:nvPr/>
        </p:nvSpPr>
        <p:spPr bwMode="auto">
          <a:xfrm>
            <a:off x="32822" y="7943667"/>
            <a:ext cx="6393973" cy="372997"/>
          </a:xfrm>
          <a:prstGeom prst="rect">
            <a:avLst/>
          </a:prstGeom>
          <a:noFill/>
          <a:ln w="9525">
            <a:noFill/>
            <a:miter lim="800000"/>
            <a:headEnd/>
            <a:tailEnd/>
          </a:ln>
        </p:spPr>
        <p:txBody>
          <a:bodyPr lIns="95070" tIns="47535" rIns="95070" bIns="47535">
            <a:spAutoFit/>
          </a:bodyPr>
          <a:lstStyle/>
          <a:p>
            <a:r>
              <a:rPr lang="es-ES" sz="900" b="1" dirty="0"/>
              <a:t>Fuente: </a:t>
            </a:r>
            <a:r>
              <a:rPr lang="es-ES" sz="900" dirty="0"/>
              <a:t>Encuesta de Superficie y Producción Agropecuaria Continua (ESPAC </a:t>
            </a:r>
            <a:r>
              <a:rPr lang="es-ES" sz="900" dirty="0" smtClean="0"/>
              <a:t>) 2014 </a:t>
            </a:r>
          </a:p>
          <a:p>
            <a:r>
              <a:rPr lang="es-ES" sz="900" dirty="0" smtClean="0"/>
              <a:t>* Existencia al día de la visita</a:t>
            </a:r>
            <a:endParaRPr lang="es-ES" sz="900"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Rectángulo"/>
          <p:cNvSpPr/>
          <p:nvPr/>
        </p:nvSpPr>
        <p:spPr>
          <a:xfrm>
            <a:off x="954187" y="1187872"/>
            <a:ext cx="1636987" cy="461665"/>
          </a:xfrm>
          <a:prstGeom prst="rect">
            <a:avLst/>
          </a:prstGeom>
        </p:spPr>
        <p:txBody>
          <a:bodyPr wrap="none">
            <a:spAutoFit/>
          </a:bodyPr>
          <a:lstStyle/>
          <a:p>
            <a:r>
              <a:rPr lang="es-EC" sz="2400" b="1" dirty="0" smtClean="0">
                <a:latin typeface="Arial" pitchFamily="34" charset="0"/>
                <a:cs typeface="Arial" pitchFamily="34" charset="0"/>
              </a:rPr>
              <a:t>Pichincha</a:t>
            </a:r>
          </a:p>
        </p:txBody>
      </p:sp>
      <p:graphicFrame>
        <p:nvGraphicFramePr>
          <p:cNvPr id="5" name="4 Tabla"/>
          <p:cNvGraphicFramePr>
            <a:graphicFrameLocks noGrp="1"/>
          </p:cNvGraphicFramePr>
          <p:nvPr/>
        </p:nvGraphicFramePr>
        <p:xfrm>
          <a:off x="738163" y="1691928"/>
          <a:ext cx="6624735" cy="1635621"/>
        </p:xfrm>
        <a:graphic>
          <a:graphicData uri="http://schemas.openxmlformats.org/drawingml/2006/table">
            <a:tbl>
              <a:tblPr/>
              <a:tblGrid>
                <a:gridCol w="1539419"/>
                <a:gridCol w="1539419"/>
                <a:gridCol w="1539419"/>
                <a:gridCol w="2006478"/>
              </a:tblGrid>
              <a:tr h="283845">
                <a:tc gridSpan="4">
                  <a:txBody>
                    <a:bodyPr/>
                    <a:lstStyle/>
                    <a:p>
                      <a:pPr algn="ctr" rtl="0" fontAlgn="b"/>
                      <a:r>
                        <a:rPr lang="es-EC" sz="1800" b="1" i="0" u="none" strike="noStrike" dirty="0">
                          <a:solidFill>
                            <a:srgbClr val="FFFFFF"/>
                          </a:solidFill>
                          <a:latin typeface="+mj-lt"/>
                        </a:rPr>
                        <a:t> Cultivos permanentes de mayor producción </a:t>
                      </a:r>
                    </a:p>
                  </a:txBody>
                  <a:tcPr marL="9525" marR="9525" marT="9525" marB="0" anchor="b">
                    <a:lnL w="6350" cap="flat" cmpd="sng" algn="ctr">
                      <a:solidFill>
                        <a:srgbClr val="95B3D7"/>
                      </a:solidFill>
                      <a:prstDash val="solid"/>
                      <a:round/>
                      <a:headEnd type="none" w="med" len="med"/>
                      <a:tailEnd type="none" w="med" len="med"/>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538ED5"/>
                    </a:solidFill>
                  </a:tcPr>
                </a:tc>
                <a:tc hMerge="1">
                  <a:txBody>
                    <a:bodyPr/>
                    <a:lstStyle/>
                    <a:p>
                      <a:endParaRPr lang="es-EC"/>
                    </a:p>
                  </a:txBody>
                  <a:tcPr/>
                </a:tc>
                <a:tc hMerge="1">
                  <a:txBody>
                    <a:bodyPr/>
                    <a:lstStyle/>
                    <a:p>
                      <a:endParaRPr lang="es-EC"/>
                    </a:p>
                  </a:txBody>
                  <a:tcPr/>
                </a:tc>
                <a:tc hMerge="1">
                  <a:txBody>
                    <a:bodyPr/>
                    <a:lstStyle/>
                    <a:p>
                      <a:endParaRPr lang="es-EC"/>
                    </a:p>
                  </a:txBody>
                  <a:tcPr/>
                </a:tc>
              </a:tr>
              <a:tr h="257175">
                <a:tc rowSpan="2">
                  <a:txBody>
                    <a:bodyPr/>
                    <a:lstStyle/>
                    <a:p>
                      <a:pPr algn="ctr" rtl="0" fontAlgn="ctr"/>
                      <a:r>
                        <a:rPr lang="es-EC" sz="1800" b="1" i="0" u="none" strike="noStrike">
                          <a:solidFill>
                            <a:srgbClr val="000000"/>
                          </a:solidFill>
                          <a:latin typeface="+mj-lt"/>
                        </a:rPr>
                        <a:t> Cultivos permanentes </a:t>
                      </a: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gridSpan="2">
                  <a:txBody>
                    <a:bodyPr/>
                    <a:lstStyle/>
                    <a:p>
                      <a:pPr algn="ctr" rtl="0" fontAlgn="ctr"/>
                      <a:r>
                        <a:rPr lang="es-EC" sz="1800" b="1" i="0" u="none" strike="noStrike">
                          <a:solidFill>
                            <a:srgbClr val="000000"/>
                          </a:solidFill>
                          <a:latin typeface="+mj-lt"/>
                        </a:rPr>
                        <a:t> Superficie (Ha) </a:t>
                      </a: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hMerge="1">
                  <a:txBody>
                    <a:bodyPr/>
                    <a:lstStyle/>
                    <a:p>
                      <a:endParaRPr lang="es-EC"/>
                    </a:p>
                  </a:txBody>
                  <a:tcPr/>
                </a:tc>
                <a:tc rowSpan="2">
                  <a:txBody>
                    <a:bodyPr/>
                    <a:lstStyle/>
                    <a:p>
                      <a:pPr algn="ctr" rtl="0" fontAlgn="ctr"/>
                      <a:r>
                        <a:rPr lang="es-EC" sz="1800" b="1" i="0" u="none" strike="noStrike">
                          <a:solidFill>
                            <a:srgbClr val="000000"/>
                          </a:solidFill>
                          <a:latin typeface="+mj-lt"/>
                        </a:rPr>
                        <a:t>Producción anual (Tm )</a:t>
                      </a: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r>
              <a:tr h="296406">
                <a:tc vMerge="1">
                  <a:txBody>
                    <a:bodyPr/>
                    <a:lstStyle/>
                    <a:p>
                      <a:endParaRPr lang="es-EC"/>
                    </a:p>
                  </a:txBody>
                  <a:tcPr/>
                </a:tc>
                <a:tc>
                  <a:txBody>
                    <a:bodyPr/>
                    <a:lstStyle/>
                    <a:p>
                      <a:pPr algn="ctr" rtl="0" fontAlgn="b"/>
                      <a:r>
                        <a:rPr lang="es-EC" sz="1800" b="1" i="0" u="none" strike="noStrike">
                          <a:solidFill>
                            <a:srgbClr val="000000"/>
                          </a:solidFill>
                          <a:latin typeface="+mj-lt"/>
                        </a:rPr>
                        <a:t> Plantada  </a:t>
                      </a:r>
                    </a:p>
                  </a:txBody>
                  <a:tcPr marL="9525" marR="9525" marT="9525" marB="0" anchor="b">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rtl="0" fontAlgn="b"/>
                      <a:r>
                        <a:rPr lang="es-EC" sz="1800" b="1" i="0" u="none" strike="noStrike">
                          <a:solidFill>
                            <a:srgbClr val="000000"/>
                          </a:solidFill>
                          <a:latin typeface="+mj-lt"/>
                        </a:rPr>
                        <a:t>  Cosechada  </a:t>
                      </a:r>
                    </a:p>
                  </a:txBody>
                  <a:tcPr marL="9525" marR="9525" marT="9525" marB="0" anchor="b">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vMerge="1">
                  <a:txBody>
                    <a:bodyPr/>
                    <a:lstStyle/>
                    <a:p>
                      <a:endParaRPr lang="es-EC"/>
                    </a:p>
                  </a:txBody>
                  <a:tcPr/>
                </a:tc>
              </a:tr>
              <a:tr h="352425">
                <a:tc>
                  <a:txBody>
                    <a:bodyPr/>
                    <a:lstStyle/>
                    <a:p>
                      <a:pPr algn="l" rtl="0" fontAlgn="ctr"/>
                      <a:r>
                        <a:rPr lang="es-EC" sz="1800" b="0" i="0" u="none" strike="noStrike" dirty="0" smtClean="0">
                          <a:solidFill>
                            <a:srgbClr val="000000"/>
                          </a:solidFill>
                          <a:latin typeface="+mj-lt"/>
                        </a:rPr>
                        <a:t>Palma africana</a:t>
                      </a:r>
                      <a:endParaRPr lang="es-EC" sz="1800" b="0" i="0" u="none" strike="noStrike" dirty="0">
                        <a:solidFill>
                          <a:srgbClr val="000000"/>
                        </a:solidFill>
                        <a:latin typeface="+mj-lt"/>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3.879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3.026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23.163 </a:t>
                      </a:r>
                      <a:endParaRPr lang="es-EC" sz="1800" b="0" i="0" u="none" strike="noStrike" dirty="0">
                        <a:solidFill>
                          <a:srgbClr val="000000"/>
                        </a:solidFill>
                        <a:latin typeface="Calibri"/>
                      </a:endParaRP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r>
              <a:tr h="419100">
                <a:tc>
                  <a:txBody>
                    <a:bodyPr/>
                    <a:lstStyle/>
                    <a:p>
                      <a:pPr algn="l" rtl="0" fontAlgn="ctr"/>
                      <a:r>
                        <a:rPr lang="es-EC" sz="1800" b="0" i="0" u="none" strike="noStrike" dirty="0" smtClean="0">
                          <a:solidFill>
                            <a:srgbClr val="000000"/>
                          </a:solidFill>
                          <a:latin typeface="+mj-lt"/>
                        </a:rPr>
                        <a:t>Plátano</a:t>
                      </a:r>
                      <a:endParaRPr lang="es-EC" sz="1800" b="0" i="0" u="none" strike="noStrike" dirty="0">
                        <a:solidFill>
                          <a:srgbClr val="000000"/>
                        </a:solidFill>
                        <a:latin typeface="+mj-lt"/>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1.304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626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4.068 </a:t>
                      </a:r>
                      <a:endParaRPr lang="es-EC" sz="1800" b="0" i="0" u="none" strike="noStrike" dirty="0">
                        <a:solidFill>
                          <a:srgbClr val="000000"/>
                        </a:solidFill>
                        <a:latin typeface="Calibri"/>
                      </a:endParaRP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r>
            </a:tbl>
          </a:graphicData>
        </a:graphic>
      </p:graphicFrame>
      <p:sp>
        <p:nvSpPr>
          <p:cNvPr id="6" name="Freeform 123"/>
          <p:cNvSpPr>
            <a:spLocks/>
          </p:cNvSpPr>
          <p:nvPr/>
        </p:nvSpPr>
        <p:spPr bwMode="auto">
          <a:xfrm>
            <a:off x="8154987" y="1475904"/>
            <a:ext cx="2520280" cy="1800200"/>
          </a:xfrm>
          <a:custGeom>
            <a:avLst/>
            <a:gdLst>
              <a:gd name="T0" fmla="*/ 2147483647 w 166"/>
              <a:gd name="T1" fmla="*/ 0 h 113"/>
              <a:gd name="T2" fmla="*/ 2147483647 w 166"/>
              <a:gd name="T3" fmla="*/ 2147483647 h 113"/>
              <a:gd name="T4" fmla="*/ 2147483647 w 166"/>
              <a:gd name="T5" fmla="*/ 2147483647 h 113"/>
              <a:gd name="T6" fmla="*/ 2147483647 w 166"/>
              <a:gd name="T7" fmla="*/ 2147483647 h 113"/>
              <a:gd name="T8" fmla="*/ 2147483647 w 166"/>
              <a:gd name="T9" fmla="*/ 2147483647 h 113"/>
              <a:gd name="T10" fmla="*/ 2147483647 w 166"/>
              <a:gd name="T11" fmla="*/ 2147483647 h 113"/>
              <a:gd name="T12" fmla="*/ 2147483647 w 166"/>
              <a:gd name="T13" fmla="*/ 2147483647 h 113"/>
              <a:gd name="T14" fmla="*/ 2147483647 w 166"/>
              <a:gd name="T15" fmla="*/ 2147483647 h 113"/>
              <a:gd name="T16" fmla="*/ 2147483647 w 166"/>
              <a:gd name="T17" fmla="*/ 2147483647 h 113"/>
              <a:gd name="T18" fmla="*/ 2147483647 w 166"/>
              <a:gd name="T19" fmla="*/ 2147483647 h 113"/>
              <a:gd name="T20" fmla="*/ 2147483647 w 166"/>
              <a:gd name="T21" fmla="*/ 2147483647 h 113"/>
              <a:gd name="T22" fmla="*/ 2147483647 w 166"/>
              <a:gd name="T23" fmla="*/ 2147483647 h 113"/>
              <a:gd name="T24" fmla="*/ 2147483647 w 166"/>
              <a:gd name="T25" fmla="*/ 2147483647 h 113"/>
              <a:gd name="T26" fmla="*/ 2147483647 w 166"/>
              <a:gd name="T27" fmla="*/ 2147483647 h 113"/>
              <a:gd name="T28" fmla="*/ 2147483647 w 166"/>
              <a:gd name="T29" fmla="*/ 2147483647 h 113"/>
              <a:gd name="T30" fmla="*/ 2147483647 w 166"/>
              <a:gd name="T31" fmla="*/ 2147483647 h 113"/>
              <a:gd name="T32" fmla="*/ 2147483647 w 166"/>
              <a:gd name="T33" fmla="*/ 2147483647 h 113"/>
              <a:gd name="T34" fmla="*/ 2147483647 w 166"/>
              <a:gd name="T35" fmla="*/ 2147483647 h 113"/>
              <a:gd name="T36" fmla="*/ 2147483647 w 166"/>
              <a:gd name="T37" fmla="*/ 2147483647 h 113"/>
              <a:gd name="T38" fmla="*/ 2147483647 w 166"/>
              <a:gd name="T39" fmla="*/ 2147483647 h 113"/>
              <a:gd name="T40" fmla="*/ 2147483647 w 166"/>
              <a:gd name="T41" fmla="*/ 2147483647 h 113"/>
              <a:gd name="T42" fmla="*/ 2147483647 w 166"/>
              <a:gd name="T43" fmla="*/ 2147483647 h 113"/>
              <a:gd name="T44" fmla="*/ 2147483647 w 166"/>
              <a:gd name="T45" fmla="*/ 2147483647 h 113"/>
              <a:gd name="T46" fmla="*/ 2147483647 w 166"/>
              <a:gd name="T47" fmla="*/ 2147483647 h 113"/>
              <a:gd name="T48" fmla="*/ 2147483647 w 166"/>
              <a:gd name="T49" fmla="*/ 2147483647 h 113"/>
              <a:gd name="T50" fmla="*/ 2147483647 w 166"/>
              <a:gd name="T51" fmla="*/ 2147483647 h 113"/>
              <a:gd name="T52" fmla="*/ 2147483647 w 166"/>
              <a:gd name="T53" fmla="*/ 2147483647 h 113"/>
              <a:gd name="T54" fmla="*/ 2147483647 w 166"/>
              <a:gd name="T55" fmla="*/ 2147483647 h 113"/>
              <a:gd name="T56" fmla="*/ 2147483647 w 166"/>
              <a:gd name="T57" fmla="*/ 2147483647 h 113"/>
              <a:gd name="T58" fmla="*/ 2147483647 w 166"/>
              <a:gd name="T59" fmla="*/ 2147483647 h 113"/>
              <a:gd name="T60" fmla="*/ 2147483647 w 166"/>
              <a:gd name="T61" fmla="*/ 2147483647 h 113"/>
              <a:gd name="T62" fmla="*/ 2147483647 w 166"/>
              <a:gd name="T63" fmla="*/ 2147483647 h 113"/>
              <a:gd name="T64" fmla="*/ 2147483647 w 166"/>
              <a:gd name="T65" fmla="*/ 2147483647 h 113"/>
              <a:gd name="T66" fmla="*/ 2147483647 w 166"/>
              <a:gd name="T67" fmla="*/ 2147483647 h 113"/>
              <a:gd name="T68" fmla="*/ 2147483647 w 166"/>
              <a:gd name="T69" fmla="*/ 2147483647 h 113"/>
              <a:gd name="T70" fmla="*/ 2147483647 w 166"/>
              <a:gd name="T71" fmla="*/ 2147483647 h 113"/>
              <a:gd name="T72" fmla="*/ 2147483647 w 166"/>
              <a:gd name="T73" fmla="*/ 2147483647 h 113"/>
              <a:gd name="T74" fmla="*/ 2147483647 w 166"/>
              <a:gd name="T75" fmla="*/ 2147483647 h 113"/>
              <a:gd name="T76" fmla="*/ 2147483647 w 166"/>
              <a:gd name="T77" fmla="*/ 2147483647 h 113"/>
              <a:gd name="T78" fmla="*/ 2147483647 w 166"/>
              <a:gd name="T79" fmla="*/ 2147483647 h 113"/>
              <a:gd name="T80" fmla="*/ 2147483647 w 166"/>
              <a:gd name="T81" fmla="*/ 2147483647 h 113"/>
              <a:gd name="T82" fmla="*/ 2147483647 w 166"/>
              <a:gd name="T83" fmla="*/ 2147483647 h 113"/>
              <a:gd name="T84" fmla="*/ 2147483647 w 166"/>
              <a:gd name="T85" fmla="*/ 2147483647 h 113"/>
              <a:gd name="T86" fmla="*/ 2147483647 w 166"/>
              <a:gd name="T87" fmla="*/ 2147483647 h 113"/>
              <a:gd name="T88" fmla="*/ 2147483647 w 166"/>
              <a:gd name="T89" fmla="*/ 2147483647 h 113"/>
              <a:gd name="T90" fmla="*/ 2147483647 w 166"/>
              <a:gd name="T91" fmla="*/ 2147483647 h 113"/>
              <a:gd name="T92" fmla="*/ 2147483647 w 166"/>
              <a:gd name="T93" fmla="*/ 2147483647 h 113"/>
              <a:gd name="T94" fmla="*/ 2147483647 w 166"/>
              <a:gd name="T95" fmla="*/ 2147483647 h 113"/>
              <a:gd name="T96" fmla="*/ 2147483647 w 166"/>
              <a:gd name="T97" fmla="*/ 2147483647 h 113"/>
              <a:gd name="T98" fmla="*/ 2147483647 w 166"/>
              <a:gd name="T99" fmla="*/ 2147483647 h 113"/>
              <a:gd name="T100" fmla="*/ 2147483647 w 166"/>
              <a:gd name="T101" fmla="*/ 2147483647 h 113"/>
              <a:gd name="T102" fmla="*/ 2147483647 w 166"/>
              <a:gd name="T103" fmla="*/ 2147483647 h 113"/>
              <a:gd name="T104" fmla="*/ 2147483647 w 166"/>
              <a:gd name="T105" fmla="*/ 2147483647 h 113"/>
              <a:gd name="T106" fmla="*/ 2147483647 w 166"/>
              <a:gd name="T107" fmla="*/ 2147483647 h 113"/>
              <a:gd name="T108" fmla="*/ 2147483647 w 166"/>
              <a:gd name="T109" fmla="*/ 2147483647 h 113"/>
              <a:gd name="T110" fmla="*/ 2147483647 w 166"/>
              <a:gd name="T111" fmla="*/ 2147483647 h 113"/>
              <a:gd name="T112" fmla="*/ 2147483647 w 166"/>
              <a:gd name="T113" fmla="*/ 2147483647 h 113"/>
              <a:gd name="T114" fmla="*/ 0 w 166"/>
              <a:gd name="T115" fmla="*/ 2147483647 h 113"/>
              <a:gd name="T116" fmla="*/ 2147483647 w 166"/>
              <a:gd name="T117" fmla="*/ 2147483647 h 113"/>
              <a:gd name="T118" fmla="*/ 2147483647 w 166"/>
              <a:gd name="T119" fmla="*/ 2147483647 h 113"/>
              <a:gd name="T120" fmla="*/ 2147483647 w 166"/>
              <a:gd name="T121" fmla="*/ 2147483647 h 113"/>
              <a:gd name="T122" fmla="*/ 2147483647 w 166"/>
              <a:gd name="T123" fmla="*/ 2147483647 h 1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66"/>
              <a:gd name="T187" fmla="*/ 0 h 113"/>
              <a:gd name="T188" fmla="*/ 166 w 166"/>
              <a:gd name="T189" fmla="*/ 113 h 11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66" h="113">
                <a:moveTo>
                  <a:pt x="15" y="0"/>
                </a:moveTo>
                <a:lnTo>
                  <a:pt x="16" y="0"/>
                </a:lnTo>
                <a:lnTo>
                  <a:pt x="17" y="0"/>
                </a:lnTo>
                <a:lnTo>
                  <a:pt x="18" y="0"/>
                </a:lnTo>
                <a:lnTo>
                  <a:pt x="19" y="0"/>
                </a:lnTo>
                <a:lnTo>
                  <a:pt x="20" y="0"/>
                </a:lnTo>
                <a:lnTo>
                  <a:pt x="21" y="0"/>
                </a:lnTo>
                <a:lnTo>
                  <a:pt x="22" y="0"/>
                </a:lnTo>
                <a:lnTo>
                  <a:pt x="23" y="0"/>
                </a:lnTo>
                <a:lnTo>
                  <a:pt x="24" y="0"/>
                </a:lnTo>
                <a:lnTo>
                  <a:pt x="25" y="0"/>
                </a:lnTo>
                <a:lnTo>
                  <a:pt x="26" y="0"/>
                </a:lnTo>
                <a:lnTo>
                  <a:pt x="26" y="1"/>
                </a:lnTo>
                <a:lnTo>
                  <a:pt x="27" y="1"/>
                </a:lnTo>
                <a:lnTo>
                  <a:pt x="27" y="2"/>
                </a:lnTo>
                <a:lnTo>
                  <a:pt x="27" y="1"/>
                </a:lnTo>
                <a:lnTo>
                  <a:pt x="28" y="1"/>
                </a:lnTo>
                <a:lnTo>
                  <a:pt x="29" y="1"/>
                </a:lnTo>
                <a:lnTo>
                  <a:pt x="29" y="2"/>
                </a:lnTo>
                <a:lnTo>
                  <a:pt x="30" y="2"/>
                </a:lnTo>
                <a:lnTo>
                  <a:pt x="30" y="1"/>
                </a:lnTo>
                <a:lnTo>
                  <a:pt x="31" y="1"/>
                </a:lnTo>
                <a:lnTo>
                  <a:pt x="32" y="1"/>
                </a:lnTo>
                <a:lnTo>
                  <a:pt x="33" y="1"/>
                </a:lnTo>
                <a:lnTo>
                  <a:pt x="33" y="2"/>
                </a:lnTo>
                <a:lnTo>
                  <a:pt x="34" y="2"/>
                </a:lnTo>
                <a:lnTo>
                  <a:pt x="34" y="3"/>
                </a:lnTo>
                <a:lnTo>
                  <a:pt x="35" y="3"/>
                </a:lnTo>
                <a:lnTo>
                  <a:pt x="35" y="2"/>
                </a:lnTo>
                <a:lnTo>
                  <a:pt x="36" y="2"/>
                </a:lnTo>
                <a:lnTo>
                  <a:pt x="36" y="3"/>
                </a:lnTo>
                <a:lnTo>
                  <a:pt x="37" y="3"/>
                </a:lnTo>
                <a:lnTo>
                  <a:pt x="36" y="3"/>
                </a:lnTo>
                <a:lnTo>
                  <a:pt x="36" y="4"/>
                </a:lnTo>
                <a:lnTo>
                  <a:pt x="37" y="4"/>
                </a:lnTo>
                <a:lnTo>
                  <a:pt x="38" y="4"/>
                </a:lnTo>
                <a:lnTo>
                  <a:pt x="38" y="5"/>
                </a:lnTo>
                <a:lnTo>
                  <a:pt x="38" y="6"/>
                </a:lnTo>
                <a:lnTo>
                  <a:pt x="38" y="7"/>
                </a:lnTo>
                <a:lnTo>
                  <a:pt x="38" y="8"/>
                </a:lnTo>
                <a:lnTo>
                  <a:pt x="38" y="9"/>
                </a:lnTo>
                <a:lnTo>
                  <a:pt x="38" y="10"/>
                </a:lnTo>
                <a:lnTo>
                  <a:pt x="39" y="10"/>
                </a:lnTo>
                <a:lnTo>
                  <a:pt x="40" y="10"/>
                </a:lnTo>
                <a:lnTo>
                  <a:pt x="40" y="11"/>
                </a:lnTo>
                <a:lnTo>
                  <a:pt x="41" y="11"/>
                </a:lnTo>
                <a:lnTo>
                  <a:pt x="41" y="12"/>
                </a:lnTo>
                <a:lnTo>
                  <a:pt x="41" y="11"/>
                </a:lnTo>
                <a:lnTo>
                  <a:pt x="42" y="11"/>
                </a:lnTo>
                <a:lnTo>
                  <a:pt x="42" y="12"/>
                </a:lnTo>
                <a:lnTo>
                  <a:pt x="43" y="11"/>
                </a:lnTo>
                <a:lnTo>
                  <a:pt x="43" y="10"/>
                </a:lnTo>
                <a:lnTo>
                  <a:pt x="44" y="10"/>
                </a:lnTo>
                <a:lnTo>
                  <a:pt x="44" y="11"/>
                </a:lnTo>
                <a:lnTo>
                  <a:pt x="45" y="12"/>
                </a:lnTo>
                <a:lnTo>
                  <a:pt x="46" y="13"/>
                </a:lnTo>
                <a:lnTo>
                  <a:pt x="46" y="12"/>
                </a:lnTo>
                <a:lnTo>
                  <a:pt x="47" y="12"/>
                </a:lnTo>
                <a:lnTo>
                  <a:pt x="47" y="11"/>
                </a:lnTo>
                <a:lnTo>
                  <a:pt x="48" y="11"/>
                </a:lnTo>
                <a:lnTo>
                  <a:pt x="49" y="11"/>
                </a:lnTo>
                <a:lnTo>
                  <a:pt x="49" y="12"/>
                </a:lnTo>
                <a:lnTo>
                  <a:pt x="49" y="11"/>
                </a:lnTo>
                <a:lnTo>
                  <a:pt x="50" y="11"/>
                </a:lnTo>
                <a:lnTo>
                  <a:pt x="51" y="11"/>
                </a:lnTo>
                <a:lnTo>
                  <a:pt x="52" y="11"/>
                </a:lnTo>
                <a:lnTo>
                  <a:pt x="52" y="10"/>
                </a:lnTo>
                <a:lnTo>
                  <a:pt x="52" y="11"/>
                </a:lnTo>
                <a:lnTo>
                  <a:pt x="52" y="10"/>
                </a:lnTo>
                <a:lnTo>
                  <a:pt x="53" y="10"/>
                </a:lnTo>
                <a:lnTo>
                  <a:pt x="53" y="9"/>
                </a:lnTo>
                <a:lnTo>
                  <a:pt x="54" y="9"/>
                </a:lnTo>
                <a:lnTo>
                  <a:pt x="55" y="9"/>
                </a:lnTo>
                <a:lnTo>
                  <a:pt x="56" y="9"/>
                </a:lnTo>
                <a:lnTo>
                  <a:pt x="57" y="8"/>
                </a:lnTo>
                <a:lnTo>
                  <a:pt x="57" y="9"/>
                </a:lnTo>
                <a:lnTo>
                  <a:pt x="57" y="8"/>
                </a:lnTo>
                <a:lnTo>
                  <a:pt x="58" y="8"/>
                </a:lnTo>
                <a:lnTo>
                  <a:pt x="58" y="9"/>
                </a:lnTo>
                <a:lnTo>
                  <a:pt x="59" y="9"/>
                </a:lnTo>
                <a:lnTo>
                  <a:pt x="60" y="9"/>
                </a:lnTo>
                <a:lnTo>
                  <a:pt x="60" y="10"/>
                </a:lnTo>
                <a:lnTo>
                  <a:pt x="61" y="9"/>
                </a:lnTo>
                <a:lnTo>
                  <a:pt x="62" y="9"/>
                </a:lnTo>
                <a:lnTo>
                  <a:pt x="63" y="9"/>
                </a:lnTo>
                <a:lnTo>
                  <a:pt x="63" y="8"/>
                </a:lnTo>
                <a:lnTo>
                  <a:pt x="64" y="8"/>
                </a:lnTo>
                <a:lnTo>
                  <a:pt x="65" y="8"/>
                </a:lnTo>
                <a:lnTo>
                  <a:pt x="66" y="9"/>
                </a:lnTo>
                <a:lnTo>
                  <a:pt x="66" y="8"/>
                </a:lnTo>
                <a:lnTo>
                  <a:pt x="66" y="9"/>
                </a:lnTo>
                <a:lnTo>
                  <a:pt x="66" y="8"/>
                </a:lnTo>
                <a:lnTo>
                  <a:pt x="67" y="8"/>
                </a:lnTo>
                <a:lnTo>
                  <a:pt x="67" y="9"/>
                </a:lnTo>
                <a:lnTo>
                  <a:pt x="68" y="9"/>
                </a:lnTo>
                <a:lnTo>
                  <a:pt x="69" y="10"/>
                </a:lnTo>
                <a:lnTo>
                  <a:pt x="70" y="10"/>
                </a:lnTo>
                <a:lnTo>
                  <a:pt x="70" y="11"/>
                </a:lnTo>
                <a:lnTo>
                  <a:pt x="71" y="11"/>
                </a:lnTo>
                <a:lnTo>
                  <a:pt x="72" y="11"/>
                </a:lnTo>
                <a:lnTo>
                  <a:pt x="73" y="11"/>
                </a:lnTo>
                <a:lnTo>
                  <a:pt x="73" y="10"/>
                </a:lnTo>
                <a:lnTo>
                  <a:pt x="73" y="11"/>
                </a:lnTo>
                <a:lnTo>
                  <a:pt x="73" y="10"/>
                </a:lnTo>
                <a:lnTo>
                  <a:pt x="74" y="10"/>
                </a:lnTo>
                <a:lnTo>
                  <a:pt x="74" y="11"/>
                </a:lnTo>
                <a:lnTo>
                  <a:pt x="74" y="10"/>
                </a:lnTo>
                <a:lnTo>
                  <a:pt x="74" y="11"/>
                </a:lnTo>
                <a:lnTo>
                  <a:pt x="74" y="12"/>
                </a:lnTo>
                <a:lnTo>
                  <a:pt x="75" y="12"/>
                </a:lnTo>
                <a:lnTo>
                  <a:pt x="76" y="12"/>
                </a:lnTo>
                <a:lnTo>
                  <a:pt x="76" y="11"/>
                </a:lnTo>
                <a:lnTo>
                  <a:pt x="77" y="11"/>
                </a:lnTo>
                <a:lnTo>
                  <a:pt x="78" y="11"/>
                </a:lnTo>
                <a:lnTo>
                  <a:pt x="78" y="12"/>
                </a:lnTo>
                <a:lnTo>
                  <a:pt x="79" y="12"/>
                </a:lnTo>
                <a:lnTo>
                  <a:pt x="80" y="12"/>
                </a:lnTo>
                <a:lnTo>
                  <a:pt x="80" y="11"/>
                </a:lnTo>
                <a:lnTo>
                  <a:pt x="81" y="11"/>
                </a:lnTo>
                <a:lnTo>
                  <a:pt x="82" y="11"/>
                </a:lnTo>
                <a:lnTo>
                  <a:pt x="83" y="11"/>
                </a:lnTo>
                <a:lnTo>
                  <a:pt x="83" y="10"/>
                </a:lnTo>
                <a:lnTo>
                  <a:pt x="84" y="10"/>
                </a:lnTo>
                <a:lnTo>
                  <a:pt x="85" y="10"/>
                </a:lnTo>
                <a:lnTo>
                  <a:pt x="86" y="10"/>
                </a:lnTo>
                <a:lnTo>
                  <a:pt x="87" y="10"/>
                </a:lnTo>
                <a:lnTo>
                  <a:pt x="88" y="10"/>
                </a:lnTo>
                <a:lnTo>
                  <a:pt x="89" y="10"/>
                </a:lnTo>
                <a:lnTo>
                  <a:pt x="90" y="10"/>
                </a:lnTo>
                <a:lnTo>
                  <a:pt x="90" y="9"/>
                </a:lnTo>
                <a:lnTo>
                  <a:pt x="91" y="9"/>
                </a:lnTo>
                <a:lnTo>
                  <a:pt x="91" y="10"/>
                </a:lnTo>
                <a:lnTo>
                  <a:pt x="92" y="10"/>
                </a:lnTo>
                <a:lnTo>
                  <a:pt x="93" y="10"/>
                </a:lnTo>
                <a:lnTo>
                  <a:pt x="94" y="10"/>
                </a:lnTo>
                <a:lnTo>
                  <a:pt x="94" y="9"/>
                </a:lnTo>
                <a:lnTo>
                  <a:pt x="94" y="8"/>
                </a:lnTo>
                <a:lnTo>
                  <a:pt x="95" y="8"/>
                </a:lnTo>
                <a:lnTo>
                  <a:pt x="95" y="7"/>
                </a:lnTo>
                <a:lnTo>
                  <a:pt x="96" y="7"/>
                </a:lnTo>
                <a:lnTo>
                  <a:pt x="96" y="8"/>
                </a:lnTo>
                <a:lnTo>
                  <a:pt x="97" y="8"/>
                </a:lnTo>
                <a:lnTo>
                  <a:pt x="97" y="7"/>
                </a:lnTo>
                <a:lnTo>
                  <a:pt x="98" y="7"/>
                </a:lnTo>
                <a:lnTo>
                  <a:pt x="98" y="8"/>
                </a:lnTo>
                <a:lnTo>
                  <a:pt x="99" y="8"/>
                </a:lnTo>
                <a:lnTo>
                  <a:pt x="99" y="9"/>
                </a:lnTo>
                <a:lnTo>
                  <a:pt x="100" y="9"/>
                </a:lnTo>
                <a:lnTo>
                  <a:pt x="101" y="9"/>
                </a:lnTo>
                <a:lnTo>
                  <a:pt x="101" y="8"/>
                </a:lnTo>
                <a:lnTo>
                  <a:pt x="102" y="8"/>
                </a:lnTo>
                <a:lnTo>
                  <a:pt x="102" y="7"/>
                </a:lnTo>
                <a:lnTo>
                  <a:pt x="103" y="7"/>
                </a:lnTo>
                <a:lnTo>
                  <a:pt x="104" y="7"/>
                </a:lnTo>
                <a:lnTo>
                  <a:pt x="104" y="8"/>
                </a:lnTo>
                <a:lnTo>
                  <a:pt x="105" y="8"/>
                </a:lnTo>
                <a:lnTo>
                  <a:pt x="105" y="7"/>
                </a:lnTo>
                <a:lnTo>
                  <a:pt x="106" y="8"/>
                </a:lnTo>
                <a:lnTo>
                  <a:pt x="107" y="8"/>
                </a:lnTo>
                <a:lnTo>
                  <a:pt x="107" y="7"/>
                </a:lnTo>
                <a:lnTo>
                  <a:pt x="107" y="8"/>
                </a:lnTo>
                <a:lnTo>
                  <a:pt x="107" y="9"/>
                </a:lnTo>
                <a:lnTo>
                  <a:pt x="108" y="9"/>
                </a:lnTo>
                <a:lnTo>
                  <a:pt x="108" y="10"/>
                </a:lnTo>
                <a:lnTo>
                  <a:pt x="109" y="10"/>
                </a:lnTo>
                <a:lnTo>
                  <a:pt x="109" y="11"/>
                </a:lnTo>
                <a:lnTo>
                  <a:pt x="110" y="11"/>
                </a:lnTo>
                <a:lnTo>
                  <a:pt x="110" y="12"/>
                </a:lnTo>
                <a:lnTo>
                  <a:pt x="109" y="12"/>
                </a:lnTo>
                <a:lnTo>
                  <a:pt x="110" y="12"/>
                </a:lnTo>
                <a:lnTo>
                  <a:pt x="110" y="13"/>
                </a:lnTo>
                <a:lnTo>
                  <a:pt x="110" y="14"/>
                </a:lnTo>
                <a:lnTo>
                  <a:pt x="109" y="14"/>
                </a:lnTo>
                <a:lnTo>
                  <a:pt x="109" y="15"/>
                </a:lnTo>
                <a:lnTo>
                  <a:pt x="109" y="16"/>
                </a:lnTo>
                <a:lnTo>
                  <a:pt x="108" y="16"/>
                </a:lnTo>
                <a:lnTo>
                  <a:pt x="108" y="17"/>
                </a:lnTo>
                <a:lnTo>
                  <a:pt x="108" y="18"/>
                </a:lnTo>
                <a:lnTo>
                  <a:pt x="108" y="17"/>
                </a:lnTo>
                <a:lnTo>
                  <a:pt x="109" y="17"/>
                </a:lnTo>
                <a:lnTo>
                  <a:pt x="110" y="17"/>
                </a:lnTo>
                <a:lnTo>
                  <a:pt x="110" y="16"/>
                </a:lnTo>
                <a:lnTo>
                  <a:pt x="110" y="15"/>
                </a:lnTo>
                <a:lnTo>
                  <a:pt x="111" y="15"/>
                </a:lnTo>
                <a:lnTo>
                  <a:pt x="111" y="14"/>
                </a:lnTo>
                <a:lnTo>
                  <a:pt x="112" y="14"/>
                </a:lnTo>
                <a:lnTo>
                  <a:pt x="112" y="13"/>
                </a:lnTo>
                <a:lnTo>
                  <a:pt x="113" y="13"/>
                </a:lnTo>
                <a:lnTo>
                  <a:pt x="113" y="14"/>
                </a:lnTo>
                <a:lnTo>
                  <a:pt x="114" y="14"/>
                </a:lnTo>
                <a:lnTo>
                  <a:pt x="115" y="14"/>
                </a:lnTo>
                <a:lnTo>
                  <a:pt x="115" y="15"/>
                </a:lnTo>
                <a:lnTo>
                  <a:pt x="116" y="15"/>
                </a:lnTo>
                <a:lnTo>
                  <a:pt x="116" y="16"/>
                </a:lnTo>
                <a:lnTo>
                  <a:pt x="116" y="17"/>
                </a:lnTo>
                <a:lnTo>
                  <a:pt x="117" y="17"/>
                </a:lnTo>
                <a:lnTo>
                  <a:pt x="117" y="18"/>
                </a:lnTo>
                <a:lnTo>
                  <a:pt x="118" y="18"/>
                </a:lnTo>
                <a:lnTo>
                  <a:pt x="118" y="19"/>
                </a:lnTo>
                <a:lnTo>
                  <a:pt x="118" y="20"/>
                </a:lnTo>
                <a:lnTo>
                  <a:pt x="117" y="20"/>
                </a:lnTo>
                <a:lnTo>
                  <a:pt x="118" y="20"/>
                </a:lnTo>
                <a:lnTo>
                  <a:pt x="119" y="20"/>
                </a:lnTo>
                <a:lnTo>
                  <a:pt x="120" y="20"/>
                </a:lnTo>
                <a:lnTo>
                  <a:pt x="120" y="21"/>
                </a:lnTo>
                <a:lnTo>
                  <a:pt x="121" y="21"/>
                </a:lnTo>
                <a:lnTo>
                  <a:pt x="122" y="21"/>
                </a:lnTo>
                <a:lnTo>
                  <a:pt x="122" y="22"/>
                </a:lnTo>
                <a:lnTo>
                  <a:pt x="123" y="22"/>
                </a:lnTo>
                <a:lnTo>
                  <a:pt x="124" y="22"/>
                </a:lnTo>
                <a:lnTo>
                  <a:pt x="124" y="21"/>
                </a:lnTo>
                <a:lnTo>
                  <a:pt x="125" y="21"/>
                </a:lnTo>
                <a:lnTo>
                  <a:pt x="126" y="21"/>
                </a:lnTo>
                <a:lnTo>
                  <a:pt x="127" y="21"/>
                </a:lnTo>
                <a:lnTo>
                  <a:pt x="127" y="20"/>
                </a:lnTo>
                <a:lnTo>
                  <a:pt x="128" y="20"/>
                </a:lnTo>
                <a:lnTo>
                  <a:pt x="129" y="20"/>
                </a:lnTo>
                <a:lnTo>
                  <a:pt x="130" y="20"/>
                </a:lnTo>
                <a:lnTo>
                  <a:pt x="131" y="20"/>
                </a:lnTo>
                <a:lnTo>
                  <a:pt x="132" y="20"/>
                </a:lnTo>
                <a:lnTo>
                  <a:pt x="132" y="19"/>
                </a:lnTo>
                <a:lnTo>
                  <a:pt x="133" y="19"/>
                </a:lnTo>
                <a:lnTo>
                  <a:pt x="133" y="18"/>
                </a:lnTo>
                <a:lnTo>
                  <a:pt x="134" y="18"/>
                </a:lnTo>
                <a:lnTo>
                  <a:pt x="135" y="18"/>
                </a:lnTo>
                <a:lnTo>
                  <a:pt x="136" y="18"/>
                </a:lnTo>
                <a:lnTo>
                  <a:pt x="136" y="17"/>
                </a:lnTo>
                <a:lnTo>
                  <a:pt x="137" y="17"/>
                </a:lnTo>
                <a:lnTo>
                  <a:pt x="138" y="17"/>
                </a:lnTo>
                <a:lnTo>
                  <a:pt x="138" y="16"/>
                </a:lnTo>
                <a:lnTo>
                  <a:pt x="139" y="16"/>
                </a:lnTo>
                <a:lnTo>
                  <a:pt x="139" y="15"/>
                </a:lnTo>
                <a:lnTo>
                  <a:pt x="139" y="16"/>
                </a:lnTo>
                <a:lnTo>
                  <a:pt x="140" y="16"/>
                </a:lnTo>
                <a:lnTo>
                  <a:pt x="141" y="16"/>
                </a:lnTo>
                <a:lnTo>
                  <a:pt x="142" y="16"/>
                </a:lnTo>
                <a:lnTo>
                  <a:pt x="142" y="15"/>
                </a:lnTo>
                <a:lnTo>
                  <a:pt x="143" y="15"/>
                </a:lnTo>
                <a:lnTo>
                  <a:pt x="143" y="16"/>
                </a:lnTo>
                <a:lnTo>
                  <a:pt x="144" y="16"/>
                </a:lnTo>
                <a:lnTo>
                  <a:pt x="145" y="16"/>
                </a:lnTo>
                <a:lnTo>
                  <a:pt x="145" y="15"/>
                </a:lnTo>
                <a:lnTo>
                  <a:pt x="146" y="15"/>
                </a:lnTo>
                <a:lnTo>
                  <a:pt x="147" y="15"/>
                </a:lnTo>
                <a:lnTo>
                  <a:pt x="147" y="16"/>
                </a:lnTo>
                <a:lnTo>
                  <a:pt x="148" y="16"/>
                </a:lnTo>
                <a:lnTo>
                  <a:pt x="149" y="16"/>
                </a:lnTo>
                <a:lnTo>
                  <a:pt x="150" y="16"/>
                </a:lnTo>
                <a:lnTo>
                  <a:pt x="151" y="17"/>
                </a:lnTo>
                <a:lnTo>
                  <a:pt x="152" y="17"/>
                </a:lnTo>
                <a:lnTo>
                  <a:pt x="153" y="17"/>
                </a:lnTo>
                <a:lnTo>
                  <a:pt x="153" y="18"/>
                </a:lnTo>
                <a:lnTo>
                  <a:pt x="153" y="19"/>
                </a:lnTo>
                <a:lnTo>
                  <a:pt x="152" y="19"/>
                </a:lnTo>
                <a:lnTo>
                  <a:pt x="152" y="20"/>
                </a:lnTo>
                <a:lnTo>
                  <a:pt x="152" y="21"/>
                </a:lnTo>
                <a:lnTo>
                  <a:pt x="151" y="21"/>
                </a:lnTo>
                <a:lnTo>
                  <a:pt x="152" y="21"/>
                </a:lnTo>
                <a:lnTo>
                  <a:pt x="152" y="22"/>
                </a:lnTo>
                <a:lnTo>
                  <a:pt x="151" y="23"/>
                </a:lnTo>
                <a:lnTo>
                  <a:pt x="151" y="24"/>
                </a:lnTo>
                <a:lnTo>
                  <a:pt x="151" y="23"/>
                </a:lnTo>
                <a:lnTo>
                  <a:pt x="152" y="23"/>
                </a:lnTo>
                <a:lnTo>
                  <a:pt x="153" y="23"/>
                </a:lnTo>
                <a:lnTo>
                  <a:pt x="154" y="23"/>
                </a:lnTo>
                <a:lnTo>
                  <a:pt x="154" y="24"/>
                </a:lnTo>
                <a:lnTo>
                  <a:pt x="155" y="24"/>
                </a:lnTo>
                <a:lnTo>
                  <a:pt x="156" y="24"/>
                </a:lnTo>
                <a:lnTo>
                  <a:pt x="157" y="24"/>
                </a:lnTo>
                <a:lnTo>
                  <a:pt x="157" y="25"/>
                </a:lnTo>
                <a:lnTo>
                  <a:pt x="158" y="25"/>
                </a:lnTo>
                <a:lnTo>
                  <a:pt x="159" y="25"/>
                </a:lnTo>
                <a:lnTo>
                  <a:pt x="160" y="25"/>
                </a:lnTo>
                <a:lnTo>
                  <a:pt x="161" y="25"/>
                </a:lnTo>
                <a:lnTo>
                  <a:pt x="162" y="26"/>
                </a:lnTo>
                <a:lnTo>
                  <a:pt x="163" y="26"/>
                </a:lnTo>
                <a:lnTo>
                  <a:pt x="163" y="27"/>
                </a:lnTo>
                <a:lnTo>
                  <a:pt x="164" y="27"/>
                </a:lnTo>
                <a:lnTo>
                  <a:pt x="165" y="27"/>
                </a:lnTo>
                <a:lnTo>
                  <a:pt x="165" y="28"/>
                </a:lnTo>
                <a:lnTo>
                  <a:pt x="165" y="29"/>
                </a:lnTo>
                <a:lnTo>
                  <a:pt x="165" y="30"/>
                </a:lnTo>
                <a:lnTo>
                  <a:pt x="165" y="31"/>
                </a:lnTo>
                <a:lnTo>
                  <a:pt x="165" y="32"/>
                </a:lnTo>
                <a:lnTo>
                  <a:pt x="166" y="32"/>
                </a:lnTo>
                <a:lnTo>
                  <a:pt x="166" y="31"/>
                </a:lnTo>
                <a:lnTo>
                  <a:pt x="166" y="32"/>
                </a:lnTo>
                <a:lnTo>
                  <a:pt x="166" y="33"/>
                </a:lnTo>
                <a:lnTo>
                  <a:pt x="166" y="34"/>
                </a:lnTo>
                <a:lnTo>
                  <a:pt x="166" y="35"/>
                </a:lnTo>
                <a:lnTo>
                  <a:pt x="165" y="35"/>
                </a:lnTo>
                <a:lnTo>
                  <a:pt x="164" y="35"/>
                </a:lnTo>
                <a:lnTo>
                  <a:pt x="164" y="36"/>
                </a:lnTo>
                <a:lnTo>
                  <a:pt x="163" y="36"/>
                </a:lnTo>
                <a:lnTo>
                  <a:pt x="162" y="36"/>
                </a:lnTo>
                <a:lnTo>
                  <a:pt x="162" y="37"/>
                </a:lnTo>
                <a:lnTo>
                  <a:pt x="161" y="37"/>
                </a:lnTo>
                <a:lnTo>
                  <a:pt x="160" y="37"/>
                </a:lnTo>
                <a:lnTo>
                  <a:pt x="159" y="37"/>
                </a:lnTo>
                <a:lnTo>
                  <a:pt x="159" y="38"/>
                </a:lnTo>
                <a:lnTo>
                  <a:pt x="158" y="38"/>
                </a:lnTo>
                <a:lnTo>
                  <a:pt x="157" y="38"/>
                </a:lnTo>
                <a:lnTo>
                  <a:pt x="157" y="39"/>
                </a:lnTo>
                <a:lnTo>
                  <a:pt x="156" y="39"/>
                </a:lnTo>
                <a:lnTo>
                  <a:pt x="156" y="40"/>
                </a:lnTo>
                <a:lnTo>
                  <a:pt x="155" y="40"/>
                </a:lnTo>
                <a:lnTo>
                  <a:pt x="155" y="41"/>
                </a:lnTo>
                <a:lnTo>
                  <a:pt x="156" y="41"/>
                </a:lnTo>
                <a:lnTo>
                  <a:pt x="156" y="42"/>
                </a:lnTo>
                <a:lnTo>
                  <a:pt x="156" y="43"/>
                </a:lnTo>
                <a:lnTo>
                  <a:pt x="156" y="44"/>
                </a:lnTo>
                <a:lnTo>
                  <a:pt x="157" y="45"/>
                </a:lnTo>
                <a:lnTo>
                  <a:pt x="156" y="45"/>
                </a:lnTo>
                <a:lnTo>
                  <a:pt x="156" y="46"/>
                </a:lnTo>
                <a:lnTo>
                  <a:pt x="155" y="46"/>
                </a:lnTo>
                <a:lnTo>
                  <a:pt x="155" y="45"/>
                </a:lnTo>
                <a:lnTo>
                  <a:pt x="154" y="45"/>
                </a:lnTo>
                <a:lnTo>
                  <a:pt x="154" y="46"/>
                </a:lnTo>
                <a:lnTo>
                  <a:pt x="153" y="46"/>
                </a:lnTo>
                <a:lnTo>
                  <a:pt x="153" y="47"/>
                </a:lnTo>
                <a:lnTo>
                  <a:pt x="153" y="48"/>
                </a:lnTo>
                <a:lnTo>
                  <a:pt x="152" y="48"/>
                </a:lnTo>
                <a:lnTo>
                  <a:pt x="151" y="48"/>
                </a:lnTo>
                <a:lnTo>
                  <a:pt x="150" y="48"/>
                </a:lnTo>
                <a:lnTo>
                  <a:pt x="150" y="47"/>
                </a:lnTo>
                <a:lnTo>
                  <a:pt x="149" y="47"/>
                </a:lnTo>
                <a:lnTo>
                  <a:pt x="149" y="48"/>
                </a:lnTo>
                <a:lnTo>
                  <a:pt x="148" y="48"/>
                </a:lnTo>
                <a:lnTo>
                  <a:pt x="147" y="48"/>
                </a:lnTo>
                <a:lnTo>
                  <a:pt x="147" y="49"/>
                </a:lnTo>
                <a:lnTo>
                  <a:pt x="146" y="49"/>
                </a:lnTo>
                <a:lnTo>
                  <a:pt x="145" y="49"/>
                </a:lnTo>
                <a:lnTo>
                  <a:pt x="144" y="49"/>
                </a:lnTo>
                <a:lnTo>
                  <a:pt x="143" y="50"/>
                </a:lnTo>
                <a:lnTo>
                  <a:pt x="143" y="51"/>
                </a:lnTo>
                <a:lnTo>
                  <a:pt x="143" y="52"/>
                </a:lnTo>
                <a:lnTo>
                  <a:pt x="143" y="53"/>
                </a:lnTo>
                <a:lnTo>
                  <a:pt x="142" y="53"/>
                </a:lnTo>
                <a:lnTo>
                  <a:pt x="142" y="54"/>
                </a:lnTo>
                <a:lnTo>
                  <a:pt x="141" y="54"/>
                </a:lnTo>
                <a:lnTo>
                  <a:pt x="140" y="54"/>
                </a:lnTo>
                <a:lnTo>
                  <a:pt x="140" y="55"/>
                </a:lnTo>
                <a:lnTo>
                  <a:pt x="139" y="55"/>
                </a:lnTo>
                <a:lnTo>
                  <a:pt x="138" y="55"/>
                </a:lnTo>
                <a:lnTo>
                  <a:pt x="138" y="56"/>
                </a:lnTo>
                <a:lnTo>
                  <a:pt x="138" y="55"/>
                </a:lnTo>
                <a:lnTo>
                  <a:pt x="138" y="54"/>
                </a:lnTo>
                <a:lnTo>
                  <a:pt x="137" y="54"/>
                </a:lnTo>
                <a:lnTo>
                  <a:pt x="136" y="54"/>
                </a:lnTo>
                <a:lnTo>
                  <a:pt x="135" y="54"/>
                </a:lnTo>
                <a:lnTo>
                  <a:pt x="135" y="53"/>
                </a:lnTo>
                <a:lnTo>
                  <a:pt x="135" y="52"/>
                </a:lnTo>
                <a:lnTo>
                  <a:pt x="134" y="52"/>
                </a:lnTo>
                <a:lnTo>
                  <a:pt x="134" y="53"/>
                </a:lnTo>
                <a:lnTo>
                  <a:pt x="133" y="53"/>
                </a:lnTo>
                <a:lnTo>
                  <a:pt x="132" y="53"/>
                </a:lnTo>
                <a:lnTo>
                  <a:pt x="132" y="54"/>
                </a:lnTo>
                <a:lnTo>
                  <a:pt x="131" y="54"/>
                </a:lnTo>
                <a:lnTo>
                  <a:pt x="131" y="55"/>
                </a:lnTo>
                <a:lnTo>
                  <a:pt x="130" y="55"/>
                </a:lnTo>
                <a:lnTo>
                  <a:pt x="129" y="55"/>
                </a:lnTo>
                <a:lnTo>
                  <a:pt x="129" y="56"/>
                </a:lnTo>
                <a:lnTo>
                  <a:pt x="128" y="56"/>
                </a:lnTo>
                <a:lnTo>
                  <a:pt x="128" y="57"/>
                </a:lnTo>
                <a:lnTo>
                  <a:pt x="128" y="58"/>
                </a:lnTo>
                <a:lnTo>
                  <a:pt x="128" y="59"/>
                </a:lnTo>
                <a:lnTo>
                  <a:pt x="128" y="60"/>
                </a:lnTo>
                <a:lnTo>
                  <a:pt x="128" y="61"/>
                </a:lnTo>
                <a:lnTo>
                  <a:pt x="128" y="62"/>
                </a:lnTo>
                <a:lnTo>
                  <a:pt x="128" y="63"/>
                </a:lnTo>
                <a:lnTo>
                  <a:pt x="129" y="63"/>
                </a:lnTo>
                <a:lnTo>
                  <a:pt x="129" y="64"/>
                </a:lnTo>
                <a:lnTo>
                  <a:pt x="128" y="64"/>
                </a:lnTo>
                <a:lnTo>
                  <a:pt x="128" y="65"/>
                </a:lnTo>
                <a:lnTo>
                  <a:pt x="128" y="66"/>
                </a:lnTo>
                <a:lnTo>
                  <a:pt x="128" y="67"/>
                </a:lnTo>
                <a:lnTo>
                  <a:pt x="128" y="68"/>
                </a:lnTo>
                <a:lnTo>
                  <a:pt x="128" y="69"/>
                </a:lnTo>
                <a:lnTo>
                  <a:pt x="128" y="70"/>
                </a:lnTo>
                <a:lnTo>
                  <a:pt x="128" y="71"/>
                </a:lnTo>
                <a:lnTo>
                  <a:pt x="127" y="71"/>
                </a:lnTo>
                <a:lnTo>
                  <a:pt x="126" y="71"/>
                </a:lnTo>
                <a:lnTo>
                  <a:pt x="126" y="72"/>
                </a:lnTo>
                <a:lnTo>
                  <a:pt x="125" y="72"/>
                </a:lnTo>
                <a:lnTo>
                  <a:pt x="125" y="73"/>
                </a:lnTo>
                <a:lnTo>
                  <a:pt x="125" y="74"/>
                </a:lnTo>
                <a:lnTo>
                  <a:pt x="124" y="74"/>
                </a:lnTo>
                <a:lnTo>
                  <a:pt x="124" y="75"/>
                </a:lnTo>
                <a:lnTo>
                  <a:pt x="123" y="75"/>
                </a:lnTo>
                <a:lnTo>
                  <a:pt x="123" y="76"/>
                </a:lnTo>
                <a:lnTo>
                  <a:pt x="122" y="76"/>
                </a:lnTo>
                <a:lnTo>
                  <a:pt x="122" y="77"/>
                </a:lnTo>
                <a:lnTo>
                  <a:pt x="122" y="78"/>
                </a:lnTo>
                <a:lnTo>
                  <a:pt x="121" y="78"/>
                </a:lnTo>
                <a:lnTo>
                  <a:pt x="121" y="79"/>
                </a:lnTo>
                <a:lnTo>
                  <a:pt x="121" y="80"/>
                </a:lnTo>
                <a:lnTo>
                  <a:pt x="121" y="81"/>
                </a:lnTo>
                <a:lnTo>
                  <a:pt x="122" y="81"/>
                </a:lnTo>
                <a:lnTo>
                  <a:pt x="122" y="82"/>
                </a:lnTo>
                <a:lnTo>
                  <a:pt x="123" y="82"/>
                </a:lnTo>
                <a:lnTo>
                  <a:pt x="123" y="83"/>
                </a:lnTo>
                <a:lnTo>
                  <a:pt x="123" y="84"/>
                </a:lnTo>
                <a:lnTo>
                  <a:pt x="122" y="84"/>
                </a:lnTo>
                <a:lnTo>
                  <a:pt x="122" y="85"/>
                </a:lnTo>
                <a:lnTo>
                  <a:pt x="122" y="86"/>
                </a:lnTo>
                <a:lnTo>
                  <a:pt x="121" y="86"/>
                </a:lnTo>
                <a:lnTo>
                  <a:pt x="121" y="87"/>
                </a:lnTo>
                <a:lnTo>
                  <a:pt x="121" y="88"/>
                </a:lnTo>
                <a:lnTo>
                  <a:pt x="121" y="89"/>
                </a:lnTo>
                <a:lnTo>
                  <a:pt x="120" y="90"/>
                </a:lnTo>
                <a:lnTo>
                  <a:pt x="119" y="90"/>
                </a:lnTo>
                <a:lnTo>
                  <a:pt x="119" y="91"/>
                </a:lnTo>
                <a:lnTo>
                  <a:pt x="119" y="92"/>
                </a:lnTo>
                <a:lnTo>
                  <a:pt x="119" y="93"/>
                </a:lnTo>
                <a:lnTo>
                  <a:pt x="119" y="94"/>
                </a:lnTo>
                <a:lnTo>
                  <a:pt x="119" y="95"/>
                </a:lnTo>
                <a:lnTo>
                  <a:pt x="119" y="96"/>
                </a:lnTo>
                <a:lnTo>
                  <a:pt x="118" y="96"/>
                </a:lnTo>
                <a:lnTo>
                  <a:pt x="118" y="97"/>
                </a:lnTo>
                <a:lnTo>
                  <a:pt x="117" y="97"/>
                </a:lnTo>
                <a:lnTo>
                  <a:pt x="116" y="97"/>
                </a:lnTo>
                <a:lnTo>
                  <a:pt x="115" y="98"/>
                </a:lnTo>
                <a:lnTo>
                  <a:pt x="115" y="99"/>
                </a:lnTo>
                <a:lnTo>
                  <a:pt x="114" y="99"/>
                </a:lnTo>
                <a:lnTo>
                  <a:pt x="114" y="100"/>
                </a:lnTo>
                <a:lnTo>
                  <a:pt x="114" y="101"/>
                </a:lnTo>
                <a:lnTo>
                  <a:pt x="113" y="101"/>
                </a:lnTo>
                <a:lnTo>
                  <a:pt x="114" y="101"/>
                </a:lnTo>
                <a:lnTo>
                  <a:pt x="114" y="102"/>
                </a:lnTo>
                <a:lnTo>
                  <a:pt x="114" y="103"/>
                </a:lnTo>
                <a:lnTo>
                  <a:pt x="114" y="104"/>
                </a:lnTo>
                <a:lnTo>
                  <a:pt x="114" y="105"/>
                </a:lnTo>
                <a:lnTo>
                  <a:pt x="113" y="105"/>
                </a:lnTo>
                <a:lnTo>
                  <a:pt x="113" y="106"/>
                </a:lnTo>
                <a:lnTo>
                  <a:pt x="112" y="106"/>
                </a:lnTo>
                <a:lnTo>
                  <a:pt x="112" y="107"/>
                </a:lnTo>
                <a:lnTo>
                  <a:pt x="111" y="107"/>
                </a:lnTo>
                <a:lnTo>
                  <a:pt x="110" y="107"/>
                </a:lnTo>
                <a:lnTo>
                  <a:pt x="109" y="107"/>
                </a:lnTo>
                <a:lnTo>
                  <a:pt x="108" y="108"/>
                </a:lnTo>
                <a:lnTo>
                  <a:pt x="107" y="108"/>
                </a:lnTo>
                <a:lnTo>
                  <a:pt x="106" y="108"/>
                </a:lnTo>
                <a:lnTo>
                  <a:pt x="106" y="109"/>
                </a:lnTo>
                <a:lnTo>
                  <a:pt x="105" y="109"/>
                </a:lnTo>
                <a:lnTo>
                  <a:pt x="105" y="110"/>
                </a:lnTo>
                <a:lnTo>
                  <a:pt x="105" y="111"/>
                </a:lnTo>
                <a:lnTo>
                  <a:pt x="105" y="112"/>
                </a:lnTo>
                <a:lnTo>
                  <a:pt x="104" y="112"/>
                </a:lnTo>
                <a:lnTo>
                  <a:pt x="103" y="112"/>
                </a:lnTo>
                <a:lnTo>
                  <a:pt x="103" y="113"/>
                </a:lnTo>
                <a:lnTo>
                  <a:pt x="102" y="112"/>
                </a:lnTo>
                <a:lnTo>
                  <a:pt x="102" y="111"/>
                </a:lnTo>
                <a:lnTo>
                  <a:pt x="102" y="110"/>
                </a:lnTo>
                <a:lnTo>
                  <a:pt x="101" y="110"/>
                </a:lnTo>
                <a:lnTo>
                  <a:pt x="101" y="109"/>
                </a:lnTo>
                <a:lnTo>
                  <a:pt x="101" y="108"/>
                </a:lnTo>
                <a:lnTo>
                  <a:pt x="100" y="108"/>
                </a:lnTo>
                <a:lnTo>
                  <a:pt x="100" y="107"/>
                </a:lnTo>
                <a:lnTo>
                  <a:pt x="99" y="107"/>
                </a:lnTo>
                <a:lnTo>
                  <a:pt x="98" y="107"/>
                </a:lnTo>
                <a:lnTo>
                  <a:pt x="98" y="106"/>
                </a:lnTo>
                <a:lnTo>
                  <a:pt x="97" y="106"/>
                </a:lnTo>
                <a:lnTo>
                  <a:pt x="96" y="106"/>
                </a:lnTo>
                <a:lnTo>
                  <a:pt x="96" y="105"/>
                </a:lnTo>
                <a:lnTo>
                  <a:pt x="95" y="105"/>
                </a:lnTo>
                <a:lnTo>
                  <a:pt x="95" y="104"/>
                </a:lnTo>
                <a:lnTo>
                  <a:pt x="95" y="103"/>
                </a:lnTo>
                <a:lnTo>
                  <a:pt x="95" y="102"/>
                </a:lnTo>
                <a:lnTo>
                  <a:pt x="94" y="102"/>
                </a:lnTo>
                <a:lnTo>
                  <a:pt x="94" y="101"/>
                </a:lnTo>
                <a:lnTo>
                  <a:pt x="94" y="100"/>
                </a:lnTo>
                <a:lnTo>
                  <a:pt x="93" y="100"/>
                </a:lnTo>
                <a:lnTo>
                  <a:pt x="92" y="100"/>
                </a:lnTo>
                <a:lnTo>
                  <a:pt x="91" y="100"/>
                </a:lnTo>
                <a:lnTo>
                  <a:pt x="90" y="100"/>
                </a:lnTo>
                <a:lnTo>
                  <a:pt x="89" y="100"/>
                </a:lnTo>
                <a:lnTo>
                  <a:pt x="88" y="100"/>
                </a:lnTo>
                <a:lnTo>
                  <a:pt x="87" y="100"/>
                </a:lnTo>
                <a:lnTo>
                  <a:pt x="86" y="100"/>
                </a:lnTo>
                <a:lnTo>
                  <a:pt x="86" y="101"/>
                </a:lnTo>
                <a:lnTo>
                  <a:pt x="85" y="101"/>
                </a:lnTo>
                <a:lnTo>
                  <a:pt x="85" y="100"/>
                </a:lnTo>
                <a:lnTo>
                  <a:pt x="85" y="101"/>
                </a:lnTo>
                <a:lnTo>
                  <a:pt x="84" y="101"/>
                </a:lnTo>
                <a:lnTo>
                  <a:pt x="84" y="100"/>
                </a:lnTo>
                <a:lnTo>
                  <a:pt x="83" y="100"/>
                </a:lnTo>
                <a:lnTo>
                  <a:pt x="82" y="100"/>
                </a:lnTo>
                <a:lnTo>
                  <a:pt x="82" y="99"/>
                </a:lnTo>
                <a:lnTo>
                  <a:pt x="81" y="100"/>
                </a:lnTo>
                <a:lnTo>
                  <a:pt x="79" y="101"/>
                </a:lnTo>
                <a:lnTo>
                  <a:pt x="79" y="102"/>
                </a:lnTo>
                <a:lnTo>
                  <a:pt x="78" y="102"/>
                </a:lnTo>
                <a:lnTo>
                  <a:pt x="79" y="103"/>
                </a:lnTo>
                <a:lnTo>
                  <a:pt x="78" y="104"/>
                </a:lnTo>
                <a:lnTo>
                  <a:pt x="77" y="104"/>
                </a:lnTo>
                <a:lnTo>
                  <a:pt x="77" y="105"/>
                </a:lnTo>
                <a:lnTo>
                  <a:pt x="76" y="105"/>
                </a:lnTo>
                <a:lnTo>
                  <a:pt x="76" y="106"/>
                </a:lnTo>
                <a:lnTo>
                  <a:pt x="75" y="106"/>
                </a:lnTo>
                <a:lnTo>
                  <a:pt x="74" y="106"/>
                </a:lnTo>
                <a:lnTo>
                  <a:pt x="73" y="106"/>
                </a:lnTo>
                <a:lnTo>
                  <a:pt x="72" y="106"/>
                </a:lnTo>
                <a:lnTo>
                  <a:pt x="71" y="106"/>
                </a:lnTo>
                <a:lnTo>
                  <a:pt x="71" y="107"/>
                </a:lnTo>
                <a:lnTo>
                  <a:pt x="71" y="106"/>
                </a:lnTo>
                <a:lnTo>
                  <a:pt x="71" y="105"/>
                </a:lnTo>
                <a:lnTo>
                  <a:pt x="70" y="105"/>
                </a:lnTo>
                <a:lnTo>
                  <a:pt x="70" y="104"/>
                </a:lnTo>
                <a:lnTo>
                  <a:pt x="69" y="104"/>
                </a:lnTo>
                <a:lnTo>
                  <a:pt x="69" y="103"/>
                </a:lnTo>
                <a:lnTo>
                  <a:pt x="69" y="102"/>
                </a:lnTo>
                <a:lnTo>
                  <a:pt x="69" y="101"/>
                </a:lnTo>
                <a:lnTo>
                  <a:pt x="69" y="100"/>
                </a:lnTo>
                <a:lnTo>
                  <a:pt x="69" y="99"/>
                </a:lnTo>
                <a:lnTo>
                  <a:pt x="70" y="99"/>
                </a:lnTo>
                <a:lnTo>
                  <a:pt x="70" y="98"/>
                </a:lnTo>
                <a:lnTo>
                  <a:pt x="70" y="97"/>
                </a:lnTo>
                <a:lnTo>
                  <a:pt x="70" y="96"/>
                </a:lnTo>
                <a:lnTo>
                  <a:pt x="69" y="96"/>
                </a:lnTo>
                <a:lnTo>
                  <a:pt x="69" y="95"/>
                </a:lnTo>
                <a:lnTo>
                  <a:pt x="68" y="95"/>
                </a:lnTo>
                <a:lnTo>
                  <a:pt x="67" y="95"/>
                </a:lnTo>
                <a:lnTo>
                  <a:pt x="67" y="94"/>
                </a:lnTo>
                <a:lnTo>
                  <a:pt x="66" y="94"/>
                </a:lnTo>
                <a:lnTo>
                  <a:pt x="65" y="94"/>
                </a:lnTo>
                <a:lnTo>
                  <a:pt x="64" y="94"/>
                </a:lnTo>
                <a:lnTo>
                  <a:pt x="64" y="93"/>
                </a:lnTo>
                <a:lnTo>
                  <a:pt x="64" y="94"/>
                </a:lnTo>
                <a:lnTo>
                  <a:pt x="63" y="94"/>
                </a:lnTo>
                <a:lnTo>
                  <a:pt x="62" y="94"/>
                </a:lnTo>
                <a:lnTo>
                  <a:pt x="61" y="94"/>
                </a:lnTo>
                <a:lnTo>
                  <a:pt x="61" y="93"/>
                </a:lnTo>
                <a:lnTo>
                  <a:pt x="60" y="93"/>
                </a:lnTo>
                <a:lnTo>
                  <a:pt x="59" y="93"/>
                </a:lnTo>
                <a:lnTo>
                  <a:pt x="59" y="92"/>
                </a:lnTo>
                <a:lnTo>
                  <a:pt x="58" y="92"/>
                </a:lnTo>
                <a:lnTo>
                  <a:pt x="58" y="91"/>
                </a:lnTo>
                <a:lnTo>
                  <a:pt x="58" y="90"/>
                </a:lnTo>
                <a:lnTo>
                  <a:pt x="58" y="89"/>
                </a:lnTo>
                <a:lnTo>
                  <a:pt x="57" y="89"/>
                </a:lnTo>
                <a:lnTo>
                  <a:pt x="57" y="88"/>
                </a:lnTo>
                <a:lnTo>
                  <a:pt x="57" y="87"/>
                </a:lnTo>
                <a:lnTo>
                  <a:pt x="57" y="86"/>
                </a:lnTo>
                <a:lnTo>
                  <a:pt x="56" y="86"/>
                </a:lnTo>
                <a:lnTo>
                  <a:pt x="56" y="85"/>
                </a:lnTo>
                <a:lnTo>
                  <a:pt x="55" y="85"/>
                </a:lnTo>
                <a:lnTo>
                  <a:pt x="55" y="84"/>
                </a:lnTo>
                <a:lnTo>
                  <a:pt x="55" y="83"/>
                </a:lnTo>
                <a:lnTo>
                  <a:pt x="54" y="83"/>
                </a:lnTo>
                <a:lnTo>
                  <a:pt x="54" y="82"/>
                </a:lnTo>
                <a:lnTo>
                  <a:pt x="55" y="82"/>
                </a:lnTo>
                <a:lnTo>
                  <a:pt x="54" y="82"/>
                </a:lnTo>
                <a:lnTo>
                  <a:pt x="54" y="81"/>
                </a:lnTo>
                <a:lnTo>
                  <a:pt x="53" y="81"/>
                </a:lnTo>
                <a:lnTo>
                  <a:pt x="53" y="80"/>
                </a:lnTo>
                <a:lnTo>
                  <a:pt x="54" y="80"/>
                </a:lnTo>
                <a:lnTo>
                  <a:pt x="53" y="80"/>
                </a:lnTo>
                <a:lnTo>
                  <a:pt x="53" y="79"/>
                </a:lnTo>
                <a:lnTo>
                  <a:pt x="53" y="80"/>
                </a:lnTo>
                <a:lnTo>
                  <a:pt x="53" y="79"/>
                </a:lnTo>
                <a:lnTo>
                  <a:pt x="52" y="79"/>
                </a:lnTo>
                <a:lnTo>
                  <a:pt x="52" y="80"/>
                </a:lnTo>
                <a:lnTo>
                  <a:pt x="52" y="79"/>
                </a:lnTo>
                <a:lnTo>
                  <a:pt x="51" y="79"/>
                </a:lnTo>
                <a:lnTo>
                  <a:pt x="51" y="78"/>
                </a:lnTo>
                <a:lnTo>
                  <a:pt x="51" y="77"/>
                </a:lnTo>
                <a:lnTo>
                  <a:pt x="50" y="77"/>
                </a:lnTo>
                <a:lnTo>
                  <a:pt x="50" y="76"/>
                </a:lnTo>
                <a:lnTo>
                  <a:pt x="49" y="75"/>
                </a:lnTo>
                <a:lnTo>
                  <a:pt x="48" y="75"/>
                </a:lnTo>
                <a:lnTo>
                  <a:pt x="48" y="74"/>
                </a:lnTo>
                <a:lnTo>
                  <a:pt x="49" y="74"/>
                </a:lnTo>
                <a:lnTo>
                  <a:pt x="49" y="73"/>
                </a:lnTo>
                <a:lnTo>
                  <a:pt x="49" y="72"/>
                </a:lnTo>
                <a:lnTo>
                  <a:pt x="48" y="72"/>
                </a:lnTo>
                <a:lnTo>
                  <a:pt x="49" y="72"/>
                </a:lnTo>
                <a:lnTo>
                  <a:pt x="48" y="72"/>
                </a:lnTo>
                <a:lnTo>
                  <a:pt x="48" y="71"/>
                </a:lnTo>
                <a:lnTo>
                  <a:pt x="47" y="71"/>
                </a:lnTo>
                <a:lnTo>
                  <a:pt x="46" y="71"/>
                </a:lnTo>
                <a:lnTo>
                  <a:pt x="46" y="70"/>
                </a:lnTo>
                <a:lnTo>
                  <a:pt x="45" y="70"/>
                </a:lnTo>
                <a:lnTo>
                  <a:pt x="45" y="69"/>
                </a:lnTo>
                <a:lnTo>
                  <a:pt x="46" y="69"/>
                </a:lnTo>
                <a:lnTo>
                  <a:pt x="47" y="69"/>
                </a:lnTo>
                <a:lnTo>
                  <a:pt x="48" y="69"/>
                </a:lnTo>
                <a:lnTo>
                  <a:pt x="48" y="70"/>
                </a:lnTo>
                <a:lnTo>
                  <a:pt x="49" y="71"/>
                </a:lnTo>
                <a:lnTo>
                  <a:pt x="50" y="71"/>
                </a:lnTo>
                <a:lnTo>
                  <a:pt x="51" y="71"/>
                </a:lnTo>
                <a:lnTo>
                  <a:pt x="52" y="71"/>
                </a:lnTo>
                <a:lnTo>
                  <a:pt x="53" y="71"/>
                </a:lnTo>
                <a:lnTo>
                  <a:pt x="54" y="71"/>
                </a:lnTo>
                <a:lnTo>
                  <a:pt x="54" y="72"/>
                </a:lnTo>
                <a:lnTo>
                  <a:pt x="55" y="72"/>
                </a:lnTo>
                <a:lnTo>
                  <a:pt x="56" y="72"/>
                </a:lnTo>
                <a:lnTo>
                  <a:pt x="57" y="72"/>
                </a:lnTo>
                <a:lnTo>
                  <a:pt x="58" y="72"/>
                </a:lnTo>
                <a:lnTo>
                  <a:pt x="59" y="72"/>
                </a:lnTo>
                <a:lnTo>
                  <a:pt x="59" y="71"/>
                </a:lnTo>
                <a:lnTo>
                  <a:pt x="59" y="72"/>
                </a:lnTo>
                <a:lnTo>
                  <a:pt x="60" y="71"/>
                </a:lnTo>
                <a:lnTo>
                  <a:pt x="61" y="71"/>
                </a:lnTo>
                <a:lnTo>
                  <a:pt x="61" y="70"/>
                </a:lnTo>
                <a:lnTo>
                  <a:pt x="62" y="70"/>
                </a:lnTo>
                <a:lnTo>
                  <a:pt x="62" y="69"/>
                </a:lnTo>
                <a:lnTo>
                  <a:pt x="63" y="69"/>
                </a:lnTo>
                <a:lnTo>
                  <a:pt x="63" y="68"/>
                </a:lnTo>
                <a:lnTo>
                  <a:pt x="64" y="68"/>
                </a:lnTo>
                <a:lnTo>
                  <a:pt x="64" y="67"/>
                </a:lnTo>
                <a:lnTo>
                  <a:pt x="65" y="67"/>
                </a:lnTo>
                <a:lnTo>
                  <a:pt x="64" y="67"/>
                </a:lnTo>
                <a:lnTo>
                  <a:pt x="65" y="67"/>
                </a:lnTo>
                <a:lnTo>
                  <a:pt x="64" y="67"/>
                </a:lnTo>
                <a:lnTo>
                  <a:pt x="65" y="66"/>
                </a:lnTo>
                <a:lnTo>
                  <a:pt x="65" y="65"/>
                </a:lnTo>
                <a:lnTo>
                  <a:pt x="66" y="65"/>
                </a:lnTo>
                <a:lnTo>
                  <a:pt x="66" y="66"/>
                </a:lnTo>
                <a:lnTo>
                  <a:pt x="66" y="65"/>
                </a:lnTo>
                <a:lnTo>
                  <a:pt x="67" y="65"/>
                </a:lnTo>
                <a:lnTo>
                  <a:pt x="68" y="65"/>
                </a:lnTo>
                <a:lnTo>
                  <a:pt x="68" y="64"/>
                </a:lnTo>
                <a:lnTo>
                  <a:pt x="67" y="64"/>
                </a:lnTo>
                <a:lnTo>
                  <a:pt x="67" y="63"/>
                </a:lnTo>
                <a:lnTo>
                  <a:pt x="67" y="62"/>
                </a:lnTo>
                <a:lnTo>
                  <a:pt x="66" y="62"/>
                </a:lnTo>
                <a:lnTo>
                  <a:pt x="66" y="61"/>
                </a:lnTo>
                <a:lnTo>
                  <a:pt x="66" y="60"/>
                </a:lnTo>
                <a:lnTo>
                  <a:pt x="65" y="60"/>
                </a:lnTo>
                <a:lnTo>
                  <a:pt x="65" y="59"/>
                </a:lnTo>
                <a:lnTo>
                  <a:pt x="64" y="59"/>
                </a:lnTo>
                <a:lnTo>
                  <a:pt x="64" y="58"/>
                </a:lnTo>
                <a:lnTo>
                  <a:pt x="63" y="58"/>
                </a:lnTo>
                <a:lnTo>
                  <a:pt x="63" y="57"/>
                </a:lnTo>
                <a:lnTo>
                  <a:pt x="63" y="58"/>
                </a:lnTo>
                <a:lnTo>
                  <a:pt x="62" y="58"/>
                </a:lnTo>
                <a:lnTo>
                  <a:pt x="62" y="57"/>
                </a:lnTo>
                <a:lnTo>
                  <a:pt x="61" y="57"/>
                </a:lnTo>
                <a:lnTo>
                  <a:pt x="60" y="57"/>
                </a:lnTo>
                <a:lnTo>
                  <a:pt x="60" y="56"/>
                </a:lnTo>
                <a:lnTo>
                  <a:pt x="59" y="56"/>
                </a:lnTo>
                <a:lnTo>
                  <a:pt x="59" y="55"/>
                </a:lnTo>
                <a:lnTo>
                  <a:pt x="58" y="55"/>
                </a:lnTo>
                <a:lnTo>
                  <a:pt x="58" y="54"/>
                </a:lnTo>
                <a:lnTo>
                  <a:pt x="58" y="53"/>
                </a:lnTo>
                <a:lnTo>
                  <a:pt x="57" y="53"/>
                </a:lnTo>
                <a:lnTo>
                  <a:pt x="57" y="52"/>
                </a:lnTo>
                <a:lnTo>
                  <a:pt x="58" y="52"/>
                </a:lnTo>
                <a:lnTo>
                  <a:pt x="58" y="51"/>
                </a:lnTo>
                <a:lnTo>
                  <a:pt x="58" y="50"/>
                </a:lnTo>
                <a:lnTo>
                  <a:pt x="58" y="49"/>
                </a:lnTo>
                <a:lnTo>
                  <a:pt x="57" y="49"/>
                </a:lnTo>
                <a:lnTo>
                  <a:pt x="56" y="49"/>
                </a:lnTo>
                <a:lnTo>
                  <a:pt x="55" y="49"/>
                </a:lnTo>
                <a:lnTo>
                  <a:pt x="55" y="48"/>
                </a:lnTo>
                <a:lnTo>
                  <a:pt x="54" y="48"/>
                </a:lnTo>
                <a:lnTo>
                  <a:pt x="53" y="48"/>
                </a:lnTo>
                <a:lnTo>
                  <a:pt x="52" y="47"/>
                </a:lnTo>
                <a:lnTo>
                  <a:pt x="51" y="47"/>
                </a:lnTo>
                <a:lnTo>
                  <a:pt x="50" y="47"/>
                </a:lnTo>
                <a:lnTo>
                  <a:pt x="49" y="47"/>
                </a:lnTo>
                <a:lnTo>
                  <a:pt x="49" y="48"/>
                </a:lnTo>
                <a:lnTo>
                  <a:pt x="48" y="48"/>
                </a:lnTo>
                <a:lnTo>
                  <a:pt x="47" y="48"/>
                </a:lnTo>
                <a:lnTo>
                  <a:pt x="47" y="47"/>
                </a:lnTo>
                <a:lnTo>
                  <a:pt x="46" y="47"/>
                </a:lnTo>
                <a:lnTo>
                  <a:pt x="45" y="47"/>
                </a:lnTo>
                <a:lnTo>
                  <a:pt x="44" y="47"/>
                </a:lnTo>
                <a:lnTo>
                  <a:pt x="44" y="46"/>
                </a:lnTo>
                <a:lnTo>
                  <a:pt x="43" y="46"/>
                </a:lnTo>
                <a:lnTo>
                  <a:pt x="43" y="47"/>
                </a:lnTo>
                <a:lnTo>
                  <a:pt x="42" y="47"/>
                </a:lnTo>
                <a:lnTo>
                  <a:pt x="41" y="47"/>
                </a:lnTo>
                <a:lnTo>
                  <a:pt x="40" y="47"/>
                </a:lnTo>
                <a:lnTo>
                  <a:pt x="39" y="47"/>
                </a:lnTo>
                <a:lnTo>
                  <a:pt x="38" y="47"/>
                </a:lnTo>
                <a:lnTo>
                  <a:pt x="38" y="48"/>
                </a:lnTo>
                <a:lnTo>
                  <a:pt x="37" y="48"/>
                </a:lnTo>
                <a:lnTo>
                  <a:pt x="36" y="47"/>
                </a:lnTo>
                <a:lnTo>
                  <a:pt x="35" y="47"/>
                </a:lnTo>
                <a:lnTo>
                  <a:pt x="36" y="47"/>
                </a:lnTo>
                <a:lnTo>
                  <a:pt x="35" y="47"/>
                </a:lnTo>
                <a:lnTo>
                  <a:pt x="35" y="46"/>
                </a:lnTo>
                <a:lnTo>
                  <a:pt x="35" y="47"/>
                </a:lnTo>
                <a:lnTo>
                  <a:pt x="35" y="46"/>
                </a:lnTo>
                <a:lnTo>
                  <a:pt x="34" y="46"/>
                </a:lnTo>
                <a:lnTo>
                  <a:pt x="33" y="46"/>
                </a:lnTo>
                <a:lnTo>
                  <a:pt x="33" y="45"/>
                </a:lnTo>
                <a:lnTo>
                  <a:pt x="32" y="45"/>
                </a:lnTo>
                <a:lnTo>
                  <a:pt x="31" y="45"/>
                </a:lnTo>
                <a:lnTo>
                  <a:pt x="30" y="45"/>
                </a:lnTo>
                <a:lnTo>
                  <a:pt x="29" y="45"/>
                </a:lnTo>
                <a:lnTo>
                  <a:pt x="29" y="44"/>
                </a:lnTo>
                <a:lnTo>
                  <a:pt x="28" y="44"/>
                </a:lnTo>
                <a:lnTo>
                  <a:pt x="28" y="45"/>
                </a:lnTo>
                <a:lnTo>
                  <a:pt x="27" y="44"/>
                </a:lnTo>
                <a:lnTo>
                  <a:pt x="27" y="45"/>
                </a:lnTo>
                <a:lnTo>
                  <a:pt x="26" y="45"/>
                </a:lnTo>
                <a:lnTo>
                  <a:pt x="27" y="45"/>
                </a:lnTo>
                <a:lnTo>
                  <a:pt x="27" y="44"/>
                </a:lnTo>
                <a:lnTo>
                  <a:pt x="26" y="44"/>
                </a:lnTo>
                <a:lnTo>
                  <a:pt x="26" y="45"/>
                </a:lnTo>
                <a:lnTo>
                  <a:pt x="25" y="45"/>
                </a:lnTo>
                <a:lnTo>
                  <a:pt x="24" y="45"/>
                </a:lnTo>
                <a:lnTo>
                  <a:pt x="24" y="44"/>
                </a:lnTo>
                <a:lnTo>
                  <a:pt x="24" y="43"/>
                </a:lnTo>
                <a:lnTo>
                  <a:pt x="24" y="42"/>
                </a:lnTo>
                <a:lnTo>
                  <a:pt x="25" y="42"/>
                </a:lnTo>
                <a:lnTo>
                  <a:pt x="25" y="41"/>
                </a:lnTo>
                <a:lnTo>
                  <a:pt x="25" y="40"/>
                </a:lnTo>
                <a:lnTo>
                  <a:pt x="26" y="40"/>
                </a:lnTo>
                <a:lnTo>
                  <a:pt x="26" y="39"/>
                </a:lnTo>
                <a:lnTo>
                  <a:pt x="26" y="40"/>
                </a:lnTo>
                <a:lnTo>
                  <a:pt x="27" y="39"/>
                </a:lnTo>
                <a:lnTo>
                  <a:pt x="28" y="39"/>
                </a:lnTo>
                <a:lnTo>
                  <a:pt x="28" y="38"/>
                </a:lnTo>
                <a:lnTo>
                  <a:pt x="29" y="38"/>
                </a:lnTo>
                <a:lnTo>
                  <a:pt x="29" y="37"/>
                </a:lnTo>
                <a:lnTo>
                  <a:pt x="28" y="37"/>
                </a:lnTo>
                <a:lnTo>
                  <a:pt x="27" y="37"/>
                </a:lnTo>
                <a:lnTo>
                  <a:pt x="26" y="37"/>
                </a:lnTo>
                <a:lnTo>
                  <a:pt x="25" y="37"/>
                </a:lnTo>
                <a:lnTo>
                  <a:pt x="25" y="36"/>
                </a:lnTo>
                <a:lnTo>
                  <a:pt x="25" y="37"/>
                </a:lnTo>
                <a:lnTo>
                  <a:pt x="24" y="37"/>
                </a:lnTo>
                <a:lnTo>
                  <a:pt x="24" y="36"/>
                </a:lnTo>
                <a:lnTo>
                  <a:pt x="23" y="36"/>
                </a:lnTo>
                <a:lnTo>
                  <a:pt x="23" y="37"/>
                </a:lnTo>
                <a:lnTo>
                  <a:pt x="23" y="36"/>
                </a:lnTo>
                <a:lnTo>
                  <a:pt x="22" y="36"/>
                </a:lnTo>
                <a:lnTo>
                  <a:pt x="21" y="36"/>
                </a:lnTo>
                <a:lnTo>
                  <a:pt x="20" y="36"/>
                </a:lnTo>
                <a:lnTo>
                  <a:pt x="19" y="36"/>
                </a:lnTo>
                <a:lnTo>
                  <a:pt x="19" y="35"/>
                </a:lnTo>
                <a:lnTo>
                  <a:pt x="18" y="35"/>
                </a:lnTo>
                <a:lnTo>
                  <a:pt x="17" y="35"/>
                </a:lnTo>
                <a:lnTo>
                  <a:pt x="17" y="34"/>
                </a:lnTo>
                <a:lnTo>
                  <a:pt x="16" y="34"/>
                </a:lnTo>
                <a:lnTo>
                  <a:pt x="15" y="34"/>
                </a:lnTo>
                <a:lnTo>
                  <a:pt x="14" y="34"/>
                </a:lnTo>
                <a:lnTo>
                  <a:pt x="14" y="33"/>
                </a:lnTo>
                <a:lnTo>
                  <a:pt x="13" y="33"/>
                </a:lnTo>
                <a:lnTo>
                  <a:pt x="13" y="34"/>
                </a:lnTo>
                <a:lnTo>
                  <a:pt x="12" y="34"/>
                </a:lnTo>
                <a:lnTo>
                  <a:pt x="12" y="33"/>
                </a:lnTo>
                <a:lnTo>
                  <a:pt x="11" y="33"/>
                </a:lnTo>
                <a:lnTo>
                  <a:pt x="10" y="33"/>
                </a:lnTo>
                <a:lnTo>
                  <a:pt x="9" y="33"/>
                </a:lnTo>
                <a:lnTo>
                  <a:pt x="8" y="33"/>
                </a:lnTo>
                <a:lnTo>
                  <a:pt x="7" y="33"/>
                </a:lnTo>
                <a:lnTo>
                  <a:pt x="7" y="32"/>
                </a:lnTo>
                <a:lnTo>
                  <a:pt x="7" y="33"/>
                </a:lnTo>
                <a:lnTo>
                  <a:pt x="7" y="32"/>
                </a:lnTo>
                <a:lnTo>
                  <a:pt x="6" y="32"/>
                </a:lnTo>
                <a:lnTo>
                  <a:pt x="6" y="33"/>
                </a:lnTo>
                <a:lnTo>
                  <a:pt x="6" y="32"/>
                </a:lnTo>
                <a:lnTo>
                  <a:pt x="6" y="33"/>
                </a:lnTo>
                <a:lnTo>
                  <a:pt x="5" y="33"/>
                </a:lnTo>
                <a:lnTo>
                  <a:pt x="4" y="33"/>
                </a:lnTo>
                <a:lnTo>
                  <a:pt x="5" y="33"/>
                </a:lnTo>
                <a:lnTo>
                  <a:pt x="5" y="32"/>
                </a:lnTo>
                <a:lnTo>
                  <a:pt x="4" y="32"/>
                </a:lnTo>
                <a:lnTo>
                  <a:pt x="3" y="32"/>
                </a:lnTo>
                <a:lnTo>
                  <a:pt x="2" y="32"/>
                </a:lnTo>
                <a:lnTo>
                  <a:pt x="1" y="32"/>
                </a:lnTo>
                <a:lnTo>
                  <a:pt x="1" y="33"/>
                </a:lnTo>
                <a:lnTo>
                  <a:pt x="1" y="32"/>
                </a:lnTo>
                <a:lnTo>
                  <a:pt x="0" y="32"/>
                </a:lnTo>
                <a:lnTo>
                  <a:pt x="0" y="33"/>
                </a:lnTo>
                <a:lnTo>
                  <a:pt x="0" y="32"/>
                </a:lnTo>
                <a:lnTo>
                  <a:pt x="0" y="33"/>
                </a:lnTo>
                <a:lnTo>
                  <a:pt x="0" y="32"/>
                </a:lnTo>
                <a:lnTo>
                  <a:pt x="0" y="33"/>
                </a:lnTo>
                <a:lnTo>
                  <a:pt x="0" y="32"/>
                </a:lnTo>
                <a:lnTo>
                  <a:pt x="0" y="31"/>
                </a:lnTo>
                <a:lnTo>
                  <a:pt x="0" y="30"/>
                </a:lnTo>
                <a:lnTo>
                  <a:pt x="0" y="29"/>
                </a:lnTo>
                <a:lnTo>
                  <a:pt x="0" y="28"/>
                </a:lnTo>
                <a:lnTo>
                  <a:pt x="0" y="27"/>
                </a:lnTo>
                <a:lnTo>
                  <a:pt x="1" y="27"/>
                </a:lnTo>
                <a:lnTo>
                  <a:pt x="1" y="26"/>
                </a:lnTo>
                <a:lnTo>
                  <a:pt x="1" y="25"/>
                </a:lnTo>
                <a:lnTo>
                  <a:pt x="1" y="24"/>
                </a:lnTo>
                <a:lnTo>
                  <a:pt x="2" y="24"/>
                </a:lnTo>
                <a:lnTo>
                  <a:pt x="2" y="23"/>
                </a:lnTo>
                <a:lnTo>
                  <a:pt x="3" y="23"/>
                </a:lnTo>
                <a:lnTo>
                  <a:pt x="3" y="22"/>
                </a:lnTo>
                <a:lnTo>
                  <a:pt x="3" y="21"/>
                </a:lnTo>
                <a:lnTo>
                  <a:pt x="4" y="21"/>
                </a:lnTo>
                <a:lnTo>
                  <a:pt x="3" y="21"/>
                </a:lnTo>
                <a:lnTo>
                  <a:pt x="3" y="20"/>
                </a:lnTo>
                <a:lnTo>
                  <a:pt x="3" y="19"/>
                </a:lnTo>
                <a:lnTo>
                  <a:pt x="4" y="19"/>
                </a:lnTo>
                <a:lnTo>
                  <a:pt x="4" y="18"/>
                </a:lnTo>
                <a:lnTo>
                  <a:pt x="5" y="18"/>
                </a:lnTo>
                <a:lnTo>
                  <a:pt x="5" y="17"/>
                </a:lnTo>
                <a:lnTo>
                  <a:pt x="6" y="17"/>
                </a:lnTo>
                <a:lnTo>
                  <a:pt x="6" y="16"/>
                </a:lnTo>
                <a:lnTo>
                  <a:pt x="6" y="15"/>
                </a:lnTo>
                <a:lnTo>
                  <a:pt x="6" y="14"/>
                </a:lnTo>
                <a:lnTo>
                  <a:pt x="5" y="14"/>
                </a:lnTo>
                <a:lnTo>
                  <a:pt x="4" y="14"/>
                </a:lnTo>
                <a:lnTo>
                  <a:pt x="4" y="13"/>
                </a:lnTo>
                <a:lnTo>
                  <a:pt x="3" y="13"/>
                </a:lnTo>
                <a:lnTo>
                  <a:pt x="3" y="12"/>
                </a:lnTo>
                <a:lnTo>
                  <a:pt x="2" y="12"/>
                </a:lnTo>
                <a:lnTo>
                  <a:pt x="1" y="12"/>
                </a:lnTo>
                <a:lnTo>
                  <a:pt x="1" y="11"/>
                </a:lnTo>
                <a:lnTo>
                  <a:pt x="1" y="10"/>
                </a:lnTo>
                <a:lnTo>
                  <a:pt x="0" y="10"/>
                </a:lnTo>
                <a:lnTo>
                  <a:pt x="0" y="9"/>
                </a:lnTo>
                <a:lnTo>
                  <a:pt x="0" y="8"/>
                </a:lnTo>
                <a:lnTo>
                  <a:pt x="1" y="8"/>
                </a:lnTo>
                <a:lnTo>
                  <a:pt x="2" y="8"/>
                </a:lnTo>
                <a:lnTo>
                  <a:pt x="2" y="7"/>
                </a:lnTo>
                <a:lnTo>
                  <a:pt x="2" y="8"/>
                </a:lnTo>
                <a:lnTo>
                  <a:pt x="2" y="7"/>
                </a:lnTo>
                <a:lnTo>
                  <a:pt x="3" y="7"/>
                </a:lnTo>
                <a:lnTo>
                  <a:pt x="4" y="7"/>
                </a:lnTo>
                <a:lnTo>
                  <a:pt x="5" y="7"/>
                </a:lnTo>
                <a:lnTo>
                  <a:pt x="5" y="6"/>
                </a:lnTo>
                <a:lnTo>
                  <a:pt x="6" y="6"/>
                </a:lnTo>
                <a:lnTo>
                  <a:pt x="7" y="6"/>
                </a:lnTo>
                <a:lnTo>
                  <a:pt x="7" y="5"/>
                </a:lnTo>
                <a:lnTo>
                  <a:pt x="7" y="4"/>
                </a:lnTo>
                <a:lnTo>
                  <a:pt x="8" y="4"/>
                </a:lnTo>
                <a:lnTo>
                  <a:pt x="8" y="3"/>
                </a:lnTo>
                <a:lnTo>
                  <a:pt x="9" y="3"/>
                </a:lnTo>
                <a:lnTo>
                  <a:pt x="10" y="3"/>
                </a:lnTo>
                <a:lnTo>
                  <a:pt x="10" y="2"/>
                </a:lnTo>
                <a:lnTo>
                  <a:pt x="10" y="1"/>
                </a:lnTo>
                <a:lnTo>
                  <a:pt x="10" y="0"/>
                </a:lnTo>
                <a:lnTo>
                  <a:pt x="11" y="0"/>
                </a:lnTo>
                <a:lnTo>
                  <a:pt x="12" y="0"/>
                </a:lnTo>
                <a:lnTo>
                  <a:pt x="13" y="0"/>
                </a:lnTo>
                <a:lnTo>
                  <a:pt x="14" y="0"/>
                </a:lnTo>
                <a:lnTo>
                  <a:pt x="15" y="0"/>
                </a:lnTo>
              </a:path>
            </a:pathLst>
          </a:custGeom>
          <a:solidFill>
            <a:srgbClr val="92D050"/>
          </a:solidFill>
          <a:ln w="9525">
            <a:solidFill>
              <a:srgbClr val="92D050"/>
            </a:solidFill>
            <a:prstDash val="solid"/>
            <a:round/>
            <a:headEnd/>
            <a:tailEnd/>
          </a:ln>
        </p:spPr>
      </p:sp>
      <p:sp>
        <p:nvSpPr>
          <p:cNvPr id="7" name="6 CuadroTexto"/>
          <p:cNvSpPr txBox="1"/>
          <p:nvPr/>
        </p:nvSpPr>
        <p:spPr>
          <a:xfrm>
            <a:off x="8875067" y="1907952"/>
            <a:ext cx="1440160" cy="369332"/>
          </a:xfrm>
          <a:prstGeom prst="rect">
            <a:avLst/>
          </a:prstGeom>
          <a:noFill/>
        </p:spPr>
        <p:txBody>
          <a:bodyPr wrap="square" rtlCol="0">
            <a:spAutoFit/>
          </a:bodyPr>
          <a:lstStyle/>
          <a:p>
            <a:r>
              <a:rPr lang="es-EC" dirty="0" smtClean="0"/>
              <a:t> 510.320 Ha</a:t>
            </a:r>
            <a:endParaRPr lang="es-EC" dirty="0"/>
          </a:p>
        </p:txBody>
      </p:sp>
      <p:sp>
        <p:nvSpPr>
          <p:cNvPr id="8" name="7 CuadroTexto"/>
          <p:cNvSpPr txBox="1"/>
          <p:nvPr/>
        </p:nvSpPr>
        <p:spPr>
          <a:xfrm>
            <a:off x="666155" y="3564136"/>
            <a:ext cx="4248472" cy="1938992"/>
          </a:xfrm>
          <a:prstGeom prst="rect">
            <a:avLst/>
          </a:prstGeom>
          <a:noFill/>
        </p:spPr>
        <p:txBody>
          <a:bodyPr wrap="square" rtlCol="0">
            <a:spAutoFit/>
          </a:bodyPr>
          <a:lstStyle/>
          <a:p>
            <a:pPr algn="just"/>
            <a:r>
              <a:rPr lang="es-EC" sz="2000" dirty="0" smtClean="0"/>
              <a:t>La producción anual de palma africana en Pichincha representa el 0,66 % respecto a la producción nacional de este cultivo; mientras que, la producción anual de papa representa el 10,12 %.</a:t>
            </a:r>
            <a:endParaRPr lang="es-ES" sz="2000" dirty="0"/>
          </a:p>
        </p:txBody>
      </p:sp>
      <p:graphicFrame>
        <p:nvGraphicFramePr>
          <p:cNvPr id="9" name="8 Tabla"/>
          <p:cNvGraphicFramePr>
            <a:graphicFrameLocks noGrp="1"/>
          </p:cNvGraphicFramePr>
          <p:nvPr/>
        </p:nvGraphicFramePr>
        <p:xfrm>
          <a:off x="5058643" y="3924176"/>
          <a:ext cx="6117084" cy="1656184"/>
        </p:xfrm>
        <a:graphic>
          <a:graphicData uri="http://schemas.openxmlformats.org/drawingml/2006/table">
            <a:tbl>
              <a:tblPr/>
              <a:tblGrid>
                <a:gridCol w="1887186"/>
                <a:gridCol w="1217839"/>
                <a:gridCol w="1140368"/>
                <a:gridCol w="1871691"/>
              </a:tblGrid>
              <a:tr h="282892">
                <a:tc gridSpan="4">
                  <a:txBody>
                    <a:bodyPr/>
                    <a:lstStyle/>
                    <a:p>
                      <a:pPr algn="ctr" rtl="0" fontAlgn="b"/>
                      <a:r>
                        <a:rPr lang="es-EC" sz="1800" b="1" i="0" u="none" strike="noStrike" dirty="0">
                          <a:solidFill>
                            <a:srgbClr val="FFFFFF"/>
                          </a:solidFill>
                          <a:latin typeface="+mn-lt"/>
                        </a:rPr>
                        <a:t> Cultivos transitorios de mayor producción </a:t>
                      </a:r>
                    </a:p>
                  </a:txBody>
                  <a:tcPr marL="9525" marR="9525" marT="9525" marB="0" anchor="b">
                    <a:lnL w="6350" cap="flat" cmpd="sng" algn="ctr">
                      <a:solidFill>
                        <a:srgbClr val="95B3D7"/>
                      </a:solidFill>
                      <a:prstDash val="solid"/>
                      <a:round/>
                      <a:headEnd type="none" w="med" len="med"/>
                      <a:tailEnd type="none" w="med" len="med"/>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538ED5"/>
                    </a:solidFill>
                  </a:tcPr>
                </a:tc>
                <a:tc hMerge="1">
                  <a:txBody>
                    <a:bodyPr/>
                    <a:lstStyle/>
                    <a:p>
                      <a:endParaRPr lang="es-EC"/>
                    </a:p>
                  </a:txBody>
                  <a:tcPr/>
                </a:tc>
                <a:tc hMerge="1">
                  <a:txBody>
                    <a:bodyPr/>
                    <a:lstStyle/>
                    <a:p>
                      <a:endParaRPr lang="es-EC"/>
                    </a:p>
                  </a:txBody>
                  <a:tcPr/>
                </a:tc>
                <a:tc hMerge="1">
                  <a:txBody>
                    <a:bodyPr/>
                    <a:lstStyle/>
                    <a:p>
                      <a:endParaRPr lang="es-EC"/>
                    </a:p>
                  </a:txBody>
                  <a:tcPr/>
                </a:tc>
              </a:tr>
              <a:tr h="282892">
                <a:tc rowSpan="2">
                  <a:txBody>
                    <a:bodyPr/>
                    <a:lstStyle/>
                    <a:p>
                      <a:pPr algn="ctr" rtl="0" fontAlgn="ctr"/>
                      <a:r>
                        <a:rPr lang="es-EC" sz="1800" b="1" i="0" u="none" strike="noStrike" dirty="0">
                          <a:solidFill>
                            <a:srgbClr val="000000"/>
                          </a:solidFill>
                          <a:latin typeface="+mn-lt"/>
                        </a:rPr>
                        <a:t> Cultivos </a:t>
                      </a:r>
                      <a:r>
                        <a:rPr lang="es-EC" sz="1800" b="1" i="0" u="none" strike="noStrike" dirty="0" smtClean="0">
                          <a:solidFill>
                            <a:srgbClr val="000000"/>
                          </a:solidFill>
                          <a:latin typeface="+mn-lt"/>
                        </a:rPr>
                        <a:t>transitorios </a:t>
                      </a:r>
                      <a:endParaRPr lang="es-EC" sz="1800" b="1" i="0" u="none" strike="noStrike" dirty="0">
                        <a:solidFill>
                          <a:srgbClr val="000000"/>
                        </a:solidFill>
                        <a:latin typeface="+mn-lt"/>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gridSpan="2">
                  <a:txBody>
                    <a:bodyPr/>
                    <a:lstStyle/>
                    <a:p>
                      <a:pPr algn="ctr" rtl="0" fontAlgn="ctr"/>
                      <a:r>
                        <a:rPr lang="es-EC" sz="1800" b="1" i="0" u="none" strike="noStrike">
                          <a:solidFill>
                            <a:srgbClr val="000000"/>
                          </a:solidFill>
                          <a:latin typeface="+mn-lt"/>
                        </a:rPr>
                        <a:t> Superficie (Ha) </a:t>
                      </a: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hMerge="1">
                  <a:txBody>
                    <a:bodyPr/>
                    <a:lstStyle/>
                    <a:p>
                      <a:endParaRPr lang="es-EC"/>
                    </a:p>
                  </a:txBody>
                  <a:tcPr/>
                </a:tc>
                <a:tc rowSpan="2">
                  <a:txBody>
                    <a:bodyPr/>
                    <a:lstStyle/>
                    <a:p>
                      <a:pPr algn="ctr" rtl="0" fontAlgn="ctr"/>
                      <a:r>
                        <a:rPr lang="es-EC" sz="1800" b="1" i="0" u="none" strike="noStrike">
                          <a:solidFill>
                            <a:srgbClr val="000000"/>
                          </a:solidFill>
                          <a:latin typeface="+mn-lt"/>
                        </a:rPr>
                        <a:t>Producción anual (Tm )</a:t>
                      </a: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r>
              <a:tr h="370320">
                <a:tc vMerge="1">
                  <a:txBody>
                    <a:bodyPr/>
                    <a:lstStyle/>
                    <a:p>
                      <a:endParaRPr lang="es-EC"/>
                    </a:p>
                  </a:txBody>
                  <a:tcPr/>
                </a:tc>
                <a:tc>
                  <a:txBody>
                    <a:bodyPr/>
                    <a:lstStyle/>
                    <a:p>
                      <a:pPr algn="ctr" rtl="0" fontAlgn="ctr"/>
                      <a:r>
                        <a:rPr lang="es-EC" sz="1800" b="1" i="0" u="none" strike="noStrike" dirty="0">
                          <a:solidFill>
                            <a:srgbClr val="000000"/>
                          </a:solidFill>
                          <a:latin typeface="+mn-lt"/>
                        </a:rPr>
                        <a:t>Sembrada</a:t>
                      </a: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rtl="0" fontAlgn="t"/>
                      <a:r>
                        <a:rPr lang="es-EC" sz="1800" b="1" i="0" u="none" strike="noStrike" dirty="0" smtClean="0">
                          <a:solidFill>
                            <a:srgbClr val="000000"/>
                          </a:solidFill>
                          <a:latin typeface="+mn-lt"/>
                        </a:rPr>
                        <a:t>Cosechada  </a:t>
                      </a:r>
                      <a:endParaRPr lang="es-EC" sz="1800" b="1" i="0" u="none" strike="noStrike" dirty="0">
                        <a:solidFill>
                          <a:srgbClr val="000000"/>
                        </a:solidFill>
                        <a:latin typeface="+mn-lt"/>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vMerge="1">
                  <a:txBody>
                    <a:bodyPr/>
                    <a:lstStyle/>
                    <a:p>
                      <a:endParaRPr lang="es-EC"/>
                    </a:p>
                  </a:txBody>
                  <a:tcPr/>
                </a:tc>
              </a:tr>
              <a:tr h="409412">
                <a:tc>
                  <a:txBody>
                    <a:bodyPr/>
                    <a:lstStyle/>
                    <a:p>
                      <a:pPr algn="l" rtl="0" fontAlgn="ctr"/>
                      <a:r>
                        <a:rPr lang="es-EC" sz="1800" b="0" i="0" u="none" strike="noStrike" dirty="0" smtClean="0">
                          <a:solidFill>
                            <a:srgbClr val="000000"/>
                          </a:solidFill>
                          <a:latin typeface="+mn-lt"/>
                        </a:rPr>
                        <a:t>Papa</a:t>
                      </a:r>
                      <a:endParaRPr lang="es-EC" sz="1800" b="0" i="0" u="none" strike="noStrike" dirty="0">
                        <a:solidFill>
                          <a:srgbClr val="000000"/>
                        </a:solidFill>
                        <a:latin typeface="+mn-lt"/>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3.129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3.048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44.872 </a:t>
                      </a:r>
                      <a:endParaRPr lang="es-EC" sz="1800" b="0" i="0" u="none" strike="noStrike" dirty="0">
                        <a:solidFill>
                          <a:srgbClr val="000000"/>
                        </a:solidFill>
                        <a:latin typeface="Calibri"/>
                      </a:endParaRP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r>
              <a:tr h="308762">
                <a:tc>
                  <a:txBody>
                    <a:bodyPr/>
                    <a:lstStyle/>
                    <a:p>
                      <a:pPr algn="l" rtl="0" fontAlgn="ctr"/>
                      <a:r>
                        <a:rPr lang="es-EC" sz="1800" b="0" i="0" u="none" strike="noStrike" dirty="0" smtClean="0">
                          <a:solidFill>
                            <a:srgbClr val="000000"/>
                          </a:solidFill>
                          <a:latin typeface="+mn-lt"/>
                        </a:rPr>
                        <a:t>Maíz suave choclo</a:t>
                      </a:r>
                      <a:endParaRPr lang="es-EC" sz="1800" b="0" i="0" u="none" strike="noStrike" dirty="0">
                        <a:solidFill>
                          <a:srgbClr val="000000"/>
                        </a:solidFill>
                        <a:latin typeface="+mn-lt"/>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4.176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3.746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6.572 </a:t>
                      </a:r>
                      <a:endParaRPr lang="es-EC" sz="1800" b="0" i="0" u="none" strike="noStrike" dirty="0">
                        <a:solidFill>
                          <a:srgbClr val="000000"/>
                        </a:solidFill>
                        <a:latin typeface="Calibri"/>
                      </a:endParaRP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r>
            </a:tbl>
          </a:graphicData>
        </a:graphic>
      </p:graphicFrame>
      <p:sp>
        <p:nvSpPr>
          <p:cNvPr id="10" name="9 Rectángulo"/>
          <p:cNvSpPr/>
          <p:nvPr/>
        </p:nvSpPr>
        <p:spPr>
          <a:xfrm>
            <a:off x="666155" y="5508352"/>
            <a:ext cx="4176464" cy="1015663"/>
          </a:xfrm>
          <a:prstGeom prst="rect">
            <a:avLst/>
          </a:prstGeom>
        </p:spPr>
        <p:txBody>
          <a:bodyPr wrap="square">
            <a:spAutoFit/>
          </a:bodyPr>
          <a:lstStyle/>
          <a:p>
            <a:pPr algn="just"/>
            <a:r>
              <a:rPr lang="es-EC" sz="2000" dirty="0" smtClean="0"/>
              <a:t>En esta provincia el ganado vacuno lidera el sector pecuario, existiendo el 5,52 %  del total nacional.</a:t>
            </a:r>
          </a:p>
        </p:txBody>
      </p:sp>
      <p:graphicFrame>
        <p:nvGraphicFramePr>
          <p:cNvPr id="11" name="10 Tabla"/>
          <p:cNvGraphicFramePr>
            <a:graphicFrameLocks noGrp="1"/>
          </p:cNvGraphicFramePr>
          <p:nvPr/>
        </p:nvGraphicFramePr>
        <p:xfrm>
          <a:off x="810171" y="6660480"/>
          <a:ext cx="10369152" cy="1224135"/>
        </p:xfrm>
        <a:graphic>
          <a:graphicData uri="http://schemas.openxmlformats.org/drawingml/2006/table">
            <a:tbl>
              <a:tblPr/>
              <a:tblGrid>
                <a:gridCol w="1748802"/>
                <a:gridCol w="1436725"/>
                <a:gridCol w="1436725"/>
                <a:gridCol w="1436725"/>
                <a:gridCol w="1436725"/>
                <a:gridCol w="1436725"/>
                <a:gridCol w="1436725"/>
              </a:tblGrid>
              <a:tr h="408045">
                <a:tc gridSpan="7">
                  <a:txBody>
                    <a:bodyPr/>
                    <a:lstStyle/>
                    <a:p>
                      <a:pPr algn="ctr" rtl="0" fontAlgn="ctr"/>
                      <a:r>
                        <a:rPr lang="es-EC" sz="1800" b="1" i="0" u="none" strike="noStrike" dirty="0">
                          <a:solidFill>
                            <a:srgbClr val="FFFFFF"/>
                          </a:solidFill>
                          <a:latin typeface="Calibri"/>
                        </a:rPr>
                        <a:t>Número total de cabezas de ganado (machos y hembras)*</a:t>
                      </a:r>
                      <a:r>
                        <a:rPr lang="es-EC" sz="1800" b="1" i="0" u="none" strike="noStrike" dirty="0">
                          <a:solidFill>
                            <a:srgbClr val="000000"/>
                          </a:solidFill>
                          <a:latin typeface="Calibri"/>
                        </a:rPr>
                        <a:t> </a:t>
                      </a:r>
                      <a:r>
                        <a:rPr lang="es-EC" sz="1800" b="1" i="0" u="none" strike="noStrike" dirty="0">
                          <a:solidFill>
                            <a:srgbClr val="FFFFFF"/>
                          </a:solidFill>
                          <a:latin typeface="Calibri"/>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r>
              <a:tr h="408045">
                <a:tc>
                  <a:txBody>
                    <a:bodyPr/>
                    <a:lstStyle/>
                    <a:p>
                      <a:pPr algn="ctr" rtl="0" fontAlgn="ctr"/>
                      <a:r>
                        <a:rPr lang="es-EC" sz="1800" b="0" i="0" u="none" strike="noStrike" dirty="0">
                          <a:solidFill>
                            <a:srgbClr val="000000"/>
                          </a:solidFill>
                          <a:latin typeface="Calibri"/>
                        </a:rPr>
                        <a:t>Vacuno</a:t>
                      </a:r>
                      <a:r>
                        <a:rPr lang="es-EC" sz="1800" b="1" i="0" u="none" strike="noStrike" dirty="0">
                          <a:solidFill>
                            <a:srgbClr val="000000"/>
                          </a:solidFill>
                          <a:latin typeface="Calibri"/>
                        </a:rPr>
                        <a:t> </a:t>
                      </a:r>
                      <a:r>
                        <a:rPr lang="es-EC" sz="1800" b="0" i="0" u="none" strike="noStrike" dirty="0">
                          <a:solidFill>
                            <a:srgbClr val="000000"/>
                          </a:solidFill>
                          <a:latin typeface="Calibri"/>
                        </a:rPr>
                        <a:t> </a:t>
                      </a: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Porcino</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Ovino</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Asnal</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Caballar</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Mular</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Caprino</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DBE5F1"/>
                    </a:solidFill>
                  </a:tcPr>
                </a:tc>
              </a:tr>
              <a:tr h="408045">
                <a:tc>
                  <a:txBody>
                    <a:bodyPr/>
                    <a:lstStyle/>
                    <a:p>
                      <a:pPr algn="ctr" fontAlgn="ctr"/>
                      <a:r>
                        <a:rPr lang="es-EC" sz="1800" b="0" i="0" u="none" strike="noStrike">
                          <a:latin typeface="+mn-lt"/>
                        </a:rPr>
                        <a:t>254.044</a:t>
                      </a:r>
                    </a:p>
                  </a:txBody>
                  <a:tcPr marL="0" marR="0" marT="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379.258</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14.336</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1.182</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18.376</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1.602</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dirty="0">
                          <a:latin typeface="+mn-lt"/>
                        </a:rPr>
                        <a:t>1.247</a:t>
                      </a: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bl>
          </a:graphicData>
        </a:graphic>
      </p:graphicFrame>
      <p:sp>
        <p:nvSpPr>
          <p:cNvPr id="12" name="4 CuadroTexto"/>
          <p:cNvSpPr txBox="1">
            <a:spLocks noChangeArrowheads="1"/>
          </p:cNvSpPr>
          <p:nvPr/>
        </p:nvSpPr>
        <p:spPr bwMode="auto">
          <a:xfrm>
            <a:off x="32822" y="7943667"/>
            <a:ext cx="6393973" cy="372997"/>
          </a:xfrm>
          <a:prstGeom prst="rect">
            <a:avLst/>
          </a:prstGeom>
          <a:noFill/>
          <a:ln w="9525">
            <a:noFill/>
            <a:miter lim="800000"/>
            <a:headEnd/>
            <a:tailEnd/>
          </a:ln>
        </p:spPr>
        <p:txBody>
          <a:bodyPr lIns="95070" tIns="47535" rIns="95070" bIns="47535">
            <a:spAutoFit/>
          </a:bodyPr>
          <a:lstStyle/>
          <a:p>
            <a:r>
              <a:rPr lang="es-ES" sz="900" b="1" dirty="0"/>
              <a:t>Fuente: </a:t>
            </a:r>
            <a:r>
              <a:rPr lang="es-ES" sz="900" dirty="0"/>
              <a:t>Encuesta de Superficie y Producción Agropecuaria Continua (ESPAC </a:t>
            </a:r>
            <a:r>
              <a:rPr lang="es-ES" sz="900" dirty="0" smtClean="0"/>
              <a:t>) 2014 </a:t>
            </a:r>
          </a:p>
          <a:p>
            <a:r>
              <a:rPr lang="es-ES" sz="900" dirty="0" smtClean="0"/>
              <a:t>* Existencia al día de la visita</a:t>
            </a:r>
            <a:endParaRPr lang="es-ES" sz="900"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Rectángulo"/>
          <p:cNvSpPr/>
          <p:nvPr/>
        </p:nvSpPr>
        <p:spPr>
          <a:xfrm>
            <a:off x="954187" y="1187872"/>
            <a:ext cx="1228221" cy="461665"/>
          </a:xfrm>
          <a:prstGeom prst="rect">
            <a:avLst/>
          </a:prstGeom>
        </p:spPr>
        <p:txBody>
          <a:bodyPr wrap="none">
            <a:spAutoFit/>
          </a:bodyPr>
          <a:lstStyle/>
          <a:p>
            <a:r>
              <a:rPr lang="es-EC" sz="2400" b="1" dirty="0" smtClean="0">
                <a:latin typeface="Arial" pitchFamily="34" charset="0"/>
                <a:cs typeface="Arial" pitchFamily="34" charset="0"/>
              </a:rPr>
              <a:t>Bolívar</a:t>
            </a:r>
          </a:p>
        </p:txBody>
      </p:sp>
      <p:graphicFrame>
        <p:nvGraphicFramePr>
          <p:cNvPr id="5" name="4 Tabla"/>
          <p:cNvGraphicFramePr>
            <a:graphicFrameLocks noGrp="1"/>
          </p:cNvGraphicFramePr>
          <p:nvPr/>
        </p:nvGraphicFramePr>
        <p:xfrm>
          <a:off x="666155" y="1691929"/>
          <a:ext cx="6768752" cy="1512167"/>
        </p:xfrm>
        <a:graphic>
          <a:graphicData uri="http://schemas.openxmlformats.org/drawingml/2006/table">
            <a:tbl>
              <a:tblPr/>
              <a:tblGrid>
                <a:gridCol w="1572885"/>
                <a:gridCol w="1572885"/>
                <a:gridCol w="1572885"/>
                <a:gridCol w="2050097"/>
              </a:tblGrid>
              <a:tr h="279595">
                <a:tc gridSpan="4">
                  <a:txBody>
                    <a:bodyPr/>
                    <a:lstStyle/>
                    <a:p>
                      <a:pPr algn="ctr" rtl="0" fontAlgn="b"/>
                      <a:r>
                        <a:rPr lang="es-EC" sz="1800" b="1" i="0" u="none" strike="noStrike" dirty="0">
                          <a:solidFill>
                            <a:srgbClr val="FFFFFF"/>
                          </a:solidFill>
                          <a:latin typeface="+mn-lt"/>
                        </a:rPr>
                        <a:t> Cultivos permanentes de mayor producción </a:t>
                      </a:r>
                    </a:p>
                  </a:txBody>
                  <a:tcPr marL="9525" marR="9525" marT="9525" marB="0" anchor="b">
                    <a:lnL w="6350" cap="flat" cmpd="sng" algn="ctr">
                      <a:solidFill>
                        <a:srgbClr val="95B3D7"/>
                      </a:solidFill>
                      <a:prstDash val="solid"/>
                      <a:round/>
                      <a:headEnd type="none" w="med" len="med"/>
                      <a:tailEnd type="none" w="med" len="med"/>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538ED5"/>
                    </a:solidFill>
                  </a:tcPr>
                </a:tc>
                <a:tc hMerge="1">
                  <a:txBody>
                    <a:bodyPr/>
                    <a:lstStyle/>
                    <a:p>
                      <a:endParaRPr lang="es-EC"/>
                    </a:p>
                  </a:txBody>
                  <a:tcPr/>
                </a:tc>
                <a:tc hMerge="1">
                  <a:txBody>
                    <a:bodyPr/>
                    <a:lstStyle/>
                    <a:p>
                      <a:endParaRPr lang="es-EC"/>
                    </a:p>
                  </a:txBody>
                  <a:tcPr/>
                </a:tc>
                <a:tc hMerge="1">
                  <a:txBody>
                    <a:bodyPr/>
                    <a:lstStyle/>
                    <a:p>
                      <a:endParaRPr lang="es-EC"/>
                    </a:p>
                  </a:txBody>
                  <a:tcPr/>
                </a:tc>
              </a:tr>
              <a:tr h="279595">
                <a:tc rowSpan="2">
                  <a:txBody>
                    <a:bodyPr/>
                    <a:lstStyle/>
                    <a:p>
                      <a:pPr algn="ctr" rtl="0" fontAlgn="ctr"/>
                      <a:r>
                        <a:rPr lang="es-EC" sz="1800" b="1" i="0" u="none" strike="noStrike">
                          <a:solidFill>
                            <a:srgbClr val="000000"/>
                          </a:solidFill>
                          <a:latin typeface="+mn-lt"/>
                        </a:rPr>
                        <a:t> Cultivos permanentes </a:t>
                      </a: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gridSpan="2">
                  <a:txBody>
                    <a:bodyPr/>
                    <a:lstStyle/>
                    <a:p>
                      <a:pPr algn="ctr" rtl="0" fontAlgn="ctr"/>
                      <a:r>
                        <a:rPr lang="es-EC" sz="1800" b="1" i="0" u="none" strike="noStrike">
                          <a:solidFill>
                            <a:srgbClr val="000000"/>
                          </a:solidFill>
                          <a:latin typeface="+mn-lt"/>
                        </a:rPr>
                        <a:t> Superficie (Ha) </a:t>
                      </a: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hMerge="1">
                  <a:txBody>
                    <a:bodyPr/>
                    <a:lstStyle/>
                    <a:p>
                      <a:endParaRPr lang="es-EC"/>
                    </a:p>
                  </a:txBody>
                  <a:tcPr/>
                </a:tc>
                <a:tc rowSpan="2">
                  <a:txBody>
                    <a:bodyPr/>
                    <a:lstStyle/>
                    <a:p>
                      <a:pPr algn="ctr" rtl="0" fontAlgn="ctr"/>
                      <a:r>
                        <a:rPr lang="es-EC" sz="1800" b="1" i="0" u="none" strike="noStrike">
                          <a:solidFill>
                            <a:srgbClr val="000000"/>
                          </a:solidFill>
                          <a:latin typeface="+mn-lt"/>
                        </a:rPr>
                        <a:t>Producción anual (Tm )</a:t>
                      </a: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r>
              <a:tr h="279595">
                <a:tc vMerge="1">
                  <a:txBody>
                    <a:bodyPr/>
                    <a:lstStyle/>
                    <a:p>
                      <a:endParaRPr lang="es-EC"/>
                    </a:p>
                  </a:txBody>
                  <a:tcPr/>
                </a:tc>
                <a:tc>
                  <a:txBody>
                    <a:bodyPr/>
                    <a:lstStyle/>
                    <a:p>
                      <a:pPr algn="ctr" rtl="0" fontAlgn="b"/>
                      <a:r>
                        <a:rPr lang="es-EC" sz="1800" b="1" i="0" u="none" strike="noStrike">
                          <a:solidFill>
                            <a:srgbClr val="000000"/>
                          </a:solidFill>
                          <a:latin typeface="+mn-lt"/>
                        </a:rPr>
                        <a:t> Plantada  </a:t>
                      </a:r>
                    </a:p>
                  </a:txBody>
                  <a:tcPr marL="9525" marR="9525" marT="9525" marB="0" anchor="b">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rtl="0" fontAlgn="b"/>
                      <a:r>
                        <a:rPr lang="es-EC" sz="1800" b="1" i="0" u="none" strike="noStrike">
                          <a:solidFill>
                            <a:srgbClr val="000000"/>
                          </a:solidFill>
                          <a:latin typeface="+mn-lt"/>
                        </a:rPr>
                        <a:t>  Cosechada  </a:t>
                      </a:r>
                    </a:p>
                  </a:txBody>
                  <a:tcPr marL="9525" marR="9525" marT="9525" marB="0" anchor="b">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vMerge="1">
                  <a:txBody>
                    <a:bodyPr/>
                    <a:lstStyle/>
                    <a:p>
                      <a:endParaRPr lang="es-EC"/>
                    </a:p>
                  </a:txBody>
                  <a:tcPr/>
                </a:tc>
              </a:tr>
              <a:tr h="305019">
                <a:tc>
                  <a:txBody>
                    <a:bodyPr/>
                    <a:lstStyle/>
                    <a:p>
                      <a:pPr algn="l" rtl="0" fontAlgn="ctr"/>
                      <a:r>
                        <a:rPr lang="es-EC" sz="1800" b="0" i="0" u="none" strike="noStrike" dirty="0" smtClean="0">
                          <a:solidFill>
                            <a:srgbClr val="000000"/>
                          </a:solidFill>
                          <a:latin typeface="+mn-lt"/>
                        </a:rPr>
                        <a:t>Naranja</a:t>
                      </a:r>
                      <a:endParaRPr lang="es-EC" sz="1800" b="0" i="0" u="none" strike="noStrike" dirty="0">
                        <a:solidFill>
                          <a:srgbClr val="000000"/>
                        </a:solidFill>
                        <a:latin typeface="+mn-lt"/>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11.447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10.753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71.996 </a:t>
                      </a:r>
                      <a:endParaRPr lang="es-EC" sz="1800" b="0" i="0" u="none" strike="noStrike" dirty="0">
                        <a:solidFill>
                          <a:srgbClr val="000000"/>
                        </a:solidFill>
                        <a:latin typeface="Calibri"/>
                      </a:endParaRP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r>
              <a:tr h="355613">
                <a:tc>
                  <a:txBody>
                    <a:bodyPr/>
                    <a:lstStyle/>
                    <a:p>
                      <a:pPr algn="l" rtl="0" fontAlgn="ctr"/>
                      <a:r>
                        <a:rPr lang="es-EC" sz="1800" b="0" i="0" u="none" strike="noStrike" dirty="0" smtClean="0">
                          <a:solidFill>
                            <a:srgbClr val="000000"/>
                          </a:solidFill>
                          <a:latin typeface="+mn-lt"/>
                        </a:rPr>
                        <a:t>Banano</a:t>
                      </a:r>
                      <a:endParaRPr lang="es-EC" sz="1800" b="0" i="0" u="none" strike="noStrike" dirty="0">
                        <a:solidFill>
                          <a:srgbClr val="000000"/>
                        </a:solidFill>
                        <a:latin typeface="+mn-lt"/>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3.429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3.052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38.662 </a:t>
                      </a:r>
                      <a:endParaRPr lang="es-EC" sz="1800" b="0" i="0" u="none" strike="noStrike" dirty="0">
                        <a:solidFill>
                          <a:srgbClr val="000000"/>
                        </a:solidFill>
                        <a:latin typeface="Calibri"/>
                      </a:endParaRP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r>
            </a:tbl>
          </a:graphicData>
        </a:graphic>
      </p:graphicFrame>
      <p:sp>
        <p:nvSpPr>
          <p:cNvPr id="6" name="Freeform 14"/>
          <p:cNvSpPr>
            <a:spLocks/>
          </p:cNvSpPr>
          <p:nvPr/>
        </p:nvSpPr>
        <p:spPr bwMode="auto">
          <a:xfrm>
            <a:off x="8731051" y="1331888"/>
            <a:ext cx="1799335" cy="2232248"/>
          </a:xfrm>
          <a:custGeom>
            <a:avLst/>
            <a:gdLst/>
            <a:ahLst/>
            <a:cxnLst>
              <a:cxn ang="0">
                <a:pos x="7" y="2"/>
              </a:cxn>
              <a:cxn ang="0">
                <a:pos x="10" y="1"/>
              </a:cxn>
              <a:cxn ang="0">
                <a:pos x="13" y="0"/>
              </a:cxn>
              <a:cxn ang="0">
                <a:pos x="15" y="0"/>
              </a:cxn>
              <a:cxn ang="0">
                <a:pos x="16" y="2"/>
              </a:cxn>
              <a:cxn ang="0">
                <a:pos x="19" y="3"/>
              </a:cxn>
              <a:cxn ang="0">
                <a:pos x="22" y="1"/>
              </a:cxn>
              <a:cxn ang="0">
                <a:pos x="26" y="1"/>
              </a:cxn>
              <a:cxn ang="0">
                <a:pos x="24" y="3"/>
              </a:cxn>
              <a:cxn ang="0">
                <a:pos x="24" y="6"/>
              </a:cxn>
              <a:cxn ang="0">
                <a:pos x="23" y="9"/>
              </a:cxn>
              <a:cxn ang="0">
                <a:pos x="23" y="11"/>
              </a:cxn>
              <a:cxn ang="0">
                <a:pos x="24" y="14"/>
              </a:cxn>
              <a:cxn ang="0">
                <a:pos x="25" y="17"/>
              </a:cxn>
              <a:cxn ang="0">
                <a:pos x="24" y="20"/>
              </a:cxn>
              <a:cxn ang="0">
                <a:pos x="26" y="22"/>
              </a:cxn>
              <a:cxn ang="0">
                <a:pos x="26" y="25"/>
              </a:cxn>
              <a:cxn ang="0">
                <a:pos x="25" y="28"/>
              </a:cxn>
              <a:cxn ang="0">
                <a:pos x="23" y="29"/>
              </a:cxn>
              <a:cxn ang="0">
                <a:pos x="20" y="29"/>
              </a:cxn>
              <a:cxn ang="0">
                <a:pos x="19" y="30"/>
              </a:cxn>
              <a:cxn ang="0">
                <a:pos x="18" y="34"/>
              </a:cxn>
              <a:cxn ang="0">
                <a:pos x="19" y="35"/>
              </a:cxn>
              <a:cxn ang="0">
                <a:pos x="18" y="39"/>
              </a:cxn>
              <a:cxn ang="0">
                <a:pos x="17" y="42"/>
              </a:cxn>
              <a:cxn ang="0">
                <a:pos x="17" y="46"/>
              </a:cxn>
              <a:cxn ang="0">
                <a:pos x="16" y="48"/>
              </a:cxn>
              <a:cxn ang="0">
                <a:pos x="13" y="50"/>
              </a:cxn>
              <a:cxn ang="0">
                <a:pos x="13" y="49"/>
              </a:cxn>
              <a:cxn ang="0">
                <a:pos x="14" y="47"/>
              </a:cxn>
              <a:cxn ang="0">
                <a:pos x="13" y="46"/>
              </a:cxn>
              <a:cxn ang="0">
                <a:pos x="10" y="46"/>
              </a:cxn>
              <a:cxn ang="0">
                <a:pos x="10" y="43"/>
              </a:cxn>
              <a:cxn ang="0">
                <a:pos x="8" y="41"/>
              </a:cxn>
              <a:cxn ang="0">
                <a:pos x="7" y="39"/>
              </a:cxn>
              <a:cxn ang="0">
                <a:pos x="7" y="35"/>
              </a:cxn>
              <a:cxn ang="0">
                <a:pos x="8" y="32"/>
              </a:cxn>
              <a:cxn ang="0">
                <a:pos x="7" y="30"/>
              </a:cxn>
              <a:cxn ang="0">
                <a:pos x="9" y="29"/>
              </a:cxn>
              <a:cxn ang="0">
                <a:pos x="7" y="27"/>
              </a:cxn>
              <a:cxn ang="0">
                <a:pos x="7" y="25"/>
              </a:cxn>
              <a:cxn ang="0">
                <a:pos x="4" y="24"/>
              </a:cxn>
              <a:cxn ang="0">
                <a:pos x="2" y="23"/>
              </a:cxn>
              <a:cxn ang="0">
                <a:pos x="4" y="21"/>
              </a:cxn>
              <a:cxn ang="0">
                <a:pos x="6" y="20"/>
              </a:cxn>
              <a:cxn ang="0">
                <a:pos x="6" y="18"/>
              </a:cxn>
              <a:cxn ang="0">
                <a:pos x="4" y="17"/>
              </a:cxn>
              <a:cxn ang="0">
                <a:pos x="3" y="15"/>
              </a:cxn>
              <a:cxn ang="0">
                <a:pos x="2" y="14"/>
              </a:cxn>
              <a:cxn ang="0">
                <a:pos x="4" y="12"/>
              </a:cxn>
              <a:cxn ang="0">
                <a:pos x="5" y="10"/>
              </a:cxn>
              <a:cxn ang="0">
                <a:pos x="4" y="8"/>
              </a:cxn>
              <a:cxn ang="0">
                <a:pos x="2" y="7"/>
              </a:cxn>
              <a:cxn ang="0">
                <a:pos x="0" y="8"/>
              </a:cxn>
              <a:cxn ang="0">
                <a:pos x="2" y="6"/>
              </a:cxn>
              <a:cxn ang="0">
                <a:pos x="4" y="3"/>
              </a:cxn>
              <a:cxn ang="0">
                <a:pos x="5" y="2"/>
              </a:cxn>
            </a:cxnLst>
            <a:rect l="0" t="0" r="r" b="b"/>
            <a:pathLst>
              <a:path w="26" h="50">
                <a:moveTo>
                  <a:pt x="5" y="2"/>
                </a:moveTo>
                <a:lnTo>
                  <a:pt x="6" y="2"/>
                </a:lnTo>
                <a:lnTo>
                  <a:pt x="6" y="3"/>
                </a:lnTo>
                <a:lnTo>
                  <a:pt x="7" y="2"/>
                </a:lnTo>
                <a:lnTo>
                  <a:pt x="7" y="2"/>
                </a:lnTo>
                <a:lnTo>
                  <a:pt x="7" y="1"/>
                </a:lnTo>
                <a:lnTo>
                  <a:pt x="8" y="1"/>
                </a:lnTo>
                <a:lnTo>
                  <a:pt x="8" y="1"/>
                </a:lnTo>
                <a:lnTo>
                  <a:pt x="9" y="1"/>
                </a:lnTo>
                <a:lnTo>
                  <a:pt x="10" y="1"/>
                </a:lnTo>
                <a:lnTo>
                  <a:pt x="10" y="1"/>
                </a:lnTo>
                <a:lnTo>
                  <a:pt x="11" y="1"/>
                </a:lnTo>
                <a:lnTo>
                  <a:pt x="12" y="1"/>
                </a:lnTo>
                <a:lnTo>
                  <a:pt x="12" y="0"/>
                </a:lnTo>
                <a:lnTo>
                  <a:pt x="13" y="0"/>
                </a:lnTo>
                <a:lnTo>
                  <a:pt x="13" y="1"/>
                </a:lnTo>
                <a:lnTo>
                  <a:pt x="13" y="0"/>
                </a:lnTo>
                <a:lnTo>
                  <a:pt x="13" y="0"/>
                </a:lnTo>
                <a:lnTo>
                  <a:pt x="14" y="0"/>
                </a:lnTo>
                <a:lnTo>
                  <a:pt x="15" y="0"/>
                </a:lnTo>
                <a:lnTo>
                  <a:pt x="15" y="1"/>
                </a:lnTo>
                <a:lnTo>
                  <a:pt x="16" y="1"/>
                </a:lnTo>
                <a:lnTo>
                  <a:pt x="16" y="1"/>
                </a:lnTo>
                <a:lnTo>
                  <a:pt x="16" y="1"/>
                </a:lnTo>
                <a:lnTo>
                  <a:pt x="16" y="2"/>
                </a:lnTo>
                <a:lnTo>
                  <a:pt x="17" y="2"/>
                </a:lnTo>
                <a:lnTo>
                  <a:pt x="18" y="2"/>
                </a:lnTo>
                <a:lnTo>
                  <a:pt x="18" y="3"/>
                </a:lnTo>
                <a:lnTo>
                  <a:pt x="19" y="3"/>
                </a:lnTo>
                <a:lnTo>
                  <a:pt x="19" y="3"/>
                </a:lnTo>
                <a:lnTo>
                  <a:pt x="20" y="3"/>
                </a:lnTo>
                <a:lnTo>
                  <a:pt x="21" y="3"/>
                </a:lnTo>
                <a:lnTo>
                  <a:pt x="22" y="3"/>
                </a:lnTo>
                <a:lnTo>
                  <a:pt x="22" y="2"/>
                </a:lnTo>
                <a:lnTo>
                  <a:pt x="22" y="1"/>
                </a:lnTo>
                <a:lnTo>
                  <a:pt x="23" y="1"/>
                </a:lnTo>
                <a:lnTo>
                  <a:pt x="23" y="1"/>
                </a:lnTo>
                <a:lnTo>
                  <a:pt x="24" y="1"/>
                </a:lnTo>
                <a:lnTo>
                  <a:pt x="25" y="2"/>
                </a:lnTo>
                <a:lnTo>
                  <a:pt x="26" y="1"/>
                </a:lnTo>
                <a:lnTo>
                  <a:pt x="26" y="1"/>
                </a:lnTo>
                <a:lnTo>
                  <a:pt x="26" y="1"/>
                </a:lnTo>
                <a:lnTo>
                  <a:pt x="26" y="2"/>
                </a:lnTo>
                <a:lnTo>
                  <a:pt x="25" y="3"/>
                </a:lnTo>
                <a:lnTo>
                  <a:pt x="24" y="3"/>
                </a:lnTo>
                <a:lnTo>
                  <a:pt x="24" y="4"/>
                </a:lnTo>
                <a:lnTo>
                  <a:pt x="25" y="4"/>
                </a:lnTo>
                <a:lnTo>
                  <a:pt x="25" y="5"/>
                </a:lnTo>
                <a:lnTo>
                  <a:pt x="24" y="5"/>
                </a:lnTo>
                <a:lnTo>
                  <a:pt x="24" y="6"/>
                </a:lnTo>
                <a:lnTo>
                  <a:pt x="23" y="7"/>
                </a:lnTo>
                <a:lnTo>
                  <a:pt x="23" y="7"/>
                </a:lnTo>
                <a:lnTo>
                  <a:pt x="23" y="7"/>
                </a:lnTo>
                <a:lnTo>
                  <a:pt x="23" y="8"/>
                </a:lnTo>
                <a:lnTo>
                  <a:pt x="23" y="9"/>
                </a:lnTo>
                <a:lnTo>
                  <a:pt x="22" y="9"/>
                </a:lnTo>
                <a:lnTo>
                  <a:pt x="22" y="10"/>
                </a:lnTo>
                <a:lnTo>
                  <a:pt x="23" y="10"/>
                </a:lnTo>
                <a:lnTo>
                  <a:pt x="23" y="10"/>
                </a:lnTo>
                <a:lnTo>
                  <a:pt x="23" y="11"/>
                </a:lnTo>
                <a:lnTo>
                  <a:pt x="23" y="12"/>
                </a:lnTo>
                <a:lnTo>
                  <a:pt x="23" y="12"/>
                </a:lnTo>
                <a:lnTo>
                  <a:pt x="23" y="13"/>
                </a:lnTo>
                <a:lnTo>
                  <a:pt x="23" y="14"/>
                </a:lnTo>
                <a:lnTo>
                  <a:pt x="24" y="14"/>
                </a:lnTo>
                <a:lnTo>
                  <a:pt x="24" y="14"/>
                </a:lnTo>
                <a:lnTo>
                  <a:pt x="25" y="14"/>
                </a:lnTo>
                <a:lnTo>
                  <a:pt x="25" y="15"/>
                </a:lnTo>
                <a:lnTo>
                  <a:pt x="25" y="16"/>
                </a:lnTo>
                <a:lnTo>
                  <a:pt x="25" y="17"/>
                </a:lnTo>
                <a:lnTo>
                  <a:pt x="25" y="17"/>
                </a:lnTo>
                <a:lnTo>
                  <a:pt x="25" y="18"/>
                </a:lnTo>
                <a:lnTo>
                  <a:pt x="25" y="19"/>
                </a:lnTo>
                <a:lnTo>
                  <a:pt x="24" y="19"/>
                </a:lnTo>
                <a:lnTo>
                  <a:pt x="24" y="20"/>
                </a:lnTo>
                <a:lnTo>
                  <a:pt x="24" y="20"/>
                </a:lnTo>
                <a:lnTo>
                  <a:pt x="24" y="21"/>
                </a:lnTo>
                <a:lnTo>
                  <a:pt x="25" y="21"/>
                </a:lnTo>
                <a:lnTo>
                  <a:pt x="25" y="22"/>
                </a:lnTo>
                <a:lnTo>
                  <a:pt x="26" y="22"/>
                </a:lnTo>
                <a:lnTo>
                  <a:pt x="26" y="22"/>
                </a:lnTo>
                <a:lnTo>
                  <a:pt x="26" y="23"/>
                </a:lnTo>
                <a:lnTo>
                  <a:pt x="26" y="23"/>
                </a:lnTo>
                <a:lnTo>
                  <a:pt x="26" y="24"/>
                </a:lnTo>
                <a:lnTo>
                  <a:pt x="26" y="25"/>
                </a:lnTo>
                <a:lnTo>
                  <a:pt x="26" y="25"/>
                </a:lnTo>
                <a:lnTo>
                  <a:pt x="26" y="26"/>
                </a:lnTo>
                <a:lnTo>
                  <a:pt x="26" y="26"/>
                </a:lnTo>
                <a:lnTo>
                  <a:pt x="26" y="27"/>
                </a:lnTo>
                <a:lnTo>
                  <a:pt x="25" y="28"/>
                </a:lnTo>
                <a:lnTo>
                  <a:pt x="26" y="28"/>
                </a:lnTo>
                <a:lnTo>
                  <a:pt x="25" y="29"/>
                </a:lnTo>
                <a:lnTo>
                  <a:pt x="24" y="29"/>
                </a:lnTo>
                <a:lnTo>
                  <a:pt x="24" y="29"/>
                </a:lnTo>
                <a:lnTo>
                  <a:pt x="23" y="29"/>
                </a:lnTo>
                <a:lnTo>
                  <a:pt x="23" y="29"/>
                </a:lnTo>
                <a:lnTo>
                  <a:pt x="23" y="29"/>
                </a:lnTo>
                <a:lnTo>
                  <a:pt x="22" y="29"/>
                </a:lnTo>
                <a:lnTo>
                  <a:pt x="21" y="29"/>
                </a:lnTo>
                <a:lnTo>
                  <a:pt x="20" y="29"/>
                </a:lnTo>
                <a:lnTo>
                  <a:pt x="19" y="29"/>
                </a:lnTo>
                <a:lnTo>
                  <a:pt x="19" y="29"/>
                </a:lnTo>
                <a:lnTo>
                  <a:pt x="19" y="29"/>
                </a:lnTo>
                <a:lnTo>
                  <a:pt x="18" y="29"/>
                </a:lnTo>
                <a:lnTo>
                  <a:pt x="19" y="30"/>
                </a:lnTo>
                <a:lnTo>
                  <a:pt x="19" y="31"/>
                </a:lnTo>
                <a:lnTo>
                  <a:pt x="19" y="32"/>
                </a:lnTo>
                <a:lnTo>
                  <a:pt x="18" y="32"/>
                </a:lnTo>
                <a:lnTo>
                  <a:pt x="18" y="33"/>
                </a:lnTo>
                <a:lnTo>
                  <a:pt x="18" y="34"/>
                </a:lnTo>
                <a:lnTo>
                  <a:pt x="18" y="35"/>
                </a:lnTo>
                <a:lnTo>
                  <a:pt x="19" y="35"/>
                </a:lnTo>
                <a:lnTo>
                  <a:pt x="18" y="35"/>
                </a:lnTo>
                <a:lnTo>
                  <a:pt x="18" y="35"/>
                </a:lnTo>
                <a:lnTo>
                  <a:pt x="19" y="35"/>
                </a:lnTo>
                <a:lnTo>
                  <a:pt x="19" y="36"/>
                </a:lnTo>
                <a:lnTo>
                  <a:pt x="19" y="37"/>
                </a:lnTo>
                <a:lnTo>
                  <a:pt x="19" y="38"/>
                </a:lnTo>
                <a:lnTo>
                  <a:pt x="18" y="38"/>
                </a:lnTo>
                <a:lnTo>
                  <a:pt x="18" y="39"/>
                </a:lnTo>
                <a:lnTo>
                  <a:pt x="18" y="40"/>
                </a:lnTo>
                <a:lnTo>
                  <a:pt x="18" y="41"/>
                </a:lnTo>
                <a:lnTo>
                  <a:pt x="18" y="41"/>
                </a:lnTo>
                <a:lnTo>
                  <a:pt x="18" y="42"/>
                </a:lnTo>
                <a:lnTo>
                  <a:pt x="17" y="42"/>
                </a:lnTo>
                <a:lnTo>
                  <a:pt x="17" y="43"/>
                </a:lnTo>
                <a:lnTo>
                  <a:pt x="18" y="44"/>
                </a:lnTo>
                <a:lnTo>
                  <a:pt x="18" y="44"/>
                </a:lnTo>
                <a:lnTo>
                  <a:pt x="18" y="45"/>
                </a:lnTo>
                <a:lnTo>
                  <a:pt x="17" y="46"/>
                </a:lnTo>
                <a:lnTo>
                  <a:pt x="17" y="47"/>
                </a:lnTo>
                <a:lnTo>
                  <a:pt x="16" y="47"/>
                </a:lnTo>
                <a:lnTo>
                  <a:pt x="16" y="48"/>
                </a:lnTo>
                <a:lnTo>
                  <a:pt x="16" y="48"/>
                </a:lnTo>
                <a:lnTo>
                  <a:pt x="16" y="48"/>
                </a:lnTo>
                <a:lnTo>
                  <a:pt x="15" y="48"/>
                </a:lnTo>
                <a:lnTo>
                  <a:pt x="15" y="49"/>
                </a:lnTo>
                <a:lnTo>
                  <a:pt x="14" y="49"/>
                </a:lnTo>
                <a:lnTo>
                  <a:pt x="14" y="50"/>
                </a:lnTo>
                <a:lnTo>
                  <a:pt x="13" y="50"/>
                </a:lnTo>
                <a:lnTo>
                  <a:pt x="13" y="50"/>
                </a:lnTo>
                <a:lnTo>
                  <a:pt x="13" y="50"/>
                </a:lnTo>
                <a:lnTo>
                  <a:pt x="13" y="49"/>
                </a:lnTo>
                <a:lnTo>
                  <a:pt x="13" y="48"/>
                </a:lnTo>
                <a:lnTo>
                  <a:pt x="13" y="49"/>
                </a:lnTo>
                <a:lnTo>
                  <a:pt x="13" y="49"/>
                </a:lnTo>
                <a:lnTo>
                  <a:pt x="13" y="48"/>
                </a:lnTo>
                <a:lnTo>
                  <a:pt x="13" y="48"/>
                </a:lnTo>
                <a:lnTo>
                  <a:pt x="14" y="48"/>
                </a:lnTo>
                <a:lnTo>
                  <a:pt x="14" y="47"/>
                </a:lnTo>
                <a:lnTo>
                  <a:pt x="13" y="48"/>
                </a:lnTo>
                <a:lnTo>
                  <a:pt x="13" y="48"/>
                </a:lnTo>
                <a:lnTo>
                  <a:pt x="13" y="48"/>
                </a:lnTo>
                <a:lnTo>
                  <a:pt x="13" y="47"/>
                </a:lnTo>
                <a:lnTo>
                  <a:pt x="13" y="46"/>
                </a:lnTo>
                <a:lnTo>
                  <a:pt x="13" y="46"/>
                </a:lnTo>
                <a:lnTo>
                  <a:pt x="12" y="46"/>
                </a:lnTo>
                <a:lnTo>
                  <a:pt x="11" y="46"/>
                </a:lnTo>
                <a:lnTo>
                  <a:pt x="11" y="47"/>
                </a:lnTo>
                <a:lnTo>
                  <a:pt x="10" y="46"/>
                </a:lnTo>
                <a:lnTo>
                  <a:pt x="10" y="45"/>
                </a:lnTo>
                <a:lnTo>
                  <a:pt x="10" y="44"/>
                </a:lnTo>
                <a:lnTo>
                  <a:pt x="9" y="44"/>
                </a:lnTo>
                <a:lnTo>
                  <a:pt x="10" y="44"/>
                </a:lnTo>
                <a:lnTo>
                  <a:pt x="10" y="43"/>
                </a:lnTo>
                <a:lnTo>
                  <a:pt x="9" y="43"/>
                </a:lnTo>
                <a:lnTo>
                  <a:pt x="10" y="42"/>
                </a:lnTo>
                <a:lnTo>
                  <a:pt x="9" y="42"/>
                </a:lnTo>
                <a:lnTo>
                  <a:pt x="9" y="41"/>
                </a:lnTo>
                <a:lnTo>
                  <a:pt x="8" y="41"/>
                </a:lnTo>
                <a:lnTo>
                  <a:pt x="8" y="41"/>
                </a:lnTo>
                <a:lnTo>
                  <a:pt x="7" y="41"/>
                </a:lnTo>
                <a:lnTo>
                  <a:pt x="7" y="40"/>
                </a:lnTo>
                <a:lnTo>
                  <a:pt x="7" y="39"/>
                </a:lnTo>
                <a:lnTo>
                  <a:pt x="7" y="39"/>
                </a:lnTo>
                <a:lnTo>
                  <a:pt x="7" y="38"/>
                </a:lnTo>
                <a:lnTo>
                  <a:pt x="7" y="38"/>
                </a:lnTo>
                <a:lnTo>
                  <a:pt x="7" y="37"/>
                </a:lnTo>
                <a:lnTo>
                  <a:pt x="7" y="36"/>
                </a:lnTo>
                <a:lnTo>
                  <a:pt x="7" y="35"/>
                </a:lnTo>
                <a:lnTo>
                  <a:pt x="7" y="35"/>
                </a:lnTo>
                <a:lnTo>
                  <a:pt x="7" y="34"/>
                </a:lnTo>
                <a:lnTo>
                  <a:pt x="7" y="33"/>
                </a:lnTo>
                <a:lnTo>
                  <a:pt x="8" y="33"/>
                </a:lnTo>
                <a:lnTo>
                  <a:pt x="8" y="32"/>
                </a:lnTo>
                <a:lnTo>
                  <a:pt x="7" y="32"/>
                </a:lnTo>
                <a:lnTo>
                  <a:pt x="7" y="32"/>
                </a:lnTo>
                <a:lnTo>
                  <a:pt x="7" y="32"/>
                </a:lnTo>
                <a:lnTo>
                  <a:pt x="7" y="31"/>
                </a:lnTo>
                <a:lnTo>
                  <a:pt x="7" y="30"/>
                </a:lnTo>
                <a:lnTo>
                  <a:pt x="7" y="29"/>
                </a:lnTo>
                <a:lnTo>
                  <a:pt x="7" y="29"/>
                </a:lnTo>
                <a:lnTo>
                  <a:pt x="8" y="29"/>
                </a:lnTo>
                <a:lnTo>
                  <a:pt x="8" y="29"/>
                </a:lnTo>
                <a:lnTo>
                  <a:pt x="9" y="29"/>
                </a:lnTo>
                <a:lnTo>
                  <a:pt x="9" y="28"/>
                </a:lnTo>
                <a:lnTo>
                  <a:pt x="8" y="28"/>
                </a:lnTo>
                <a:lnTo>
                  <a:pt x="7" y="28"/>
                </a:lnTo>
                <a:lnTo>
                  <a:pt x="7" y="27"/>
                </a:lnTo>
                <a:lnTo>
                  <a:pt x="7" y="27"/>
                </a:lnTo>
                <a:lnTo>
                  <a:pt x="7" y="26"/>
                </a:lnTo>
                <a:lnTo>
                  <a:pt x="6" y="26"/>
                </a:lnTo>
                <a:lnTo>
                  <a:pt x="6" y="26"/>
                </a:lnTo>
                <a:lnTo>
                  <a:pt x="7" y="26"/>
                </a:lnTo>
                <a:lnTo>
                  <a:pt x="7" y="25"/>
                </a:lnTo>
                <a:lnTo>
                  <a:pt x="6" y="25"/>
                </a:lnTo>
                <a:lnTo>
                  <a:pt x="5" y="24"/>
                </a:lnTo>
                <a:lnTo>
                  <a:pt x="5" y="23"/>
                </a:lnTo>
                <a:lnTo>
                  <a:pt x="4" y="23"/>
                </a:lnTo>
                <a:lnTo>
                  <a:pt x="4" y="24"/>
                </a:lnTo>
                <a:lnTo>
                  <a:pt x="4" y="24"/>
                </a:lnTo>
                <a:lnTo>
                  <a:pt x="4" y="23"/>
                </a:lnTo>
                <a:lnTo>
                  <a:pt x="3" y="23"/>
                </a:lnTo>
                <a:lnTo>
                  <a:pt x="2" y="23"/>
                </a:lnTo>
                <a:lnTo>
                  <a:pt x="2" y="23"/>
                </a:lnTo>
                <a:lnTo>
                  <a:pt x="3" y="23"/>
                </a:lnTo>
                <a:lnTo>
                  <a:pt x="4" y="23"/>
                </a:lnTo>
                <a:lnTo>
                  <a:pt x="4" y="22"/>
                </a:lnTo>
                <a:lnTo>
                  <a:pt x="4" y="22"/>
                </a:lnTo>
                <a:lnTo>
                  <a:pt x="4" y="21"/>
                </a:lnTo>
                <a:lnTo>
                  <a:pt x="4" y="20"/>
                </a:lnTo>
                <a:lnTo>
                  <a:pt x="4" y="20"/>
                </a:lnTo>
                <a:lnTo>
                  <a:pt x="5" y="20"/>
                </a:lnTo>
                <a:lnTo>
                  <a:pt x="6" y="20"/>
                </a:lnTo>
                <a:lnTo>
                  <a:pt x="6" y="20"/>
                </a:lnTo>
                <a:lnTo>
                  <a:pt x="7" y="20"/>
                </a:lnTo>
                <a:lnTo>
                  <a:pt x="7" y="19"/>
                </a:lnTo>
                <a:lnTo>
                  <a:pt x="7" y="19"/>
                </a:lnTo>
                <a:lnTo>
                  <a:pt x="7" y="18"/>
                </a:lnTo>
                <a:lnTo>
                  <a:pt x="6" y="18"/>
                </a:lnTo>
                <a:lnTo>
                  <a:pt x="5" y="18"/>
                </a:lnTo>
                <a:lnTo>
                  <a:pt x="4" y="18"/>
                </a:lnTo>
                <a:lnTo>
                  <a:pt x="4" y="17"/>
                </a:lnTo>
                <a:lnTo>
                  <a:pt x="4" y="17"/>
                </a:lnTo>
                <a:lnTo>
                  <a:pt x="4" y="17"/>
                </a:lnTo>
                <a:lnTo>
                  <a:pt x="4" y="16"/>
                </a:lnTo>
                <a:lnTo>
                  <a:pt x="4" y="15"/>
                </a:lnTo>
                <a:lnTo>
                  <a:pt x="4" y="14"/>
                </a:lnTo>
                <a:lnTo>
                  <a:pt x="3" y="14"/>
                </a:lnTo>
                <a:lnTo>
                  <a:pt x="3" y="15"/>
                </a:lnTo>
                <a:lnTo>
                  <a:pt x="2" y="15"/>
                </a:lnTo>
                <a:lnTo>
                  <a:pt x="2" y="14"/>
                </a:lnTo>
                <a:lnTo>
                  <a:pt x="1" y="14"/>
                </a:lnTo>
                <a:lnTo>
                  <a:pt x="2" y="14"/>
                </a:lnTo>
                <a:lnTo>
                  <a:pt x="2" y="14"/>
                </a:lnTo>
                <a:lnTo>
                  <a:pt x="3" y="14"/>
                </a:lnTo>
                <a:lnTo>
                  <a:pt x="3" y="14"/>
                </a:lnTo>
                <a:lnTo>
                  <a:pt x="4" y="14"/>
                </a:lnTo>
                <a:lnTo>
                  <a:pt x="4" y="13"/>
                </a:lnTo>
                <a:lnTo>
                  <a:pt x="4" y="12"/>
                </a:lnTo>
                <a:lnTo>
                  <a:pt x="4" y="11"/>
                </a:lnTo>
                <a:lnTo>
                  <a:pt x="4" y="11"/>
                </a:lnTo>
                <a:lnTo>
                  <a:pt x="5" y="11"/>
                </a:lnTo>
                <a:lnTo>
                  <a:pt x="5" y="10"/>
                </a:lnTo>
                <a:lnTo>
                  <a:pt x="5" y="10"/>
                </a:lnTo>
                <a:lnTo>
                  <a:pt x="6" y="10"/>
                </a:lnTo>
                <a:lnTo>
                  <a:pt x="6" y="9"/>
                </a:lnTo>
                <a:lnTo>
                  <a:pt x="6" y="8"/>
                </a:lnTo>
                <a:lnTo>
                  <a:pt x="5" y="8"/>
                </a:lnTo>
                <a:lnTo>
                  <a:pt x="4" y="8"/>
                </a:lnTo>
                <a:lnTo>
                  <a:pt x="4" y="8"/>
                </a:lnTo>
                <a:lnTo>
                  <a:pt x="4" y="7"/>
                </a:lnTo>
                <a:lnTo>
                  <a:pt x="4" y="7"/>
                </a:lnTo>
                <a:lnTo>
                  <a:pt x="3" y="7"/>
                </a:lnTo>
                <a:lnTo>
                  <a:pt x="2" y="7"/>
                </a:lnTo>
                <a:lnTo>
                  <a:pt x="2" y="7"/>
                </a:lnTo>
                <a:lnTo>
                  <a:pt x="1" y="7"/>
                </a:lnTo>
                <a:lnTo>
                  <a:pt x="1" y="8"/>
                </a:lnTo>
                <a:lnTo>
                  <a:pt x="1" y="8"/>
                </a:lnTo>
                <a:lnTo>
                  <a:pt x="0" y="8"/>
                </a:lnTo>
                <a:lnTo>
                  <a:pt x="1" y="7"/>
                </a:lnTo>
                <a:lnTo>
                  <a:pt x="1" y="7"/>
                </a:lnTo>
                <a:lnTo>
                  <a:pt x="1" y="7"/>
                </a:lnTo>
                <a:lnTo>
                  <a:pt x="1" y="6"/>
                </a:lnTo>
                <a:lnTo>
                  <a:pt x="2" y="6"/>
                </a:lnTo>
                <a:lnTo>
                  <a:pt x="2" y="5"/>
                </a:lnTo>
                <a:lnTo>
                  <a:pt x="3" y="4"/>
                </a:lnTo>
                <a:lnTo>
                  <a:pt x="3" y="4"/>
                </a:lnTo>
                <a:lnTo>
                  <a:pt x="3" y="3"/>
                </a:lnTo>
                <a:lnTo>
                  <a:pt x="4" y="3"/>
                </a:lnTo>
                <a:lnTo>
                  <a:pt x="4" y="3"/>
                </a:lnTo>
                <a:lnTo>
                  <a:pt x="4" y="2"/>
                </a:lnTo>
                <a:lnTo>
                  <a:pt x="4" y="3"/>
                </a:lnTo>
                <a:lnTo>
                  <a:pt x="5" y="3"/>
                </a:lnTo>
                <a:lnTo>
                  <a:pt x="5" y="2"/>
                </a:lnTo>
                <a:lnTo>
                  <a:pt x="5" y="2"/>
                </a:lnTo>
                <a:close/>
              </a:path>
            </a:pathLst>
          </a:custGeom>
          <a:solidFill>
            <a:srgbClr val="92D050"/>
          </a:solidFill>
          <a:ln w="9525" cap="flat" cmpd="sng">
            <a:solidFill>
              <a:srgbClr val="92D050"/>
            </a:solidFill>
            <a:prstDash val="solid"/>
            <a:round/>
            <a:headEnd type="none" w="med" len="med"/>
            <a:tailEnd type="none" w="med" len="med"/>
          </a:ln>
          <a:effectLst>
            <a:outerShdw dist="35921" dir="2700000" algn="ctr" rotWithShape="0">
              <a:srgbClr val="808080"/>
            </a:outerShdw>
          </a:effectLst>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s-EC" dirty="0"/>
          </a:p>
        </p:txBody>
      </p:sp>
      <p:sp>
        <p:nvSpPr>
          <p:cNvPr id="7" name="6 CuadroTexto"/>
          <p:cNvSpPr txBox="1"/>
          <p:nvPr/>
        </p:nvSpPr>
        <p:spPr>
          <a:xfrm>
            <a:off x="9235107" y="1970668"/>
            <a:ext cx="1440160" cy="369332"/>
          </a:xfrm>
          <a:prstGeom prst="rect">
            <a:avLst/>
          </a:prstGeom>
          <a:noFill/>
        </p:spPr>
        <p:txBody>
          <a:bodyPr wrap="square" rtlCol="0">
            <a:spAutoFit/>
          </a:bodyPr>
          <a:lstStyle/>
          <a:p>
            <a:r>
              <a:rPr lang="es-EC" dirty="0" smtClean="0"/>
              <a:t> 278.696 Ha</a:t>
            </a:r>
            <a:endParaRPr lang="es-EC" dirty="0"/>
          </a:p>
        </p:txBody>
      </p:sp>
      <p:sp>
        <p:nvSpPr>
          <p:cNvPr id="8" name="7 CuadroTexto"/>
          <p:cNvSpPr txBox="1"/>
          <p:nvPr/>
        </p:nvSpPr>
        <p:spPr>
          <a:xfrm>
            <a:off x="594147" y="3492128"/>
            <a:ext cx="4248472" cy="1938992"/>
          </a:xfrm>
          <a:prstGeom prst="rect">
            <a:avLst/>
          </a:prstGeom>
          <a:noFill/>
        </p:spPr>
        <p:txBody>
          <a:bodyPr wrap="square" rtlCol="0">
            <a:spAutoFit/>
          </a:bodyPr>
          <a:lstStyle/>
          <a:p>
            <a:pPr algn="just"/>
            <a:r>
              <a:rPr lang="es-EC" sz="2000" dirty="0" smtClean="0"/>
              <a:t>La producción anual de naranja en Bolívar representa el 62,98 % respecto a la producción nacional de este cultivo; mientras que, la producción anual de maíz suave choclo representa el 32,12 %.</a:t>
            </a:r>
            <a:endParaRPr lang="es-ES" sz="2000" dirty="0"/>
          </a:p>
        </p:txBody>
      </p:sp>
      <p:graphicFrame>
        <p:nvGraphicFramePr>
          <p:cNvPr id="9" name="8 Tabla"/>
          <p:cNvGraphicFramePr>
            <a:graphicFrameLocks noGrp="1"/>
          </p:cNvGraphicFramePr>
          <p:nvPr/>
        </p:nvGraphicFramePr>
        <p:xfrm>
          <a:off x="5274667" y="3852168"/>
          <a:ext cx="5973068" cy="1736566"/>
        </p:xfrm>
        <a:graphic>
          <a:graphicData uri="http://schemas.openxmlformats.org/drawingml/2006/table">
            <a:tbl>
              <a:tblPr/>
              <a:tblGrid>
                <a:gridCol w="1842755"/>
                <a:gridCol w="1189167"/>
                <a:gridCol w="1113520"/>
                <a:gridCol w="1827626"/>
              </a:tblGrid>
              <a:tr h="257175">
                <a:tc gridSpan="4">
                  <a:txBody>
                    <a:bodyPr/>
                    <a:lstStyle/>
                    <a:p>
                      <a:pPr algn="ctr" rtl="0" fontAlgn="b"/>
                      <a:r>
                        <a:rPr lang="es-EC" sz="1800" b="1" i="0" u="none" strike="noStrike" dirty="0">
                          <a:solidFill>
                            <a:srgbClr val="FFFFFF"/>
                          </a:solidFill>
                          <a:latin typeface="+mj-lt"/>
                        </a:rPr>
                        <a:t> Cultivos transitorios de mayor producción </a:t>
                      </a:r>
                    </a:p>
                  </a:txBody>
                  <a:tcPr marL="9525" marR="9525" marT="9525" marB="0" anchor="b">
                    <a:lnL w="6350" cap="flat" cmpd="sng" algn="ctr">
                      <a:solidFill>
                        <a:srgbClr val="95B3D7"/>
                      </a:solidFill>
                      <a:prstDash val="solid"/>
                      <a:round/>
                      <a:headEnd type="none" w="med" len="med"/>
                      <a:tailEnd type="none" w="med" len="med"/>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538ED5"/>
                    </a:solidFill>
                  </a:tcPr>
                </a:tc>
                <a:tc hMerge="1">
                  <a:txBody>
                    <a:bodyPr/>
                    <a:lstStyle/>
                    <a:p>
                      <a:endParaRPr lang="es-EC"/>
                    </a:p>
                  </a:txBody>
                  <a:tcPr/>
                </a:tc>
                <a:tc hMerge="1">
                  <a:txBody>
                    <a:bodyPr/>
                    <a:lstStyle/>
                    <a:p>
                      <a:endParaRPr lang="es-EC"/>
                    </a:p>
                  </a:txBody>
                  <a:tcPr/>
                </a:tc>
                <a:tc hMerge="1">
                  <a:txBody>
                    <a:bodyPr/>
                    <a:lstStyle/>
                    <a:p>
                      <a:endParaRPr lang="es-EC"/>
                    </a:p>
                  </a:txBody>
                  <a:tcPr/>
                </a:tc>
              </a:tr>
              <a:tr h="257175">
                <a:tc rowSpan="2">
                  <a:txBody>
                    <a:bodyPr/>
                    <a:lstStyle/>
                    <a:p>
                      <a:pPr algn="ctr" rtl="0" fontAlgn="ctr"/>
                      <a:r>
                        <a:rPr lang="es-EC" sz="1800" b="1" i="0" u="none" strike="noStrike">
                          <a:solidFill>
                            <a:srgbClr val="000000"/>
                          </a:solidFill>
                          <a:latin typeface="+mj-lt"/>
                        </a:rPr>
                        <a:t> Cultivos transitorios  </a:t>
                      </a: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gridSpan="2">
                  <a:txBody>
                    <a:bodyPr/>
                    <a:lstStyle/>
                    <a:p>
                      <a:pPr algn="ctr" rtl="0" fontAlgn="ctr"/>
                      <a:r>
                        <a:rPr lang="es-EC" sz="1800" b="1" i="0" u="none" strike="noStrike">
                          <a:solidFill>
                            <a:srgbClr val="000000"/>
                          </a:solidFill>
                          <a:latin typeface="+mj-lt"/>
                        </a:rPr>
                        <a:t> Superficie (Ha) </a:t>
                      </a: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hMerge="1">
                  <a:txBody>
                    <a:bodyPr/>
                    <a:lstStyle/>
                    <a:p>
                      <a:endParaRPr lang="es-EC"/>
                    </a:p>
                  </a:txBody>
                  <a:tcPr/>
                </a:tc>
                <a:tc rowSpan="2">
                  <a:txBody>
                    <a:bodyPr/>
                    <a:lstStyle/>
                    <a:p>
                      <a:pPr algn="ctr" rtl="0" fontAlgn="ctr"/>
                      <a:r>
                        <a:rPr lang="es-EC" sz="1800" b="1" i="0" u="none" strike="noStrike">
                          <a:solidFill>
                            <a:srgbClr val="000000"/>
                          </a:solidFill>
                          <a:latin typeface="+mj-lt"/>
                        </a:rPr>
                        <a:t>Producción anual (Tm )</a:t>
                      </a: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r>
              <a:tr h="349746">
                <a:tc vMerge="1">
                  <a:txBody>
                    <a:bodyPr/>
                    <a:lstStyle/>
                    <a:p>
                      <a:endParaRPr lang="es-EC"/>
                    </a:p>
                  </a:txBody>
                  <a:tcPr/>
                </a:tc>
                <a:tc>
                  <a:txBody>
                    <a:bodyPr/>
                    <a:lstStyle/>
                    <a:p>
                      <a:pPr algn="ctr" rtl="0" fontAlgn="ctr"/>
                      <a:r>
                        <a:rPr lang="es-EC" sz="1800" b="1" i="0" u="none" strike="noStrike">
                          <a:solidFill>
                            <a:srgbClr val="000000"/>
                          </a:solidFill>
                          <a:latin typeface="+mj-lt"/>
                        </a:rPr>
                        <a:t>Sembrada</a:t>
                      </a: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rtl="0" fontAlgn="t"/>
                      <a:r>
                        <a:rPr lang="es-EC" sz="1800" b="1" i="0" u="none" strike="noStrike">
                          <a:solidFill>
                            <a:srgbClr val="000000"/>
                          </a:solidFill>
                          <a:latin typeface="+mj-lt"/>
                        </a:rPr>
                        <a:t>Cosechada   </a:t>
                      </a:r>
                    </a:p>
                  </a:txBody>
                  <a:tcPr marL="9525" marR="9525" marT="9525" marB="0">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vMerge="1">
                  <a:txBody>
                    <a:bodyPr/>
                    <a:lstStyle/>
                    <a:p>
                      <a:endParaRPr lang="es-EC"/>
                    </a:p>
                  </a:txBody>
                  <a:tcPr/>
                </a:tc>
              </a:tr>
              <a:tr h="450716">
                <a:tc>
                  <a:txBody>
                    <a:bodyPr/>
                    <a:lstStyle/>
                    <a:p>
                      <a:pPr algn="l" rtl="0" fontAlgn="ctr"/>
                      <a:r>
                        <a:rPr lang="es-EC" sz="1800" b="0" i="0" u="none" strike="noStrike" dirty="0" smtClean="0">
                          <a:solidFill>
                            <a:srgbClr val="000000"/>
                          </a:solidFill>
                          <a:latin typeface="+mj-lt"/>
                        </a:rPr>
                        <a:t>Maíz </a:t>
                      </a:r>
                      <a:r>
                        <a:rPr lang="es-EC" sz="1800" b="0" i="0" u="none" strike="noStrike" dirty="0">
                          <a:solidFill>
                            <a:srgbClr val="000000"/>
                          </a:solidFill>
                          <a:latin typeface="+mj-lt"/>
                        </a:rPr>
                        <a:t>suave </a:t>
                      </a:r>
                      <a:r>
                        <a:rPr lang="es-EC" sz="1800" b="0" i="0" u="none" strike="noStrike" dirty="0" smtClean="0">
                          <a:solidFill>
                            <a:srgbClr val="000000"/>
                          </a:solidFill>
                          <a:latin typeface="+mj-lt"/>
                        </a:rPr>
                        <a:t>choclo</a:t>
                      </a:r>
                      <a:endParaRPr lang="es-EC" sz="1800" b="0" i="0" u="none" strike="noStrike" dirty="0">
                        <a:solidFill>
                          <a:srgbClr val="000000"/>
                        </a:solidFill>
                        <a:latin typeface="+mj-lt"/>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9.168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8.478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24.353 </a:t>
                      </a:r>
                      <a:endParaRPr lang="es-EC" sz="1800" b="0" i="0" u="none" strike="noStrike" dirty="0">
                        <a:solidFill>
                          <a:srgbClr val="000000"/>
                        </a:solidFill>
                        <a:latin typeface="Calibri"/>
                      </a:endParaRP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r>
              <a:tr h="368414">
                <a:tc>
                  <a:txBody>
                    <a:bodyPr/>
                    <a:lstStyle/>
                    <a:p>
                      <a:pPr algn="l" rtl="0" fontAlgn="ctr"/>
                      <a:r>
                        <a:rPr lang="es-EC" sz="1800" b="0" i="0" u="none" strike="noStrike" dirty="0" smtClean="0">
                          <a:solidFill>
                            <a:srgbClr val="000000"/>
                          </a:solidFill>
                          <a:latin typeface="+mj-lt"/>
                        </a:rPr>
                        <a:t>Papa</a:t>
                      </a:r>
                      <a:endParaRPr lang="es-EC" sz="1800" b="0" i="0" u="none" strike="noStrike" dirty="0">
                        <a:solidFill>
                          <a:srgbClr val="000000"/>
                        </a:solidFill>
                        <a:latin typeface="+mj-lt"/>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2.648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2.612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10.806 </a:t>
                      </a:r>
                      <a:endParaRPr lang="es-EC" sz="1800" b="0" i="0" u="none" strike="noStrike" dirty="0">
                        <a:solidFill>
                          <a:srgbClr val="000000"/>
                        </a:solidFill>
                        <a:latin typeface="Calibri"/>
                      </a:endParaRP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r>
            </a:tbl>
          </a:graphicData>
        </a:graphic>
      </p:graphicFrame>
      <p:sp>
        <p:nvSpPr>
          <p:cNvPr id="10" name="9 Rectángulo"/>
          <p:cNvSpPr/>
          <p:nvPr/>
        </p:nvSpPr>
        <p:spPr>
          <a:xfrm>
            <a:off x="666155" y="5436344"/>
            <a:ext cx="4176464" cy="1015663"/>
          </a:xfrm>
          <a:prstGeom prst="rect">
            <a:avLst/>
          </a:prstGeom>
        </p:spPr>
        <p:txBody>
          <a:bodyPr wrap="square">
            <a:spAutoFit/>
          </a:bodyPr>
          <a:lstStyle/>
          <a:p>
            <a:pPr algn="just"/>
            <a:r>
              <a:rPr lang="es-EC" sz="2000" dirty="0" smtClean="0"/>
              <a:t>En esta provincia el ganado vacuno lidera el sector pecuario, existiendo el 2,99 %  del total nacional.</a:t>
            </a:r>
          </a:p>
        </p:txBody>
      </p:sp>
      <p:graphicFrame>
        <p:nvGraphicFramePr>
          <p:cNvPr id="11" name="10 Tabla"/>
          <p:cNvGraphicFramePr>
            <a:graphicFrameLocks noGrp="1"/>
          </p:cNvGraphicFramePr>
          <p:nvPr/>
        </p:nvGraphicFramePr>
        <p:xfrm>
          <a:off x="738163" y="6588472"/>
          <a:ext cx="10513171" cy="1296144"/>
        </p:xfrm>
        <a:graphic>
          <a:graphicData uri="http://schemas.openxmlformats.org/drawingml/2006/table">
            <a:tbl>
              <a:tblPr/>
              <a:tblGrid>
                <a:gridCol w="1773091"/>
                <a:gridCol w="1456680"/>
                <a:gridCol w="1456680"/>
                <a:gridCol w="1456680"/>
                <a:gridCol w="1456680"/>
                <a:gridCol w="1456680"/>
                <a:gridCol w="1456680"/>
              </a:tblGrid>
              <a:tr h="432048">
                <a:tc gridSpan="7">
                  <a:txBody>
                    <a:bodyPr/>
                    <a:lstStyle/>
                    <a:p>
                      <a:pPr algn="ctr" rtl="0" fontAlgn="ctr"/>
                      <a:r>
                        <a:rPr lang="es-EC" sz="1800" b="1" i="0" u="none" strike="noStrike" dirty="0">
                          <a:solidFill>
                            <a:srgbClr val="FFFFFF"/>
                          </a:solidFill>
                          <a:latin typeface="Calibri"/>
                        </a:rPr>
                        <a:t>Número total de cabezas de ganado (machos y hembras)*</a:t>
                      </a:r>
                      <a:r>
                        <a:rPr lang="es-EC" sz="1800" b="1" i="0" u="none" strike="noStrike" dirty="0">
                          <a:solidFill>
                            <a:srgbClr val="000000"/>
                          </a:solidFill>
                          <a:latin typeface="Calibri"/>
                        </a:rPr>
                        <a:t> </a:t>
                      </a:r>
                      <a:r>
                        <a:rPr lang="es-EC" sz="1800" b="1" i="0" u="none" strike="noStrike" dirty="0">
                          <a:solidFill>
                            <a:srgbClr val="FFFFFF"/>
                          </a:solidFill>
                          <a:latin typeface="Calibri"/>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r>
              <a:tr h="432048">
                <a:tc>
                  <a:txBody>
                    <a:bodyPr/>
                    <a:lstStyle/>
                    <a:p>
                      <a:pPr algn="ctr" rtl="0" fontAlgn="ctr"/>
                      <a:r>
                        <a:rPr lang="es-EC" sz="1800" b="0" i="0" u="none" strike="noStrike">
                          <a:solidFill>
                            <a:srgbClr val="000000"/>
                          </a:solidFill>
                          <a:latin typeface="Calibri"/>
                        </a:rPr>
                        <a:t>Vacuno</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Porcino</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Ovino</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Asnal</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Caballar</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Mular</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Caprino</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DBE5F1"/>
                    </a:solidFill>
                  </a:tcPr>
                </a:tc>
              </a:tr>
              <a:tr h="432048">
                <a:tc>
                  <a:txBody>
                    <a:bodyPr/>
                    <a:lstStyle/>
                    <a:p>
                      <a:pPr algn="ctr" fontAlgn="ctr"/>
                      <a:r>
                        <a:rPr lang="es-EC" sz="1800" b="0" i="0" u="none" strike="noStrike">
                          <a:latin typeface="+mn-lt"/>
                        </a:rPr>
                        <a:t>137.550</a:t>
                      </a:r>
                    </a:p>
                  </a:txBody>
                  <a:tcPr marL="0" marR="0" marT="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38.693</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28.498</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1.654</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9.588</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5.909</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dirty="0">
                          <a:latin typeface="+mn-lt"/>
                        </a:rPr>
                        <a:t>232</a:t>
                      </a: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bl>
          </a:graphicData>
        </a:graphic>
      </p:graphicFrame>
      <p:sp>
        <p:nvSpPr>
          <p:cNvPr id="12" name="4 CuadroTexto"/>
          <p:cNvSpPr txBox="1">
            <a:spLocks noChangeArrowheads="1"/>
          </p:cNvSpPr>
          <p:nvPr/>
        </p:nvSpPr>
        <p:spPr bwMode="auto">
          <a:xfrm>
            <a:off x="32822" y="7943667"/>
            <a:ext cx="6393973" cy="372997"/>
          </a:xfrm>
          <a:prstGeom prst="rect">
            <a:avLst/>
          </a:prstGeom>
          <a:noFill/>
          <a:ln w="9525">
            <a:noFill/>
            <a:miter lim="800000"/>
            <a:headEnd/>
            <a:tailEnd/>
          </a:ln>
        </p:spPr>
        <p:txBody>
          <a:bodyPr lIns="95070" tIns="47535" rIns="95070" bIns="47535">
            <a:spAutoFit/>
          </a:bodyPr>
          <a:lstStyle/>
          <a:p>
            <a:r>
              <a:rPr lang="es-ES" sz="900" b="1" dirty="0"/>
              <a:t>Fuente: </a:t>
            </a:r>
            <a:r>
              <a:rPr lang="es-ES" sz="900" dirty="0"/>
              <a:t>Encuesta de Superficie y Producción Agropecuaria Continua (ESPAC </a:t>
            </a:r>
            <a:r>
              <a:rPr lang="es-ES" sz="900" dirty="0" smtClean="0"/>
              <a:t>) 2014 </a:t>
            </a:r>
          </a:p>
          <a:p>
            <a:r>
              <a:rPr lang="es-ES" sz="900" dirty="0" smtClean="0"/>
              <a:t>* Existencia al día de la visita</a:t>
            </a:r>
            <a:endParaRPr lang="es-ES" sz="900"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Rectángulo"/>
          <p:cNvSpPr/>
          <p:nvPr/>
        </p:nvSpPr>
        <p:spPr>
          <a:xfrm>
            <a:off x="954187" y="1187872"/>
            <a:ext cx="1500732" cy="461665"/>
          </a:xfrm>
          <a:prstGeom prst="rect">
            <a:avLst/>
          </a:prstGeom>
        </p:spPr>
        <p:txBody>
          <a:bodyPr wrap="none">
            <a:spAutoFit/>
          </a:bodyPr>
          <a:lstStyle/>
          <a:p>
            <a:r>
              <a:rPr lang="es-EC" sz="2400" b="1" dirty="0" smtClean="0">
                <a:latin typeface="Arial" pitchFamily="34" charset="0"/>
                <a:cs typeface="Arial" pitchFamily="34" charset="0"/>
              </a:rPr>
              <a:t>Cotopaxi</a:t>
            </a:r>
          </a:p>
        </p:txBody>
      </p:sp>
      <p:graphicFrame>
        <p:nvGraphicFramePr>
          <p:cNvPr id="6" name="5 Tabla"/>
          <p:cNvGraphicFramePr>
            <a:graphicFrameLocks noGrp="1"/>
          </p:cNvGraphicFramePr>
          <p:nvPr/>
        </p:nvGraphicFramePr>
        <p:xfrm>
          <a:off x="666155" y="1687312"/>
          <a:ext cx="6120681" cy="1444776"/>
        </p:xfrm>
        <a:graphic>
          <a:graphicData uri="http://schemas.openxmlformats.org/drawingml/2006/table">
            <a:tbl>
              <a:tblPr/>
              <a:tblGrid>
                <a:gridCol w="1422290"/>
                <a:gridCol w="1422290"/>
                <a:gridCol w="1422290"/>
                <a:gridCol w="1853811"/>
              </a:tblGrid>
              <a:tr h="254278">
                <a:tc gridSpan="4">
                  <a:txBody>
                    <a:bodyPr/>
                    <a:lstStyle/>
                    <a:p>
                      <a:pPr algn="ctr" rtl="0" fontAlgn="b"/>
                      <a:r>
                        <a:rPr lang="es-EC" sz="1800" b="1" i="0" u="none" strike="noStrike" dirty="0">
                          <a:solidFill>
                            <a:srgbClr val="FFFFFF"/>
                          </a:solidFill>
                          <a:latin typeface="+mj-lt"/>
                        </a:rPr>
                        <a:t> Cultivos permanentes de mayor producción </a:t>
                      </a:r>
                    </a:p>
                  </a:txBody>
                  <a:tcPr marL="9525" marR="9525" marT="9525" marB="0" anchor="b">
                    <a:lnL w="6350" cap="flat" cmpd="sng" algn="ctr">
                      <a:solidFill>
                        <a:srgbClr val="95B3D7"/>
                      </a:solidFill>
                      <a:prstDash val="solid"/>
                      <a:round/>
                      <a:headEnd type="none" w="med" len="med"/>
                      <a:tailEnd type="none" w="med" len="med"/>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538ED5"/>
                    </a:solidFill>
                  </a:tcPr>
                </a:tc>
                <a:tc hMerge="1">
                  <a:txBody>
                    <a:bodyPr/>
                    <a:lstStyle/>
                    <a:p>
                      <a:endParaRPr lang="es-EC"/>
                    </a:p>
                  </a:txBody>
                  <a:tcPr/>
                </a:tc>
                <a:tc hMerge="1">
                  <a:txBody>
                    <a:bodyPr/>
                    <a:lstStyle/>
                    <a:p>
                      <a:endParaRPr lang="es-EC"/>
                    </a:p>
                  </a:txBody>
                  <a:tcPr/>
                </a:tc>
                <a:tc hMerge="1">
                  <a:txBody>
                    <a:bodyPr/>
                    <a:lstStyle/>
                    <a:p>
                      <a:endParaRPr lang="es-EC"/>
                    </a:p>
                  </a:txBody>
                  <a:tcPr/>
                </a:tc>
              </a:tr>
              <a:tr h="254278">
                <a:tc rowSpan="2">
                  <a:txBody>
                    <a:bodyPr/>
                    <a:lstStyle/>
                    <a:p>
                      <a:pPr algn="ctr" rtl="0" fontAlgn="ctr"/>
                      <a:r>
                        <a:rPr lang="es-EC" sz="1800" b="1" i="0" u="none" strike="noStrike">
                          <a:solidFill>
                            <a:srgbClr val="000000"/>
                          </a:solidFill>
                          <a:latin typeface="+mj-lt"/>
                        </a:rPr>
                        <a:t> Cultivos permanentes </a:t>
                      </a: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gridSpan="2">
                  <a:txBody>
                    <a:bodyPr/>
                    <a:lstStyle/>
                    <a:p>
                      <a:pPr algn="ctr" rtl="0" fontAlgn="ctr"/>
                      <a:r>
                        <a:rPr lang="es-EC" sz="1800" b="1" i="0" u="none" strike="noStrike" dirty="0">
                          <a:solidFill>
                            <a:srgbClr val="000000"/>
                          </a:solidFill>
                          <a:latin typeface="+mj-lt"/>
                        </a:rPr>
                        <a:t> Superficie (Ha) </a:t>
                      </a: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hMerge="1">
                  <a:txBody>
                    <a:bodyPr/>
                    <a:lstStyle/>
                    <a:p>
                      <a:endParaRPr lang="es-EC"/>
                    </a:p>
                  </a:txBody>
                  <a:tcPr/>
                </a:tc>
                <a:tc rowSpan="2">
                  <a:txBody>
                    <a:bodyPr/>
                    <a:lstStyle/>
                    <a:p>
                      <a:pPr algn="ctr" rtl="0" fontAlgn="ctr"/>
                      <a:r>
                        <a:rPr lang="es-EC" sz="1800" b="1" i="0" u="none" strike="noStrike">
                          <a:solidFill>
                            <a:srgbClr val="000000"/>
                          </a:solidFill>
                          <a:latin typeface="+mj-lt"/>
                        </a:rPr>
                        <a:t>Producción anual (Tm )</a:t>
                      </a: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r>
              <a:tr h="254278">
                <a:tc vMerge="1">
                  <a:txBody>
                    <a:bodyPr/>
                    <a:lstStyle/>
                    <a:p>
                      <a:endParaRPr lang="es-EC"/>
                    </a:p>
                  </a:txBody>
                  <a:tcPr/>
                </a:tc>
                <a:tc>
                  <a:txBody>
                    <a:bodyPr/>
                    <a:lstStyle/>
                    <a:p>
                      <a:pPr algn="ctr" rtl="0" fontAlgn="b"/>
                      <a:r>
                        <a:rPr lang="es-EC" sz="1800" b="1" i="0" u="none" strike="noStrike">
                          <a:solidFill>
                            <a:srgbClr val="000000"/>
                          </a:solidFill>
                          <a:latin typeface="+mj-lt"/>
                        </a:rPr>
                        <a:t> Plantada  </a:t>
                      </a:r>
                    </a:p>
                  </a:txBody>
                  <a:tcPr marL="9525" marR="9525" marT="9525" marB="0" anchor="b">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rtl="0" fontAlgn="b"/>
                      <a:r>
                        <a:rPr lang="es-EC" sz="1800" b="1" i="0" u="none" strike="noStrike">
                          <a:solidFill>
                            <a:srgbClr val="000000"/>
                          </a:solidFill>
                          <a:latin typeface="+mj-lt"/>
                        </a:rPr>
                        <a:t>  Cosechada  </a:t>
                      </a:r>
                    </a:p>
                  </a:txBody>
                  <a:tcPr marL="9525" marR="9525" marT="9525" marB="0" anchor="b">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vMerge="1">
                  <a:txBody>
                    <a:bodyPr/>
                    <a:lstStyle/>
                    <a:p>
                      <a:endParaRPr lang="es-EC"/>
                    </a:p>
                  </a:txBody>
                  <a:tcPr/>
                </a:tc>
              </a:tr>
              <a:tr h="309396">
                <a:tc>
                  <a:txBody>
                    <a:bodyPr/>
                    <a:lstStyle/>
                    <a:p>
                      <a:pPr algn="l" rtl="0" fontAlgn="ctr"/>
                      <a:r>
                        <a:rPr lang="es-EC" sz="1800" b="0" i="0" u="none" strike="noStrike" dirty="0" smtClean="0">
                          <a:solidFill>
                            <a:srgbClr val="000000"/>
                          </a:solidFill>
                          <a:latin typeface="+mj-lt"/>
                        </a:rPr>
                        <a:t>Banano</a:t>
                      </a:r>
                      <a:endParaRPr lang="es-EC" sz="1800" b="0" i="0" u="none" strike="noStrike" dirty="0">
                        <a:solidFill>
                          <a:srgbClr val="000000"/>
                        </a:solidFill>
                        <a:latin typeface="+mj-lt"/>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3.103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2.704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36.992 </a:t>
                      </a:r>
                      <a:endParaRPr lang="es-EC" sz="1800" b="0" i="0" u="none" strike="noStrike" dirty="0">
                        <a:solidFill>
                          <a:srgbClr val="000000"/>
                        </a:solidFill>
                        <a:latin typeface="Calibri"/>
                      </a:endParaRP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r>
              <a:tr h="279228">
                <a:tc>
                  <a:txBody>
                    <a:bodyPr/>
                    <a:lstStyle/>
                    <a:p>
                      <a:pPr algn="l" rtl="0" fontAlgn="ctr"/>
                      <a:r>
                        <a:rPr lang="es-EC" sz="1800" b="0" i="0" u="none" strike="noStrike" dirty="0" smtClean="0">
                          <a:solidFill>
                            <a:srgbClr val="000000"/>
                          </a:solidFill>
                          <a:latin typeface="+mj-lt"/>
                        </a:rPr>
                        <a:t>Naranja</a:t>
                      </a:r>
                      <a:endParaRPr lang="es-EC" sz="1800" b="0" i="0" u="none" strike="noStrike" dirty="0">
                        <a:solidFill>
                          <a:srgbClr val="000000"/>
                        </a:solidFill>
                        <a:latin typeface="+mj-lt"/>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1.796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1.566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8.101 </a:t>
                      </a:r>
                      <a:endParaRPr lang="es-EC" sz="1800" b="0" i="0" u="none" strike="noStrike" dirty="0">
                        <a:solidFill>
                          <a:srgbClr val="000000"/>
                        </a:solidFill>
                        <a:latin typeface="Calibri"/>
                      </a:endParaRP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r>
            </a:tbl>
          </a:graphicData>
        </a:graphic>
      </p:graphicFrame>
      <p:sp>
        <p:nvSpPr>
          <p:cNvPr id="5" name="Freeform 10"/>
          <p:cNvSpPr>
            <a:spLocks/>
          </p:cNvSpPr>
          <p:nvPr/>
        </p:nvSpPr>
        <p:spPr bwMode="auto">
          <a:xfrm>
            <a:off x="8659043" y="1403896"/>
            <a:ext cx="2160240" cy="1872208"/>
          </a:xfrm>
          <a:custGeom>
            <a:avLst/>
            <a:gdLst/>
            <a:ahLst/>
            <a:cxnLst>
              <a:cxn ang="0">
                <a:pos x="14" y="12"/>
              </a:cxn>
              <a:cxn ang="0">
                <a:pos x="16" y="9"/>
              </a:cxn>
              <a:cxn ang="0">
                <a:pos x="15" y="7"/>
              </a:cxn>
              <a:cxn ang="0">
                <a:pos x="16" y="4"/>
              </a:cxn>
              <a:cxn ang="0">
                <a:pos x="17" y="2"/>
              </a:cxn>
              <a:cxn ang="0">
                <a:pos x="20" y="0"/>
              </a:cxn>
              <a:cxn ang="0">
                <a:pos x="20" y="0"/>
              </a:cxn>
              <a:cxn ang="0">
                <a:pos x="21" y="3"/>
              </a:cxn>
              <a:cxn ang="0">
                <a:pos x="23" y="6"/>
              </a:cxn>
              <a:cxn ang="0">
                <a:pos x="24" y="8"/>
              </a:cxn>
              <a:cxn ang="0">
                <a:pos x="26" y="10"/>
              </a:cxn>
              <a:cxn ang="0">
                <a:pos x="28" y="10"/>
              </a:cxn>
              <a:cxn ang="0">
                <a:pos x="29" y="13"/>
              </a:cxn>
              <a:cxn ang="0">
                <a:pos x="31" y="15"/>
              </a:cxn>
              <a:cxn ang="0">
                <a:pos x="37" y="13"/>
              </a:cxn>
              <a:cxn ang="0">
                <a:pos x="44" y="17"/>
              </a:cxn>
              <a:cxn ang="0">
                <a:pos x="45" y="20"/>
              </a:cxn>
              <a:cxn ang="0">
                <a:pos x="46" y="23"/>
              </a:cxn>
              <a:cxn ang="0">
                <a:pos x="44" y="25"/>
              </a:cxn>
              <a:cxn ang="0">
                <a:pos x="44" y="28"/>
              </a:cxn>
              <a:cxn ang="0">
                <a:pos x="44" y="31"/>
              </a:cxn>
              <a:cxn ang="0">
                <a:pos x="43" y="32"/>
              </a:cxn>
              <a:cxn ang="0">
                <a:pos x="41" y="35"/>
              </a:cxn>
              <a:cxn ang="0">
                <a:pos x="38" y="34"/>
              </a:cxn>
              <a:cxn ang="0">
                <a:pos x="37" y="36"/>
              </a:cxn>
              <a:cxn ang="0">
                <a:pos x="34" y="37"/>
              </a:cxn>
              <a:cxn ang="0">
                <a:pos x="32" y="39"/>
              </a:cxn>
              <a:cxn ang="0">
                <a:pos x="31" y="38"/>
              </a:cxn>
              <a:cxn ang="0">
                <a:pos x="27" y="38"/>
              </a:cxn>
              <a:cxn ang="0">
                <a:pos x="25" y="40"/>
              </a:cxn>
              <a:cxn ang="0">
                <a:pos x="22" y="41"/>
              </a:cxn>
              <a:cxn ang="0">
                <a:pos x="19" y="41"/>
              </a:cxn>
              <a:cxn ang="0">
                <a:pos x="16" y="42"/>
              </a:cxn>
              <a:cxn ang="0">
                <a:pos x="13" y="40"/>
              </a:cxn>
              <a:cxn ang="0">
                <a:pos x="11" y="39"/>
              </a:cxn>
              <a:cxn ang="0">
                <a:pos x="9" y="39"/>
              </a:cxn>
              <a:cxn ang="0">
                <a:pos x="6" y="40"/>
              </a:cxn>
              <a:cxn ang="0">
                <a:pos x="4" y="41"/>
              </a:cxn>
              <a:cxn ang="0">
                <a:pos x="2" y="40"/>
              </a:cxn>
              <a:cxn ang="0">
                <a:pos x="0" y="38"/>
              </a:cxn>
              <a:cxn ang="0">
                <a:pos x="1" y="36"/>
              </a:cxn>
              <a:cxn ang="0">
                <a:pos x="1" y="34"/>
              </a:cxn>
              <a:cxn ang="0">
                <a:pos x="2" y="31"/>
              </a:cxn>
              <a:cxn ang="0">
                <a:pos x="1" y="30"/>
              </a:cxn>
              <a:cxn ang="0">
                <a:pos x="2" y="28"/>
              </a:cxn>
              <a:cxn ang="0">
                <a:pos x="3" y="26"/>
              </a:cxn>
              <a:cxn ang="0">
                <a:pos x="4" y="24"/>
              </a:cxn>
              <a:cxn ang="0">
                <a:pos x="7" y="22"/>
              </a:cxn>
              <a:cxn ang="0">
                <a:pos x="8" y="20"/>
              </a:cxn>
              <a:cxn ang="0">
                <a:pos x="10" y="17"/>
              </a:cxn>
              <a:cxn ang="0">
                <a:pos x="11" y="13"/>
              </a:cxn>
              <a:cxn ang="0">
                <a:pos x="12" y="11"/>
              </a:cxn>
            </a:cxnLst>
            <a:rect l="0" t="0" r="r" b="b"/>
            <a:pathLst>
              <a:path w="46" h="42">
                <a:moveTo>
                  <a:pt x="12" y="11"/>
                </a:moveTo>
                <a:lnTo>
                  <a:pt x="13" y="11"/>
                </a:lnTo>
                <a:lnTo>
                  <a:pt x="13" y="12"/>
                </a:lnTo>
                <a:lnTo>
                  <a:pt x="13" y="12"/>
                </a:lnTo>
                <a:lnTo>
                  <a:pt x="14" y="12"/>
                </a:lnTo>
                <a:lnTo>
                  <a:pt x="15" y="12"/>
                </a:lnTo>
                <a:lnTo>
                  <a:pt x="14" y="11"/>
                </a:lnTo>
                <a:lnTo>
                  <a:pt x="14" y="10"/>
                </a:lnTo>
                <a:lnTo>
                  <a:pt x="15" y="10"/>
                </a:lnTo>
                <a:lnTo>
                  <a:pt x="16" y="9"/>
                </a:lnTo>
                <a:lnTo>
                  <a:pt x="16" y="9"/>
                </a:lnTo>
                <a:lnTo>
                  <a:pt x="16" y="8"/>
                </a:lnTo>
                <a:lnTo>
                  <a:pt x="16" y="7"/>
                </a:lnTo>
                <a:lnTo>
                  <a:pt x="16" y="7"/>
                </a:lnTo>
                <a:lnTo>
                  <a:pt x="15" y="7"/>
                </a:lnTo>
                <a:lnTo>
                  <a:pt x="14" y="6"/>
                </a:lnTo>
                <a:lnTo>
                  <a:pt x="15" y="6"/>
                </a:lnTo>
                <a:lnTo>
                  <a:pt x="15" y="5"/>
                </a:lnTo>
                <a:lnTo>
                  <a:pt x="15" y="4"/>
                </a:lnTo>
                <a:lnTo>
                  <a:pt x="16" y="4"/>
                </a:lnTo>
                <a:lnTo>
                  <a:pt x="16" y="3"/>
                </a:lnTo>
                <a:lnTo>
                  <a:pt x="16" y="3"/>
                </a:lnTo>
                <a:lnTo>
                  <a:pt x="17" y="3"/>
                </a:lnTo>
                <a:lnTo>
                  <a:pt x="17" y="3"/>
                </a:lnTo>
                <a:lnTo>
                  <a:pt x="17" y="2"/>
                </a:lnTo>
                <a:lnTo>
                  <a:pt x="18" y="2"/>
                </a:lnTo>
                <a:lnTo>
                  <a:pt x="18" y="1"/>
                </a:lnTo>
                <a:lnTo>
                  <a:pt x="19" y="1"/>
                </a:lnTo>
                <a:lnTo>
                  <a:pt x="20" y="1"/>
                </a:lnTo>
                <a:lnTo>
                  <a:pt x="20" y="0"/>
                </a:lnTo>
                <a:lnTo>
                  <a:pt x="19" y="0"/>
                </a:lnTo>
                <a:lnTo>
                  <a:pt x="19" y="0"/>
                </a:lnTo>
                <a:lnTo>
                  <a:pt x="20" y="0"/>
                </a:lnTo>
                <a:lnTo>
                  <a:pt x="20" y="0"/>
                </a:lnTo>
                <a:lnTo>
                  <a:pt x="20" y="0"/>
                </a:lnTo>
                <a:lnTo>
                  <a:pt x="20" y="1"/>
                </a:lnTo>
                <a:lnTo>
                  <a:pt x="20" y="2"/>
                </a:lnTo>
                <a:lnTo>
                  <a:pt x="21" y="2"/>
                </a:lnTo>
                <a:lnTo>
                  <a:pt x="21" y="3"/>
                </a:lnTo>
                <a:lnTo>
                  <a:pt x="21" y="3"/>
                </a:lnTo>
                <a:lnTo>
                  <a:pt x="22" y="3"/>
                </a:lnTo>
                <a:lnTo>
                  <a:pt x="22" y="4"/>
                </a:lnTo>
                <a:lnTo>
                  <a:pt x="23" y="4"/>
                </a:lnTo>
                <a:lnTo>
                  <a:pt x="23" y="5"/>
                </a:lnTo>
                <a:lnTo>
                  <a:pt x="23" y="6"/>
                </a:lnTo>
                <a:lnTo>
                  <a:pt x="23" y="6"/>
                </a:lnTo>
                <a:lnTo>
                  <a:pt x="23" y="6"/>
                </a:lnTo>
                <a:lnTo>
                  <a:pt x="24" y="6"/>
                </a:lnTo>
                <a:lnTo>
                  <a:pt x="24" y="7"/>
                </a:lnTo>
                <a:lnTo>
                  <a:pt x="24" y="8"/>
                </a:lnTo>
                <a:lnTo>
                  <a:pt x="24" y="9"/>
                </a:lnTo>
                <a:lnTo>
                  <a:pt x="24" y="9"/>
                </a:lnTo>
                <a:lnTo>
                  <a:pt x="25" y="9"/>
                </a:lnTo>
                <a:lnTo>
                  <a:pt x="26" y="9"/>
                </a:lnTo>
                <a:lnTo>
                  <a:pt x="26" y="10"/>
                </a:lnTo>
                <a:lnTo>
                  <a:pt x="26" y="10"/>
                </a:lnTo>
                <a:lnTo>
                  <a:pt x="26" y="9"/>
                </a:lnTo>
                <a:lnTo>
                  <a:pt x="27" y="9"/>
                </a:lnTo>
                <a:lnTo>
                  <a:pt x="27" y="10"/>
                </a:lnTo>
                <a:lnTo>
                  <a:pt x="28" y="10"/>
                </a:lnTo>
                <a:lnTo>
                  <a:pt x="29" y="10"/>
                </a:lnTo>
                <a:lnTo>
                  <a:pt x="29" y="11"/>
                </a:lnTo>
                <a:lnTo>
                  <a:pt x="29" y="12"/>
                </a:lnTo>
                <a:lnTo>
                  <a:pt x="29" y="12"/>
                </a:lnTo>
                <a:lnTo>
                  <a:pt x="29" y="13"/>
                </a:lnTo>
                <a:lnTo>
                  <a:pt x="29" y="14"/>
                </a:lnTo>
                <a:lnTo>
                  <a:pt x="29" y="15"/>
                </a:lnTo>
                <a:lnTo>
                  <a:pt x="29" y="15"/>
                </a:lnTo>
                <a:lnTo>
                  <a:pt x="29" y="15"/>
                </a:lnTo>
                <a:lnTo>
                  <a:pt x="31" y="15"/>
                </a:lnTo>
                <a:lnTo>
                  <a:pt x="32" y="16"/>
                </a:lnTo>
                <a:lnTo>
                  <a:pt x="35" y="15"/>
                </a:lnTo>
                <a:lnTo>
                  <a:pt x="35" y="14"/>
                </a:lnTo>
                <a:lnTo>
                  <a:pt x="36" y="14"/>
                </a:lnTo>
                <a:lnTo>
                  <a:pt x="37" y="13"/>
                </a:lnTo>
                <a:lnTo>
                  <a:pt x="38" y="12"/>
                </a:lnTo>
                <a:lnTo>
                  <a:pt x="39" y="12"/>
                </a:lnTo>
                <a:lnTo>
                  <a:pt x="41" y="12"/>
                </a:lnTo>
                <a:lnTo>
                  <a:pt x="42" y="15"/>
                </a:lnTo>
                <a:lnTo>
                  <a:pt x="44" y="17"/>
                </a:lnTo>
                <a:lnTo>
                  <a:pt x="44" y="19"/>
                </a:lnTo>
                <a:lnTo>
                  <a:pt x="44" y="19"/>
                </a:lnTo>
                <a:lnTo>
                  <a:pt x="44" y="19"/>
                </a:lnTo>
                <a:lnTo>
                  <a:pt x="45" y="19"/>
                </a:lnTo>
                <a:lnTo>
                  <a:pt x="45" y="20"/>
                </a:lnTo>
                <a:lnTo>
                  <a:pt x="45" y="21"/>
                </a:lnTo>
                <a:lnTo>
                  <a:pt x="45" y="22"/>
                </a:lnTo>
                <a:lnTo>
                  <a:pt x="45" y="22"/>
                </a:lnTo>
                <a:lnTo>
                  <a:pt x="45" y="23"/>
                </a:lnTo>
                <a:lnTo>
                  <a:pt x="46" y="23"/>
                </a:lnTo>
                <a:lnTo>
                  <a:pt x="46" y="24"/>
                </a:lnTo>
                <a:lnTo>
                  <a:pt x="45" y="24"/>
                </a:lnTo>
                <a:lnTo>
                  <a:pt x="45" y="25"/>
                </a:lnTo>
                <a:lnTo>
                  <a:pt x="45" y="25"/>
                </a:lnTo>
                <a:lnTo>
                  <a:pt x="44" y="25"/>
                </a:lnTo>
                <a:lnTo>
                  <a:pt x="44" y="25"/>
                </a:lnTo>
                <a:lnTo>
                  <a:pt x="44" y="26"/>
                </a:lnTo>
                <a:lnTo>
                  <a:pt x="44" y="27"/>
                </a:lnTo>
                <a:lnTo>
                  <a:pt x="44" y="28"/>
                </a:lnTo>
                <a:lnTo>
                  <a:pt x="44" y="28"/>
                </a:lnTo>
                <a:lnTo>
                  <a:pt x="44" y="29"/>
                </a:lnTo>
                <a:lnTo>
                  <a:pt x="44" y="30"/>
                </a:lnTo>
                <a:lnTo>
                  <a:pt x="44" y="31"/>
                </a:lnTo>
                <a:lnTo>
                  <a:pt x="44" y="31"/>
                </a:lnTo>
                <a:lnTo>
                  <a:pt x="44" y="31"/>
                </a:lnTo>
                <a:lnTo>
                  <a:pt x="44" y="32"/>
                </a:lnTo>
                <a:lnTo>
                  <a:pt x="44" y="32"/>
                </a:lnTo>
                <a:lnTo>
                  <a:pt x="44" y="33"/>
                </a:lnTo>
                <a:lnTo>
                  <a:pt x="44" y="32"/>
                </a:lnTo>
                <a:lnTo>
                  <a:pt x="43" y="32"/>
                </a:lnTo>
                <a:lnTo>
                  <a:pt x="43" y="33"/>
                </a:lnTo>
                <a:lnTo>
                  <a:pt x="42" y="33"/>
                </a:lnTo>
                <a:lnTo>
                  <a:pt x="41" y="34"/>
                </a:lnTo>
                <a:lnTo>
                  <a:pt x="41" y="34"/>
                </a:lnTo>
                <a:lnTo>
                  <a:pt x="41" y="35"/>
                </a:lnTo>
                <a:lnTo>
                  <a:pt x="40" y="35"/>
                </a:lnTo>
                <a:lnTo>
                  <a:pt x="39" y="35"/>
                </a:lnTo>
                <a:lnTo>
                  <a:pt x="39" y="34"/>
                </a:lnTo>
                <a:lnTo>
                  <a:pt x="38" y="34"/>
                </a:lnTo>
                <a:lnTo>
                  <a:pt x="38" y="34"/>
                </a:lnTo>
                <a:lnTo>
                  <a:pt x="37" y="34"/>
                </a:lnTo>
                <a:lnTo>
                  <a:pt x="37" y="35"/>
                </a:lnTo>
                <a:lnTo>
                  <a:pt x="36" y="35"/>
                </a:lnTo>
                <a:lnTo>
                  <a:pt x="37" y="35"/>
                </a:lnTo>
                <a:lnTo>
                  <a:pt x="37" y="36"/>
                </a:lnTo>
                <a:lnTo>
                  <a:pt x="37" y="37"/>
                </a:lnTo>
                <a:lnTo>
                  <a:pt x="36" y="37"/>
                </a:lnTo>
                <a:lnTo>
                  <a:pt x="35" y="37"/>
                </a:lnTo>
                <a:lnTo>
                  <a:pt x="35" y="37"/>
                </a:lnTo>
                <a:lnTo>
                  <a:pt x="34" y="37"/>
                </a:lnTo>
                <a:lnTo>
                  <a:pt x="34" y="37"/>
                </a:lnTo>
                <a:lnTo>
                  <a:pt x="33" y="37"/>
                </a:lnTo>
                <a:lnTo>
                  <a:pt x="33" y="38"/>
                </a:lnTo>
                <a:lnTo>
                  <a:pt x="32" y="38"/>
                </a:lnTo>
                <a:lnTo>
                  <a:pt x="32" y="39"/>
                </a:lnTo>
                <a:lnTo>
                  <a:pt x="32" y="39"/>
                </a:lnTo>
                <a:lnTo>
                  <a:pt x="32" y="38"/>
                </a:lnTo>
                <a:lnTo>
                  <a:pt x="32" y="39"/>
                </a:lnTo>
                <a:lnTo>
                  <a:pt x="31" y="39"/>
                </a:lnTo>
                <a:lnTo>
                  <a:pt x="31" y="38"/>
                </a:lnTo>
                <a:lnTo>
                  <a:pt x="30" y="39"/>
                </a:lnTo>
                <a:lnTo>
                  <a:pt x="29" y="38"/>
                </a:lnTo>
                <a:lnTo>
                  <a:pt x="29" y="38"/>
                </a:lnTo>
                <a:lnTo>
                  <a:pt x="28" y="38"/>
                </a:lnTo>
                <a:lnTo>
                  <a:pt x="27" y="38"/>
                </a:lnTo>
                <a:lnTo>
                  <a:pt x="26" y="38"/>
                </a:lnTo>
                <a:lnTo>
                  <a:pt x="26" y="39"/>
                </a:lnTo>
                <a:lnTo>
                  <a:pt x="26" y="39"/>
                </a:lnTo>
                <a:lnTo>
                  <a:pt x="25" y="39"/>
                </a:lnTo>
                <a:lnTo>
                  <a:pt x="25" y="40"/>
                </a:lnTo>
                <a:lnTo>
                  <a:pt x="24" y="40"/>
                </a:lnTo>
                <a:lnTo>
                  <a:pt x="24" y="40"/>
                </a:lnTo>
                <a:lnTo>
                  <a:pt x="23" y="40"/>
                </a:lnTo>
                <a:lnTo>
                  <a:pt x="23" y="40"/>
                </a:lnTo>
                <a:lnTo>
                  <a:pt x="22" y="41"/>
                </a:lnTo>
                <a:lnTo>
                  <a:pt x="21" y="40"/>
                </a:lnTo>
                <a:lnTo>
                  <a:pt x="20" y="40"/>
                </a:lnTo>
                <a:lnTo>
                  <a:pt x="20" y="40"/>
                </a:lnTo>
                <a:lnTo>
                  <a:pt x="19" y="40"/>
                </a:lnTo>
                <a:lnTo>
                  <a:pt x="19" y="41"/>
                </a:lnTo>
                <a:lnTo>
                  <a:pt x="19" y="42"/>
                </a:lnTo>
                <a:lnTo>
                  <a:pt x="18" y="42"/>
                </a:lnTo>
                <a:lnTo>
                  <a:pt x="17" y="42"/>
                </a:lnTo>
                <a:lnTo>
                  <a:pt x="16" y="42"/>
                </a:lnTo>
                <a:lnTo>
                  <a:pt x="16" y="42"/>
                </a:lnTo>
                <a:lnTo>
                  <a:pt x="15" y="42"/>
                </a:lnTo>
                <a:lnTo>
                  <a:pt x="15" y="41"/>
                </a:lnTo>
                <a:lnTo>
                  <a:pt x="14" y="41"/>
                </a:lnTo>
                <a:lnTo>
                  <a:pt x="13" y="41"/>
                </a:lnTo>
                <a:lnTo>
                  <a:pt x="13" y="40"/>
                </a:lnTo>
                <a:lnTo>
                  <a:pt x="13" y="40"/>
                </a:lnTo>
                <a:lnTo>
                  <a:pt x="13" y="40"/>
                </a:lnTo>
                <a:lnTo>
                  <a:pt x="12" y="40"/>
                </a:lnTo>
                <a:lnTo>
                  <a:pt x="12" y="39"/>
                </a:lnTo>
                <a:lnTo>
                  <a:pt x="11" y="39"/>
                </a:lnTo>
                <a:lnTo>
                  <a:pt x="10" y="39"/>
                </a:lnTo>
                <a:lnTo>
                  <a:pt x="10" y="39"/>
                </a:lnTo>
                <a:lnTo>
                  <a:pt x="10" y="40"/>
                </a:lnTo>
                <a:lnTo>
                  <a:pt x="10" y="39"/>
                </a:lnTo>
                <a:lnTo>
                  <a:pt x="9" y="39"/>
                </a:lnTo>
                <a:lnTo>
                  <a:pt x="9" y="40"/>
                </a:lnTo>
                <a:lnTo>
                  <a:pt x="8" y="40"/>
                </a:lnTo>
                <a:lnTo>
                  <a:pt x="7" y="40"/>
                </a:lnTo>
                <a:lnTo>
                  <a:pt x="7" y="40"/>
                </a:lnTo>
                <a:lnTo>
                  <a:pt x="6" y="40"/>
                </a:lnTo>
                <a:lnTo>
                  <a:pt x="5" y="40"/>
                </a:lnTo>
                <a:lnTo>
                  <a:pt x="5" y="40"/>
                </a:lnTo>
                <a:lnTo>
                  <a:pt x="4" y="40"/>
                </a:lnTo>
                <a:lnTo>
                  <a:pt x="4" y="41"/>
                </a:lnTo>
                <a:lnTo>
                  <a:pt x="4" y="41"/>
                </a:lnTo>
                <a:lnTo>
                  <a:pt x="3" y="42"/>
                </a:lnTo>
                <a:lnTo>
                  <a:pt x="3" y="41"/>
                </a:lnTo>
                <a:lnTo>
                  <a:pt x="2" y="41"/>
                </a:lnTo>
                <a:lnTo>
                  <a:pt x="2" y="40"/>
                </a:lnTo>
                <a:lnTo>
                  <a:pt x="2" y="40"/>
                </a:lnTo>
                <a:lnTo>
                  <a:pt x="1" y="40"/>
                </a:lnTo>
                <a:lnTo>
                  <a:pt x="1" y="40"/>
                </a:lnTo>
                <a:lnTo>
                  <a:pt x="1" y="39"/>
                </a:lnTo>
                <a:lnTo>
                  <a:pt x="0" y="39"/>
                </a:lnTo>
                <a:lnTo>
                  <a:pt x="0" y="38"/>
                </a:lnTo>
                <a:lnTo>
                  <a:pt x="0" y="37"/>
                </a:lnTo>
                <a:lnTo>
                  <a:pt x="1" y="37"/>
                </a:lnTo>
                <a:lnTo>
                  <a:pt x="1" y="37"/>
                </a:lnTo>
                <a:lnTo>
                  <a:pt x="1" y="37"/>
                </a:lnTo>
                <a:lnTo>
                  <a:pt x="1" y="36"/>
                </a:lnTo>
                <a:lnTo>
                  <a:pt x="1" y="35"/>
                </a:lnTo>
                <a:lnTo>
                  <a:pt x="1" y="35"/>
                </a:lnTo>
                <a:lnTo>
                  <a:pt x="1" y="35"/>
                </a:lnTo>
                <a:lnTo>
                  <a:pt x="1" y="35"/>
                </a:lnTo>
                <a:lnTo>
                  <a:pt x="1" y="34"/>
                </a:lnTo>
                <a:lnTo>
                  <a:pt x="1" y="34"/>
                </a:lnTo>
                <a:lnTo>
                  <a:pt x="1" y="33"/>
                </a:lnTo>
                <a:lnTo>
                  <a:pt x="1" y="32"/>
                </a:lnTo>
                <a:lnTo>
                  <a:pt x="2" y="32"/>
                </a:lnTo>
                <a:lnTo>
                  <a:pt x="2" y="31"/>
                </a:lnTo>
                <a:lnTo>
                  <a:pt x="1" y="31"/>
                </a:lnTo>
                <a:lnTo>
                  <a:pt x="1" y="31"/>
                </a:lnTo>
                <a:lnTo>
                  <a:pt x="1" y="31"/>
                </a:lnTo>
                <a:lnTo>
                  <a:pt x="1" y="30"/>
                </a:lnTo>
                <a:lnTo>
                  <a:pt x="1" y="30"/>
                </a:lnTo>
                <a:lnTo>
                  <a:pt x="1" y="29"/>
                </a:lnTo>
                <a:lnTo>
                  <a:pt x="1" y="29"/>
                </a:lnTo>
                <a:lnTo>
                  <a:pt x="2" y="29"/>
                </a:lnTo>
                <a:lnTo>
                  <a:pt x="2" y="28"/>
                </a:lnTo>
                <a:lnTo>
                  <a:pt x="2" y="28"/>
                </a:lnTo>
                <a:lnTo>
                  <a:pt x="3" y="28"/>
                </a:lnTo>
                <a:lnTo>
                  <a:pt x="2" y="28"/>
                </a:lnTo>
                <a:lnTo>
                  <a:pt x="3" y="27"/>
                </a:lnTo>
                <a:lnTo>
                  <a:pt x="2" y="26"/>
                </a:lnTo>
                <a:lnTo>
                  <a:pt x="3" y="26"/>
                </a:lnTo>
                <a:lnTo>
                  <a:pt x="4" y="26"/>
                </a:lnTo>
                <a:lnTo>
                  <a:pt x="4" y="26"/>
                </a:lnTo>
                <a:lnTo>
                  <a:pt x="4" y="25"/>
                </a:lnTo>
                <a:lnTo>
                  <a:pt x="4" y="25"/>
                </a:lnTo>
                <a:lnTo>
                  <a:pt x="4" y="24"/>
                </a:lnTo>
                <a:lnTo>
                  <a:pt x="4" y="23"/>
                </a:lnTo>
                <a:lnTo>
                  <a:pt x="5" y="23"/>
                </a:lnTo>
                <a:lnTo>
                  <a:pt x="5" y="22"/>
                </a:lnTo>
                <a:lnTo>
                  <a:pt x="6" y="22"/>
                </a:lnTo>
                <a:lnTo>
                  <a:pt x="7" y="22"/>
                </a:lnTo>
                <a:lnTo>
                  <a:pt x="7" y="22"/>
                </a:lnTo>
                <a:lnTo>
                  <a:pt x="7" y="22"/>
                </a:lnTo>
                <a:lnTo>
                  <a:pt x="7" y="21"/>
                </a:lnTo>
                <a:lnTo>
                  <a:pt x="7" y="20"/>
                </a:lnTo>
                <a:lnTo>
                  <a:pt x="8" y="20"/>
                </a:lnTo>
                <a:lnTo>
                  <a:pt x="8" y="19"/>
                </a:lnTo>
                <a:lnTo>
                  <a:pt x="8" y="19"/>
                </a:lnTo>
                <a:lnTo>
                  <a:pt x="9" y="19"/>
                </a:lnTo>
                <a:lnTo>
                  <a:pt x="10" y="18"/>
                </a:lnTo>
                <a:lnTo>
                  <a:pt x="10" y="17"/>
                </a:lnTo>
                <a:lnTo>
                  <a:pt x="10" y="16"/>
                </a:lnTo>
                <a:lnTo>
                  <a:pt x="10" y="15"/>
                </a:lnTo>
                <a:lnTo>
                  <a:pt x="10" y="15"/>
                </a:lnTo>
                <a:lnTo>
                  <a:pt x="10" y="14"/>
                </a:lnTo>
                <a:lnTo>
                  <a:pt x="11" y="13"/>
                </a:lnTo>
                <a:lnTo>
                  <a:pt x="11" y="12"/>
                </a:lnTo>
                <a:lnTo>
                  <a:pt x="12" y="12"/>
                </a:lnTo>
                <a:lnTo>
                  <a:pt x="12" y="12"/>
                </a:lnTo>
                <a:lnTo>
                  <a:pt x="12" y="11"/>
                </a:lnTo>
                <a:lnTo>
                  <a:pt x="12" y="11"/>
                </a:lnTo>
                <a:close/>
              </a:path>
            </a:pathLst>
          </a:custGeom>
          <a:solidFill>
            <a:srgbClr val="92D050"/>
          </a:solidFill>
          <a:ln w="9525" cap="flat" cmpd="sng">
            <a:solidFill>
              <a:srgbClr val="92D050"/>
            </a:solidFill>
            <a:prstDash val="solid"/>
            <a:round/>
            <a:headEnd type="none" w="med" len="med"/>
            <a:tailEnd type="none" w="med" len="med"/>
          </a:ln>
          <a:effectLst>
            <a:outerShdw dist="35921" dir="2700000" algn="ctr" rotWithShape="0">
              <a:srgbClr val="808080"/>
            </a:outerShdw>
          </a:effectLst>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s-EC" dirty="0"/>
          </a:p>
        </p:txBody>
      </p:sp>
      <p:sp>
        <p:nvSpPr>
          <p:cNvPr id="7" name="6 CuadroTexto"/>
          <p:cNvSpPr txBox="1"/>
          <p:nvPr/>
        </p:nvSpPr>
        <p:spPr>
          <a:xfrm>
            <a:off x="9235107" y="2340000"/>
            <a:ext cx="1656184" cy="369332"/>
          </a:xfrm>
          <a:prstGeom prst="rect">
            <a:avLst/>
          </a:prstGeom>
          <a:noFill/>
        </p:spPr>
        <p:txBody>
          <a:bodyPr wrap="square" rtlCol="0">
            <a:spAutoFit/>
          </a:bodyPr>
          <a:lstStyle/>
          <a:p>
            <a:r>
              <a:rPr lang="es-EC" dirty="0" smtClean="0"/>
              <a:t> 405.516  Ha</a:t>
            </a:r>
            <a:endParaRPr lang="es-EC" dirty="0"/>
          </a:p>
        </p:txBody>
      </p:sp>
      <p:sp>
        <p:nvSpPr>
          <p:cNvPr id="8" name="7 CuadroTexto"/>
          <p:cNvSpPr txBox="1"/>
          <p:nvPr/>
        </p:nvSpPr>
        <p:spPr>
          <a:xfrm>
            <a:off x="666155" y="3420120"/>
            <a:ext cx="4536504" cy="1631216"/>
          </a:xfrm>
          <a:prstGeom prst="rect">
            <a:avLst/>
          </a:prstGeom>
          <a:noFill/>
        </p:spPr>
        <p:txBody>
          <a:bodyPr wrap="square" rtlCol="0">
            <a:spAutoFit/>
          </a:bodyPr>
          <a:lstStyle/>
          <a:p>
            <a:pPr algn="just"/>
            <a:r>
              <a:rPr lang="es-EC" sz="2000" dirty="0" smtClean="0"/>
              <a:t>La producción anual de banano en Cotopaxi representa el 0,54% respecto a la producción nacional de este cultivo; mientras que, la producción anual de brócoli representa el 97,35 %.</a:t>
            </a:r>
            <a:endParaRPr lang="es-ES" sz="2000" dirty="0"/>
          </a:p>
        </p:txBody>
      </p:sp>
      <p:graphicFrame>
        <p:nvGraphicFramePr>
          <p:cNvPr id="9" name="8 Tabla"/>
          <p:cNvGraphicFramePr>
            <a:graphicFrameLocks noGrp="1"/>
          </p:cNvGraphicFramePr>
          <p:nvPr/>
        </p:nvGraphicFramePr>
        <p:xfrm>
          <a:off x="5418683" y="3821376"/>
          <a:ext cx="5829052" cy="1542961"/>
        </p:xfrm>
        <a:graphic>
          <a:graphicData uri="http://schemas.openxmlformats.org/drawingml/2006/table">
            <a:tbl>
              <a:tblPr/>
              <a:tblGrid>
                <a:gridCol w="1584176"/>
                <a:gridCol w="1224136"/>
                <a:gridCol w="1237180"/>
                <a:gridCol w="1783560"/>
              </a:tblGrid>
              <a:tr h="308610">
                <a:tc gridSpan="4">
                  <a:txBody>
                    <a:bodyPr/>
                    <a:lstStyle/>
                    <a:p>
                      <a:pPr algn="ctr" rtl="0" fontAlgn="b"/>
                      <a:r>
                        <a:rPr lang="es-EC" sz="1800" b="1" i="0" u="none" strike="noStrike" dirty="0">
                          <a:solidFill>
                            <a:srgbClr val="FFFFFF"/>
                          </a:solidFill>
                          <a:latin typeface="+mj-lt"/>
                        </a:rPr>
                        <a:t> Cultivos transitorios de mayor producción </a:t>
                      </a:r>
                    </a:p>
                  </a:txBody>
                  <a:tcPr marL="9525" marR="9525" marT="9525" marB="0" anchor="b">
                    <a:lnL w="6350" cap="flat" cmpd="sng" algn="ctr">
                      <a:solidFill>
                        <a:srgbClr val="95B3D7"/>
                      </a:solidFill>
                      <a:prstDash val="solid"/>
                      <a:round/>
                      <a:headEnd type="none" w="med" len="med"/>
                      <a:tailEnd type="none" w="med" len="med"/>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538ED5"/>
                    </a:solidFill>
                  </a:tcPr>
                </a:tc>
                <a:tc hMerge="1">
                  <a:txBody>
                    <a:bodyPr/>
                    <a:lstStyle/>
                    <a:p>
                      <a:endParaRPr lang="es-EC"/>
                    </a:p>
                  </a:txBody>
                  <a:tcPr/>
                </a:tc>
                <a:tc hMerge="1">
                  <a:txBody>
                    <a:bodyPr/>
                    <a:lstStyle/>
                    <a:p>
                      <a:endParaRPr lang="es-EC"/>
                    </a:p>
                  </a:txBody>
                  <a:tcPr/>
                </a:tc>
                <a:tc hMerge="1">
                  <a:txBody>
                    <a:bodyPr/>
                    <a:lstStyle/>
                    <a:p>
                      <a:endParaRPr lang="es-EC"/>
                    </a:p>
                  </a:txBody>
                  <a:tcPr/>
                </a:tc>
              </a:tr>
              <a:tr h="308610">
                <a:tc rowSpan="2">
                  <a:txBody>
                    <a:bodyPr/>
                    <a:lstStyle/>
                    <a:p>
                      <a:pPr algn="ctr" rtl="0" fontAlgn="ctr"/>
                      <a:r>
                        <a:rPr lang="es-EC" sz="1800" b="1" i="0" u="none" strike="noStrike" dirty="0">
                          <a:solidFill>
                            <a:srgbClr val="000000"/>
                          </a:solidFill>
                          <a:latin typeface="+mj-lt"/>
                        </a:rPr>
                        <a:t> Cultivos transitorios  </a:t>
                      </a: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gridSpan="2">
                  <a:txBody>
                    <a:bodyPr/>
                    <a:lstStyle/>
                    <a:p>
                      <a:pPr algn="ctr" rtl="0" fontAlgn="ctr"/>
                      <a:r>
                        <a:rPr lang="es-EC" sz="1800" b="1" i="0" u="none" strike="noStrike" dirty="0">
                          <a:solidFill>
                            <a:srgbClr val="000000"/>
                          </a:solidFill>
                          <a:latin typeface="+mj-lt"/>
                        </a:rPr>
                        <a:t> Superficie (Ha) </a:t>
                      </a: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hMerge="1">
                  <a:txBody>
                    <a:bodyPr/>
                    <a:lstStyle/>
                    <a:p>
                      <a:endParaRPr lang="es-EC"/>
                    </a:p>
                  </a:txBody>
                  <a:tcPr/>
                </a:tc>
                <a:tc rowSpan="2">
                  <a:txBody>
                    <a:bodyPr/>
                    <a:lstStyle/>
                    <a:p>
                      <a:pPr algn="ctr" rtl="0" fontAlgn="ctr"/>
                      <a:r>
                        <a:rPr lang="es-EC" sz="1800" b="1" i="0" u="none" strike="noStrike">
                          <a:solidFill>
                            <a:srgbClr val="000000"/>
                          </a:solidFill>
                          <a:latin typeface="+mj-lt"/>
                        </a:rPr>
                        <a:t>Producción anual (Tm )</a:t>
                      </a: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r>
              <a:tr h="333286">
                <a:tc vMerge="1">
                  <a:txBody>
                    <a:bodyPr/>
                    <a:lstStyle/>
                    <a:p>
                      <a:endParaRPr lang="es-EC"/>
                    </a:p>
                  </a:txBody>
                  <a:tcPr/>
                </a:tc>
                <a:tc>
                  <a:txBody>
                    <a:bodyPr/>
                    <a:lstStyle/>
                    <a:p>
                      <a:pPr algn="ctr" rtl="0" fontAlgn="ctr"/>
                      <a:r>
                        <a:rPr lang="es-EC" sz="1800" b="1" i="0" u="none" strike="noStrike">
                          <a:solidFill>
                            <a:srgbClr val="000000"/>
                          </a:solidFill>
                          <a:latin typeface="+mj-lt"/>
                        </a:rPr>
                        <a:t>Sembrada</a:t>
                      </a: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rtl="0" fontAlgn="t"/>
                      <a:r>
                        <a:rPr lang="es-EC" sz="1800" b="1" i="0" u="none" strike="noStrike" dirty="0">
                          <a:solidFill>
                            <a:srgbClr val="000000"/>
                          </a:solidFill>
                          <a:latin typeface="+mj-lt"/>
                        </a:rPr>
                        <a:t>Cosechada   </a:t>
                      </a:r>
                    </a:p>
                  </a:txBody>
                  <a:tcPr marL="9525" marR="9525" marT="9525" marB="0">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vMerge="1">
                  <a:txBody>
                    <a:bodyPr/>
                    <a:lstStyle/>
                    <a:p>
                      <a:endParaRPr lang="es-EC"/>
                    </a:p>
                  </a:txBody>
                  <a:tcPr/>
                </a:tc>
              </a:tr>
              <a:tr h="308610">
                <a:tc>
                  <a:txBody>
                    <a:bodyPr/>
                    <a:lstStyle/>
                    <a:p>
                      <a:pPr algn="l" rtl="0" fontAlgn="ctr"/>
                      <a:r>
                        <a:rPr lang="es-EC" sz="1800" b="0" i="0" u="none" strike="noStrike" dirty="0" smtClean="0">
                          <a:solidFill>
                            <a:srgbClr val="000000"/>
                          </a:solidFill>
                          <a:latin typeface="+mj-lt"/>
                        </a:rPr>
                        <a:t>Brócoli</a:t>
                      </a:r>
                      <a:endParaRPr lang="es-EC" sz="1800" b="0" i="0" u="none" strike="noStrike" dirty="0">
                        <a:solidFill>
                          <a:srgbClr val="000000"/>
                        </a:solidFill>
                        <a:latin typeface="+mj-lt"/>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6.476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6.476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110.100 </a:t>
                      </a:r>
                      <a:endParaRPr lang="es-EC" sz="1800" b="0" i="0" u="none" strike="noStrike" dirty="0">
                        <a:solidFill>
                          <a:srgbClr val="000000"/>
                        </a:solidFill>
                        <a:latin typeface="Calibri"/>
                      </a:endParaRP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r>
              <a:tr h="253052">
                <a:tc>
                  <a:txBody>
                    <a:bodyPr/>
                    <a:lstStyle/>
                    <a:p>
                      <a:pPr algn="l" rtl="0" fontAlgn="ctr"/>
                      <a:r>
                        <a:rPr lang="es-EC" sz="1800" b="0" i="0" u="none" strike="noStrike" dirty="0" smtClean="0">
                          <a:solidFill>
                            <a:srgbClr val="000000"/>
                          </a:solidFill>
                          <a:latin typeface="+mj-lt"/>
                        </a:rPr>
                        <a:t>Papa</a:t>
                      </a:r>
                      <a:endParaRPr lang="es-EC" sz="1800" b="0" i="0" u="none" strike="noStrike" dirty="0">
                        <a:solidFill>
                          <a:srgbClr val="000000"/>
                        </a:solidFill>
                        <a:latin typeface="+mj-lt"/>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7.154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6.847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54.323 </a:t>
                      </a:r>
                      <a:endParaRPr lang="es-EC" sz="1800" b="0" i="0" u="none" strike="noStrike" dirty="0">
                        <a:solidFill>
                          <a:srgbClr val="000000"/>
                        </a:solidFill>
                        <a:latin typeface="Calibri"/>
                      </a:endParaRP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r>
            </a:tbl>
          </a:graphicData>
        </a:graphic>
      </p:graphicFrame>
      <p:sp>
        <p:nvSpPr>
          <p:cNvPr id="10" name="9 Rectángulo"/>
          <p:cNvSpPr/>
          <p:nvPr/>
        </p:nvSpPr>
        <p:spPr>
          <a:xfrm>
            <a:off x="738163" y="5220320"/>
            <a:ext cx="4392488" cy="1015663"/>
          </a:xfrm>
          <a:prstGeom prst="rect">
            <a:avLst/>
          </a:prstGeom>
        </p:spPr>
        <p:txBody>
          <a:bodyPr wrap="square">
            <a:spAutoFit/>
          </a:bodyPr>
          <a:lstStyle/>
          <a:p>
            <a:pPr algn="just"/>
            <a:r>
              <a:rPr lang="es-EC" sz="2000" dirty="0" smtClean="0"/>
              <a:t>En esta provincia el ganado vacuno lidera el sector pecuario, existiendo el 5,27 %  del total nacional.</a:t>
            </a:r>
          </a:p>
        </p:txBody>
      </p:sp>
      <p:graphicFrame>
        <p:nvGraphicFramePr>
          <p:cNvPr id="11" name="10 Tabla"/>
          <p:cNvGraphicFramePr>
            <a:graphicFrameLocks noGrp="1"/>
          </p:cNvGraphicFramePr>
          <p:nvPr/>
        </p:nvGraphicFramePr>
        <p:xfrm>
          <a:off x="738163" y="6444456"/>
          <a:ext cx="10369152" cy="1368153"/>
        </p:xfrm>
        <a:graphic>
          <a:graphicData uri="http://schemas.openxmlformats.org/drawingml/2006/table">
            <a:tbl>
              <a:tblPr/>
              <a:tblGrid>
                <a:gridCol w="1748802"/>
                <a:gridCol w="1436725"/>
                <a:gridCol w="1436725"/>
                <a:gridCol w="1436725"/>
                <a:gridCol w="1436725"/>
                <a:gridCol w="1436725"/>
                <a:gridCol w="1436725"/>
              </a:tblGrid>
              <a:tr h="456051">
                <a:tc gridSpan="7">
                  <a:txBody>
                    <a:bodyPr/>
                    <a:lstStyle/>
                    <a:p>
                      <a:pPr algn="ctr" rtl="0" fontAlgn="ctr"/>
                      <a:r>
                        <a:rPr lang="es-EC" sz="1800" b="1" i="0" u="none" strike="noStrike" dirty="0">
                          <a:solidFill>
                            <a:srgbClr val="FFFFFF"/>
                          </a:solidFill>
                          <a:latin typeface="Calibri"/>
                        </a:rPr>
                        <a:t>Número total de cabezas de ganado (machos y hembras)*</a:t>
                      </a:r>
                      <a:r>
                        <a:rPr lang="es-EC" sz="1800" b="1" i="0" u="none" strike="noStrike" dirty="0">
                          <a:solidFill>
                            <a:srgbClr val="000000"/>
                          </a:solidFill>
                          <a:latin typeface="Calibri"/>
                        </a:rPr>
                        <a:t> </a:t>
                      </a:r>
                      <a:r>
                        <a:rPr lang="es-EC" sz="1800" b="1" i="0" u="none" strike="noStrike" dirty="0">
                          <a:solidFill>
                            <a:srgbClr val="FFFFFF"/>
                          </a:solidFill>
                          <a:latin typeface="Calibri"/>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dirty="0"/>
                    </a:p>
                  </a:txBody>
                  <a:tcPr/>
                </a:tc>
              </a:tr>
              <a:tr h="456051">
                <a:tc>
                  <a:txBody>
                    <a:bodyPr/>
                    <a:lstStyle/>
                    <a:p>
                      <a:pPr algn="ctr" rtl="0" fontAlgn="ctr"/>
                      <a:r>
                        <a:rPr lang="es-EC" sz="1800" b="0" i="0" u="none" strike="noStrike">
                          <a:solidFill>
                            <a:srgbClr val="000000"/>
                          </a:solidFill>
                          <a:latin typeface="Calibri"/>
                        </a:rPr>
                        <a:t>Vacuno</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Porcino</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Ovino</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Asnal</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Caballar</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Mular</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dirty="0">
                          <a:solidFill>
                            <a:srgbClr val="000000"/>
                          </a:solidFill>
                          <a:latin typeface="Calibri"/>
                        </a:rPr>
                        <a:t>Caprino</a:t>
                      </a:r>
                      <a:r>
                        <a:rPr lang="es-EC" sz="1800" b="1" i="0" u="none" strike="noStrike" dirty="0">
                          <a:solidFill>
                            <a:srgbClr val="000000"/>
                          </a:solidFill>
                          <a:latin typeface="Calibri"/>
                        </a:rPr>
                        <a:t> </a:t>
                      </a:r>
                      <a:r>
                        <a:rPr lang="es-EC" sz="1800" b="0" i="0" u="none" strike="noStrike" dirty="0">
                          <a:solidFill>
                            <a:srgbClr val="000000"/>
                          </a:solidFill>
                          <a:latin typeface="Calibri"/>
                        </a:rPr>
                        <a:t> </a:t>
                      </a: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DBE5F1"/>
                    </a:solidFill>
                  </a:tcPr>
                </a:tc>
              </a:tr>
              <a:tr h="456051">
                <a:tc>
                  <a:txBody>
                    <a:bodyPr/>
                    <a:lstStyle/>
                    <a:p>
                      <a:pPr algn="ctr" fontAlgn="ctr"/>
                      <a:r>
                        <a:rPr lang="es-EC" sz="1800" b="0" i="0" u="none" strike="noStrike">
                          <a:latin typeface="+mn-lt"/>
                        </a:rPr>
                        <a:t>242.794</a:t>
                      </a:r>
                    </a:p>
                  </a:txBody>
                  <a:tcPr marL="0" marR="0" marT="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91.648</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193.522</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15.394</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15.471</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2.638</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dirty="0">
                          <a:latin typeface="+mn-lt"/>
                        </a:rPr>
                        <a:t>895</a:t>
                      </a: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bl>
          </a:graphicData>
        </a:graphic>
      </p:graphicFrame>
      <p:sp>
        <p:nvSpPr>
          <p:cNvPr id="13" name="4 CuadroTexto"/>
          <p:cNvSpPr txBox="1">
            <a:spLocks noChangeArrowheads="1"/>
          </p:cNvSpPr>
          <p:nvPr/>
        </p:nvSpPr>
        <p:spPr bwMode="auto">
          <a:xfrm>
            <a:off x="32822" y="7943667"/>
            <a:ext cx="6393973" cy="372997"/>
          </a:xfrm>
          <a:prstGeom prst="rect">
            <a:avLst/>
          </a:prstGeom>
          <a:noFill/>
          <a:ln w="9525">
            <a:noFill/>
            <a:miter lim="800000"/>
            <a:headEnd/>
            <a:tailEnd/>
          </a:ln>
        </p:spPr>
        <p:txBody>
          <a:bodyPr lIns="95070" tIns="47535" rIns="95070" bIns="47535">
            <a:spAutoFit/>
          </a:bodyPr>
          <a:lstStyle/>
          <a:p>
            <a:r>
              <a:rPr lang="es-ES" sz="900" b="1" dirty="0"/>
              <a:t>Fuente: </a:t>
            </a:r>
            <a:r>
              <a:rPr lang="es-ES" sz="900" dirty="0"/>
              <a:t>Encuesta de Superficie y Producción Agropecuaria Continua (ESPAC </a:t>
            </a:r>
            <a:r>
              <a:rPr lang="es-ES" sz="900" dirty="0" smtClean="0"/>
              <a:t>) 2014 </a:t>
            </a:r>
          </a:p>
          <a:p>
            <a:r>
              <a:rPr lang="es-ES" sz="900" dirty="0" smtClean="0"/>
              <a:t>* Existencia al día de la visita</a:t>
            </a:r>
            <a:endParaRPr lang="es-ES" sz="900"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Rectángulo"/>
          <p:cNvSpPr/>
          <p:nvPr/>
        </p:nvSpPr>
        <p:spPr>
          <a:xfrm>
            <a:off x="882179" y="1086247"/>
            <a:ext cx="4893904" cy="461665"/>
          </a:xfrm>
          <a:prstGeom prst="rect">
            <a:avLst/>
          </a:prstGeom>
        </p:spPr>
        <p:txBody>
          <a:bodyPr wrap="none">
            <a:spAutoFit/>
          </a:bodyPr>
          <a:lstStyle/>
          <a:p>
            <a:r>
              <a:rPr lang="es-EC" sz="2400" b="1" dirty="0" smtClean="0">
                <a:latin typeface="Arial" pitchFamily="34" charset="0"/>
                <a:cs typeface="Arial" pitchFamily="34" charset="0"/>
              </a:rPr>
              <a:t>Santo Domingo de los Tsáchilas</a:t>
            </a:r>
          </a:p>
        </p:txBody>
      </p:sp>
      <p:graphicFrame>
        <p:nvGraphicFramePr>
          <p:cNvPr id="5" name="4 Tabla"/>
          <p:cNvGraphicFramePr>
            <a:graphicFrameLocks noGrp="1"/>
          </p:cNvGraphicFramePr>
          <p:nvPr>
            <p:extLst>
              <p:ext uri="{D42A27DB-BD31-4B8C-83A1-F6EECF244321}">
                <p14:modId xmlns:p14="http://schemas.microsoft.com/office/powerpoint/2010/main" val="1471999081"/>
              </p:ext>
            </p:extLst>
          </p:nvPr>
        </p:nvGraphicFramePr>
        <p:xfrm>
          <a:off x="522139" y="1572276"/>
          <a:ext cx="6480721" cy="1631819"/>
        </p:xfrm>
        <a:graphic>
          <a:graphicData uri="http://schemas.openxmlformats.org/drawingml/2006/table">
            <a:tbl>
              <a:tblPr/>
              <a:tblGrid>
                <a:gridCol w="1550446"/>
                <a:gridCol w="1492486"/>
                <a:gridCol w="1492486"/>
                <a:gridCol w="1945303"/>
              </a:tblGrid>
              <a:tr h="311320">
                <a:tc gridSpan="4">
                  <a:txBody>
                    <a:bodyPr/>
                    <a:lstStyle/>
                    <a:p>
                      <a:pPr algn="ctr" rtl="0" fontAlgn="b"/>
                      <a:r>
                        <a:rPr lang="es-EC" sz="1800" b="1" i="0" u="none" strike="noStrike" dirty="0">
                          <a:solidFill>
                            <a:srgbClr val="FFFFFF"/>
                          </a:solidFill>
                          <a:latin typeface="+mn-lt"/>
                        </a:rPr>
                        <a:t> Cultivos permanentes de mayor producción </a:t>
                      </a:r>
                    </a:p>
                  </a:txBody>
                  <a:tcPr marL="9525" marR="9525" marT="9525" marB="0" anchor="b">
                    <a:lnL w="6350" cap="flat" cmpd="sng" algn="ctr">
                      <a:solidFill>
                        <a:srgbClr val="95B3D7"/>
                      </a:solidFill>
                      <a:prstDash val="solid"/>
                      <a:round/>
                      <a:headEnd type="none" w="med" len="med"/>
                      <a:tailEnd type="none" w="med" len="med"/>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538ED5"/>
                    </a:solidFill>
                  </a:tcPr>
                </a:tc>
                <a:tc hMerge="1">
                  <a:txBody>
                    <a:bodyPr/>
                    <a:lstStyle/>
                    <a:p>
                      <a:endParaRPr lang="es-EC"/>
                    </a:p>
                  </a:txBody>
                  <a:tcPr/>
                </a:tc>
                <a:tc hMerge="1">
                  <a:txBody>
                    <a:bodyPr/>
                    <a:lstStyle/>
                    <a:p>
                      <a:endParaRPr lang="es-EC"/>
                    </a:p>
                  </a:txBody>
                  <a:tcPr/>
                </a:tc>
                <a:tc hMerge="1">
                  <a:txBody>
                    <a:bodyPr/>
                    <a:lstStyle/>
                    <a:p>
                      <a:endParaRPr lang="es-EC"/>
                    </a:p>
                  </a:txBody>
                  <a:tcPr/>
                </a:tc>
              </a:tr>
              <a:tr h="311320">
                <a:tc rowSpan="2">
                  <a:txBody>
                    <a:bodyPr/>
                    <a:lstStyle/>
                    <a:p>
                      <a:pPr algn="ctr" rtl="0" fontAlgn="ctr"/>
                      <a:r>
                        <a:rPr lang="es-EC" sz="1800" b="1" i="0" u="none" strike="noStrike">
                          <a:solidFill>
                            <a:srgbClr val="000000"/>
                          </a:solidFill>
                          <a:latin typeface="+mn-lt"/>
                        </a:rPr>
                        <a:t> Cultivos permanentes </a:t>
                      </a: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gridSpan="2">
                  <a:txBody>
                    <a:bodyPr/>
                    <a:lstStyle/>
                    <a:p>
                      <a:pPr algn="ctr" rtl="0" fontAlgn="ctr"/>
                      <a:r>
                        <a:rPr lang="es-EC" sz="1800" b="1" i="0" u="none" strike="noStrike">
                          <a:solidFill>
                            <a:srgbClr val="000000"/>
                          </a:solidFill>
                          <a:latin typeface="+mn-lt"/>
                        </a:rPr>
                        <a:t> Superficie (Ha) </a:t>
                      </a: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hMerge="1">
                  <a:txBody>
                    <a:bodyPr/>
                    <a:lstStyle/>
                    <a:p>
                      <a:endParaRPr lang="es-EC"/>
                    </a:p>
                  </a:txBody>
                  <a:tcPr/>
                </a:tc>
                <a:tc rowSpan="2">
                  <a:txBody>
                    <a:bodyPr/>
                    <a:lstStyle/>
                    <a:p>
                      <a:pPr algn="ctr" rtl="0" fontAlgn="ctr"/>
                      <a:r>
                        <a:rPr lang="es-EC" sz="1800" b="1" i="0" u="none" strike="noStrike">
                          <a:solidFill>
                            <a:srgbClr val="000000"/>
                          </a:solidFill>
                          <a:latin typeface="+mn-lt"/>
                        </a:rPr>
                        <a:t>Producción anual (Tm )</a:t>
                      </a: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r>
              <a:tr h="311320">
                <a:tc vMerge="1">
                  <a:txBody>
                    <a:bodyPr/>
                    <a:lstStyle/>
                    <a:p>
                      <a:endParaRPr lang="es-EC"/>
                    </a:p>
                  </a:txBody>
                  <a:tcPr/>
                </a:tc>
                <a:tc>
                  <a:txBody>
                    <a:bodyPr/>
                    <a:lstStyle/>
                    <a:p>
                      <a:pPr algn="ctr" rtl="0" fontAlgn="b"/>
                      <a:r>
                        <a:rPr lang="es-EC" sz="1800" b="1" i="0" u="none" strike="noStrike">
                          <a:solidFill>
                            <a:srgbClr val="000000"/>
                          </a:solidFill>
                          <a:latin typeface="+mn-lt"/>
                        </a:rPr>
                        <a:t> Plantada  </a:t>
                      </a:r>
                    </a:p>
                  </a:txBody>
                  <a:tcPr marL="9525" marR="9525" marT="9525" marB="0" anchor="b">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rtl="0" fontAlgn="b"/>
                      <a:r>
                        <a:rPr lang="es-EC" sz="1800" b="1" i="0" u="none" strike="noStrike">
                          <a:solidFill>
                            <a:srgbClr val="000000"/>
                          </a:solidFill>
                          <a:latin typeface="+mn-lt"/>
                        </a:rPr>
                        <a:t>  Cosechada  </a:t>
                      </a:r>
                    </a:p>
                  </a:txBody>
                  <a:tcPr marL="9525" marR="9525" marT="9525" marB="0" anchor="b">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vMerge="1">
                  <a:txBody>
                    <a:bodyPr/>
                    <a:lstStyle/>
                    <a:p>
                      <a:endParaRPr lang="es-EC"/>
                    </a:p>
                  </a:txBody>
                  <a:tcPr/>
                </a:tc>
              </a:tr>
              <a:tr h="386539">
                <a:tc>
                  <a:txBody>
                    <a:bodyPr/>
                    <a:lstStyle/>
                    <a:p>
                      <a:pPr algn="l" rtl="0" fontAlgn="ctr"/>
                      <a:r>
                        <a:rPr lang="es-EC" sz="1800" b="0" i="0" u="none" strike="noStrike" dirty="0" smtClean="0">
                          <a:solidFill>
                            <a:srgbClr val="000000"/>
                          </a:solidFill>
                          <a:latin typeface="+mn-lt"/>
                        </a:rPr>
                        <a:t>Palma africana</a:t>
                      </a:r>
                      <a:endParaRPr lang="es-EC" sz="1800" b="0" i="0" u="none" strike="noStrike" dirty="0">
                        <a:solidFill>
                          <a:srgbClr val="000000"/>
                        </a:solidFill>
                        <a:latin typeface="+mn-lt"/>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26.436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22.989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307.596 </a:t>
                      </a:r>
                      <a:endParaRPr lang="es-EC" sz="1800" b="0" i="0" u="none" strike="noStrike" dirty="0">
                        <a:solidFill>
                          <a:srgbClr val="000000"/>
                        </a:solidFill>
                        <a:latin typeface="Calibri"/>
                      </a:endParaRP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r>
              <a:tr h="311320">
                <a:tc>
                  <a:txBody>
                    <a:bodyPr/>
                    <a:lstStyle/>
                    <a:p>
                      <a:pPr algn="l" rtl="0" fontAlgn="ctr"/>
                      <a:r>
                        <a:rPr lang="es-EC" sz="1800" b="0" i="0" u="none" strike="noStrike" dirty="0" smtClean="0">
                          <a:solidFill>
                            <a:srgbClr val="000000"/>
                          </a:solidFill>
                          <a:latin typeface="+mn-lt"/>
                        </a:rPr>
                        <a:t>Plátano</a:t>
                      </a:r>
                      <a:endParaRPr lang="es-EC" sz="1800" b="0" i="0" u="none" strike="noStrike" dirty="0">
                        <a:solidFill>
                          <a:srgbClr val="000000"/>
                        </a:solidFill>
                        <a:latin typeface="+mn-lt"/>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17.101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16.129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107.676 </a:t>
                      </a:r>
                      <a:endParaRPr lang="es-EC" sz="1800" b="0" i="0" u="none" strike="noStrike" dirty="0">
                        <a:solidFill>
                          <a:srgbClr val="000000"/>
                        </a:solidFill>
                        <a:latin typeface="Calibri"/>
                      </a:endParaRP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r>
            </a:tbl>
          </a:graphicData>
        </a:graphic>
      </p:graphicFrame>
      <p:sp>
        <p:nvSpPr>
          <p:cNvPr id="7" name="6 CuadroTexto"/>
          <p:cNvSpPr txBox="1"/>
          <p:nvPr/>
        </p:nvSpPr>
        <p:spPr>
          <a:xfrm>
            <a:off x="9019083" y="2123976"/>
            <a:ext cx="1512168" cy="369332"/>
          </a:xfrm>
          <a:prstGeom prst="rect">
            <a:avLst/>
          </a:prstGeom>
          <a:noFill/>
        </p:spPr>
        <p:txBody>
          <a:bodyPr wrap="square" rtlCol="0">
            <a:spAutoFit/>
          </a:bodyPr>
          <a:lstStyle/>
          <a:p>
            <a:r>
              <a:rPr lang="es-EC" dirty="0" smtClean="0"/>
              <a:t> 231.892  Ha </a:t>
            </a:r>
            <a:endParaRPr lang="es-EC" dirty="0"/>
          </a:p>
        </p:txBody>
      </p:sp>
      <p:sp>
        <p:nvSpPr>
          <p:cNvPr id="8" name="7 CuadroTexto"/>
          <p:cNvSpPr txBox="1"/>
          <p:nvPr/>
        </p:nvSpPr>
        <p:spPr>
          <a:xfrm>
            <a:off x="450131" y="3420120"/>
            <a:ext cx="4752528" cy="1631216"/>
          </a:xfrm>
          <a:prstGeom prst="rect">
            <a:avLst/>
          </a:prstGeom>
          <a:noFill/>
        </p:spPr>
        <p:txBody>
          <a:bodyPr wrap="square" rtlCol="0">
            <a:spAutoFit/>
          </a:bodyPr>
          <a:lstStyle/>
          <a:p>
            <a:pPr algn="just"/>
            <a:r>
              <a:rPr lang="es-EC" sz="2000" dirty="0" smtClean="0"/>
              <a:t>La producción anual de palma africana en Santo Domingo de los Tsáchilas representa el 8,76 % respecto a la producción nacional de este cultivo; mientras que, la producción anual de yuca representa el 25,97 %.</a:t>
            </a:r>
            <a:endParaRPr lang="es-ES" sz="2000" dirty="0"/>
          </a:p>
        </p:txBody>
      </p:sp>
      <p:graphicFrame>
        <p:nvGraphicFramePr>
          <p:cNvPr id="9" name="8 Tabla"/>
          <p:cNvGraphicFramePr>
            <a:graphicFrameLocks noGrp="1"/>
          </p:cNvGraphicFramePr>
          <p:nvPr>
            <p:extLst>
              <p:ext uri="{D42A27DB-BD31-4B8C-83A1-F6EECF244321}">
                <p14:modId xmlns:p14="http://schemas.microsoft.com/office/powerpoint/2010/main" val="1873022433"/>
              </p:ext>
            </p:extLst>
          </p:nvPr>
        </p:nvGraphicFramePr>
        <p:xfrm>
          <a:off x="5346675" y="3924176"/>
          <a:ext cx="5976664" cy="1678878"/>
        </p:xfrm>
        <a:graphic>
          <a:graphicData uri="http://schemas.openxmlformats.org/drawingml/2006/table">
            <a:tbl>
              <a:tblPr/>
              <a:tblGrid>
                <a:gridCol w="1843865"/>
                <a:gridCol w="1189883"/>
                <a:gridCol w="1114190"/>
                <a:gridCol w="1828726"/>
              </a:tblGrid>
              <a:tr h="279538">
                <a:tc gridSpan="4">
                  <a:txBody>
                    <a:bodyPr/>
                    <a:lstStyle/>
                    <a:p>
                      <a:pPr algn="ctr" rtl="0" fontAlgn="b"/>
                      <a:r>
                        <a:rPr lang="es-EC" sz="1800" b="1" i="0" u="none" strike="noStrike" dirty="0">
                          <a:solidFill>
                            <a:srgbClr val="FFFFFF"/>
                          </a:solidFill>
                          <a:latin typeface="+mj-lt"/>
                        </a:rPr>
                        <a:t> Cultivos transitorios de mayor producción </a:t>
                      </a:r>
                    </a:p>
                  </a:txBody>
                  <a:tcPr marL="9525" marR="9525" marT="9525" marB="0" anchor="b">
                    <a:lnL w="6350" cap="flat" cmpd="sng" algn="ctr">
                      <a:solidFill>
                        <a:srgbClr val="95B3D7"/>
                      </a:solidFill>
                      <a:prstDash val="solid"/>
                      <a:round/>
                      <a:headEnd type="none" w="med" len="med"/>
                      <a:tailEnd type="none" w="med" len="med"/>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538ED5"/>
                    </a:solidFill>
                  </a:tcPr>
                </a:tc>
                <a:tc hMerge="1">
                  <a:txBody>
                    <a:bodyPr/>
                    <a:lstStyle/>
                    <a:p>
                      <a:endParaRPr lang="es-EC"/>
                    </a:p>
                  </a:txBody>
                  <a:tcPr/>
                </a:tc>
                <a:tc hMerge="1">
                  <a:txBody>
                    <a:bodyPr/>
                    <a:lstStyle/>
                    <a:p>
                      <a:endParaRPr lang="es-EC"/>
                    </a:p>
                  </a:txBody>
                  <a:tcPr/>
                </a:tc>
                <a:tc hMerge="1">
                  <a:txBody>
                    <a:bodyPr/>
                    <a:lstStyle/>
                    <a:p>
                      <a:endParaRPr lang="es-EC"/>
                    </a:p>
                  </a:txBody>
                  <a:tcPr/>
                </a:tc>
              </a:tr>
              <a:tr h="279538">
                <a:tc rowSpan="2">
                  <a:txBody>
                    <a:bodyPr/>
                    <a:lstStyle/>
                    <a:p>
                      <a:pPr algn="ctr" rtl="0" fontAlgn="ctr"/>
                      <a:r>
                        <a:rPr lang="es-EC" sz="1800" b="1" i="0" u="none" strike="noStrike" dirty="0">
                          <a:solidFill>
                            <a:srgbClr val="000000"/>
                          </a:solidFill>
                          <a:latin typeface="+mj-lt"/>
                        </a:rPr>
                        <a:t> Cultivos transitorios  </a:t>
                      </a: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gridSpan="2">
                  <a:txBody>
                    <a:bodyPr/>
                    <a:lstStyle/>
                    <a:p>
                      <a:pPr algn="ctr" rtl="0" fontAlgn="ctr"/>
                      <a:r>
                        <a:rPr lang="es-EC" sz="1800" b="1" i="0" u="none" strike="noStrike">
                          <a:solidFill>
                            <a:srgbClr val="000000"/>
                          </a:solidFill>
                          <a:latin typeface="+mj-lt"/>
                        </a:rPr>
                        <a:t> Superficie (Ha) </a:t>
                      </a: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hMerge="1">
                  <a:txBody>
                    <a:bodyPr/>
                    <a:lstStyle/>
                    <a:p>
                      <a:endParaRPr lang="es-EC"/>
                    </a:p>
                  </a:txBody>
                  <a:tcPr/>
                </a:tc>
                <a:tc rowSpan="2">
                  <a:txBody>
                    <a:bodyPr/>
                    <a:lstStyle/>
                    <a:p>
                      <a:pPr algn="ctr" rtl="0" fontAlgn="ctr"/>
                      <a:r>
                        <a:rPr lang="es-EC" sz="1800" b="1" i="0" u="none" strike="noStrike">
                          <a:solidFill>
                            <a:srgbClr val="000000"/>
                          </a:solidFill>
                          <a:latin typeface="+mj-lt"/>
                        </a:rPr>
                        <a:t>Producción anual (Tm )</a:t>
                      </a: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r>
              <a:tr h="380159">
                <a:tc vMerge="1">
                  <a:txBody>
                    <a:bodyPr/>
                    <a:lstStyle/>
                    <a:p>
                      <a:endParaRPr lang="es-EC"/>
                    </a:p>
                  </a:txBody>
                  <a:tcPr/>
                </a:tc>
                <a:tc>
                  <a:txBody>
                    <a:bodyPr/>
                    <a:lstStyle/>
                    <a:p>
                      <a:pPr algn="ctr" rtl="0" fontAlgn="ctr"/>
                      <a:r>
                        <a:rPr lang="es-EC" sz="1800" b="1" i="0" u="none" strike="noStrike">
                          <a:solidFill>
                            <a:srgbClr val="000000"/>
                          </a:solidFill>
                          <a:latin typeface="+mj-lt"/>
                        </a:rPr>
                        <a:t>Sembrada</a:t>
                      </a: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rtl="0" fontAlgn="t"/>
                      <a:r>
                        <a:rPr lang="es-EC" sz="1800" b="1" i="0" u="none" strike="noStrike">
                          <a:solidFill>
                            <a:srgbClr val="000000"/>
                          </a:solidFill>
                          <a:latin typeface="+mj-lt"/>
                        </a:rPr>
                        <a:t>Cosechada   </a:t>
                      </a:r>
                    </a:p>
                  </a:txBody>
                  <a:tcPr marL="9525" marR="9525" marT="9525" marB="0">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vMerge="1">
                  <a:txBody>
                    <a:bodyPr/>
                    <a:lstStyle/>
                    <a:p>
                      <a:endParaRPr lang="es-EC"/>
                    </a:p>
                  </a:txBody>
                  <a:tcPr/>
                </a:tc>
              </a:tr>
              <a:tr h="420303">
                <a:tc>
                  <a:txBody>
                    <a:bodyPr/>
                    <a:lstStyle/>
                    <a:p>
                      <a:pPr algn="l" rtl="0" fontAlgn="ctr"/>
                      <a:r>
                        <a:rPr lang="es-EC" sz="1800" b="0" i="0" u="none" strike="noStrike" dirty="0" smtClean="0">
                          <a:solidFill>
                            <a:srgbClr val="000000"/>
                          </a:solidFill>
                          <a:latin typeface="+mj-lt"/>
                        </a:rPr>
                        <a:t>Yuca</a:t>
                      </a:r>
                      <a:endParaRPr lang="es-EC" sz="1800" b="0" i="0" u="none" strike="noStrike" dirty="0">
                        <a:solidFill>
                          <a:srgbClr val="000000"/>
                        </a:solidFill>
                        <a:latin typeface="+mj-lt"/>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3.188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3.188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29.017 </a:t>
                      </a:r>
                      <a:endParaRPr lang="es-EC" sz="1800" b="0" i="0" u="none" strike="noStrike" dirty="0">
                        <a:solidFill>
                          <a:srgbClr val="000000"/>
                        </a:solidFill>
                        <a:latin typeface="Calibri"/>
                      </a:endParaRP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r>
              <a:tr h="310726">
                <a:tc>
                  <a:txBody>
                    <a:bodyPr/>
                    <a:lstStyle/>
                    <a:p>
                      <a:pPr algn="l" rtl="0" fontAlgn="ctr"/>
                      <a:r>
                        <a:rPr lang="it-IT" sz="1800" b="0" i="0" u="none" strike="noStrike" dirty="0" smtClean="0">
                          <a:solidFill>
                            <a:srgbClr val="000000"/>
                          </a:solidFill>
                          <a:latin typeface="+mj-lt"/>
                        </a:rPr>
                        <a:t>Maíz </a:t>
                      </a:r>
                      <a:r>
                        <a:rPr lang="it-IT" sz="1800" b="0" i="0" u="none" strike="noStrike" dirty="0">
                          <a:solidFill>
                            <a:srgbClr val="000000"/>
                          </a:solidFill>
                          <a:latin typeface="+mj-lt"/>
                        </a:rPr>
                        <a:t>duro </a:t>
                      </a:r>
                      <a:r>
                        <a:rPr lang="it-IT" sz="1800" b="0" i="0" u="none" strike="noStrike" dirty="0" smtClean="0">
                          <a:solidFill>
                            <a:srgbClr val="000000"/>
                          </a:solidFill>
                          <a:latin typeface="+mj-lt"/>
                        </a:rPr>
                        <a:t>seco</a:t>
                      </a:r>
                      <a:endParaRPr lang="it-IT" sz="1800" b="0" i="0" u="none" strike="noStrike" dirty="0">
                        <a:solidFill>
                          <a:srgbClr val="000000"/>
                        </a:solidFill>
                        <a:latin typeface="+mj-lt"/>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5.156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4.963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22.000 </a:t>
                      </a:r>
                      <a:endParaRPr lang="es-EC" sz="1800" b="0" i="0" u="none" strike="noStrike" dirty="0">
                        <a:solidFill>
                          <a:srgbClr val="000000"/>
                        </a:solidFill>
                        <a:latin typeface="Calibri"/>
                      </a:endParaRP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r>
            </a:tbl>
          </a:graphicData>
        </a:graphic>
      </p:graphicFrame>
      <p:sp>
        <p:nvSpPr>
          <p:cNvPr id="10" name="9 Rectángulo"/>
          <p:cNvSpPr/>
          <p:nvPr/>
        </p:nvSpPr>
        <p:spPr>
          <a:xfrm>
            <a:off x="450131" y="5076304"/>
            <a:ext cx="4608512" cy="1015663"/>
          </a:xfrm>
          <a:prstGeom prst="rect">
            <a:avLst/>
          </a:prstGeom>
        </p:spPr>
        <p:txBody>
          <a:bodyPr wrap="square">
            <a:spAutoFit/>
          </a:bodyPr>
          <a:lstStyle/>
          <a:p>
            <a:pPr algn="just"/>
            <a:r>
              <a:rPr lang="es-EC" sz="2000" dirty="0" smtClean="0"/>
              <a:t>En esta provincia el ganado vacuno lidera el sector pecuario, existiendo el 3,15 %  del total nacional.</a:t>
            </a:r>
          </a:p>
        </p:txBody>
      </p:sp>
      <p:graphicFrame>
        <p:nvGraphicFramePr>
          <p:cNvPr id="11" name="10 Tabla"/>
          <p:cNvGraphicFramePr>
            <a:graphicFrameLocks noGrp="1"/>
          </p:cNvGraphicFramePr>
          <p:nvPr>
            <p:extLst>
              <p:ext uri="{D42A27DB-BD31-4B8C-83A1-F6EECF244321}">
                <p14:modId xmlns:p14="http://schemas.microsoft.com/office/powerpoint/2010/main" val="2854252680"/>
              </p:ext>
            </p:extLst>
          </p:nvPr>
        </p:nvGraphicFramePr>
        <p:xfrm>
          <a:off x="594147" y="6228432"/>
          <a:ext cx="10585177" cy="1440159"/>
        </p:xfrm>
        <a:graphic>
          <a:graphicData uri="http://schemas.openxmlformats.org/drawingml/2006/table">
            <a:tbl>
              <a:tblPr/>
              <a:tblGrid>
                <a:gridCol w="1785235"/>
                <a:gridCol w="1466657"/>
                <a:gridCol w="1466657"/>
                <a:gridCol w="1466657"/>
                <a:gridCol w="1466657"/>
                <a:gridCol w="1466657"/>
                <a:gridCol w="1466657"/>
              </a:tblGrid>
              <a:tr h="480053">
                <a:tc gridSpan="7">
                  <a:txBody>
                    <a:bodyPr/>
                    <a:lstStyle/>
                    <a:p>
                      <a:pPr algn="ctr" rtl="0" fontAlgn="ctr"/>
                      <a:r>
                        <a:rPr lang="es-EC" sz="1800" b="1" i="0" u="none" strike="noStrike" dirty="0">
                          <a:solidFill>
                            <a:srgbClr val="FFFFFF"/>
                          </a:solidFill>
                          <a:latin typeface="Calibri"/>
                        </a:rPr>
                        <a:t>Número total de cabezas de ganado (machos y hembras)*</a:t>
                      </a:r>
                      <a:r>
                        <a:rPr lang="es-EC" sz="1800" b="1" i="0" u="none" strike="noStrike" dirty="0">
                          <a:solidFill>
                            <a:srgbClr val="000000"/>
                          </a:solidFill>
                          <a:latin typeface="Calibri"/>
                        </a:rPr>
                        <a:t> </a:t>
                      </a:r>
                      <a:r>
                        <a:rPr lang="es-EC" sz="1800" b="1" i="0" u="none" strike="noStrike" dirty="0">
                          <a:solidFill>
                            <a:srgbClr val="FFFFFF"/>
                          </a:solidFill>
                          <a:latin typeface="Calibri"/>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dirty="0"/>
                    </a:p>
                  </a:txBody>
                  <a:tcPr/>
                </a:tc>
              </a:tr>
              <a:tr h="480053">
                <a:tc>
                  <a:txBody>
                    <a:bodyPr/>
                    <a:lstStyle/>
                    <a:p>
                      <a:pPr algn="ctr" rtl="0" fontAlgn="ctr"/>
                      <a:r>
                        <a:rPr lang="es-EC" sz="1800" b="0" i="0" u="none" strike="noStrike" dirty="0">
                          <a:solidFill>
                            <a:srgbClr val="000000"/>
                          </a:solidFill>
                          <a:latin typeface="Calibri"/>
                        </a:rPr>
                        <a:t>Vacuno</a:t>
                      </a:r>
                      <a:r>
                        <a:rPr lang="es-EC" sz="1800" b="1" i="0" u="none" strike="noStrike" dirty="0">
                          <a:solidFill>
                            <a:srgbClr val="000000"/>
                          </a:solidFill>
                          <a:latin typeface="Calibri"/>
                        </a:rPr>
                        <a:t> </a:t>
                      </a:r>
                      <a:r>
                        <a:rPr lang="es-EC" sz="1800" b="0" i="0" u="none" strike="noStrike" dirty="0">
                          <a:solidFill>
                            <a:srgbClr val="000000"/>
                          </a:solidFill>
                          <a:latin typeface="Calibri"/>
                        </a:rPr>
                        <a:t> </a:t>
                      </a: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dirty="0">
                          <a:solidFill>
                            <a:srgbClr val="000000"/>
                          </a:solidFill>
                          <a:latin typeface="Calibri"/>
                        </a:rPr>
                        <a:t>Porcino</a:t>
                      </a:r>
                      <a:r>
                        <a:rPr lang="es-EC" sz="1800" b="1" i="0" u="none" strike="noStrike" dirty="0">
                          <a:solidFill>
                            <a:srgbClr val="000000"/>
                          </a:solidFill>
                          <a:latin typeface="Calibri"/>
                        </a:rPr>
                        <a:t> </a:t>
                      </a:r>
                      <a:r>
                        <a:rPr lang="es-EC" sz="1800" b="0" i="0" u="none" strike="noStrike" dirty="0">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Ovino</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Asnal</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Caballar</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Mular</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Caprino</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DBE5F1"/>
                    </a:solidFill>
                  </a:tcPr>
                </a:tc>
              </a:tr>
              <a:tr h="480053">
                <a:tc>
                  <a:txBody>
                    <a:bodyPr/>
                    <a:lstStyle/>
                    <a:p>
                      <a:pPr algn="ctr" fontAlgn="ctr"/>
                      <a:r>
                        <a:rPr lang="es-EC" sz="1800" b="0" i="0" u="none" strike="noStrike">
                          <a:latin typeface="+mn-lt"/>
                        </a:rPr>
                        <a:t>145.006</a:t>
                      </a:r>
                    </a:p>
                  </a:txBody>
                  <a:tcPr marL="0" marR="0" marT="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82.937</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522</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545</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4.148</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3.335</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dirty="0">
                          <a:latin typeface="+mn-lt"/>
                        </a:rPr>
                        <a:t>7</a:t>
                      </a: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bl>
          </a:graphicData>
        </a:graphic>
      </p:graphicFrame>
      <p:sp>
        <p:nvSpPr>
          <p:cNvPr id="12" name="4 CuadroTexto"/>
          <p:cNvSpPr txBox="1">
            <a:spLocks noChangeArrowheads="1"/>
          </p:cNvSpPr>
          <p:nvPr/>
        </p:nvSpPr>
        <p:spPr bwMode="auto">
          <a:xfrm>
            <a:off x="32822" y="7733159"/>
            <a:ext cx="6393973" cy="511497"/>
          </a:xfrm>
          <a:prstGeom prst="rect">
            <a:avLst/>
          </a:prstGeom>
          <a:noFill/>
          <a:ln w="9525">
            <a:noFill/>
            <a:miter lim="800000"/>
            <a:headEnd/>
            <a:tailEnd/>
          </a:ln>
        </p:spPr>
        <p:txBody>
          <a:bodyPr lIns="95070" tIns="47535" rIns="95070" bIns="47535">
            <a:spAutoFit/>
          </a:bodyPr>
          <a:lstStyle/>
          <a:p>
            <a:r>
              <a:rPr lang="es-ES" sz="900" b="1" dirty="0"/>
              <a:t>Fuente: </a:t>
            </a:r>
            <a:r>
              <a:rPr lang="es-ES" sz="900" dirty="0"/>
              <a:t>Encuesta de Superficie y Producción Agropecuaria Continua (ESPAC </a:t>
            </a:r>
            <a:r>
              <a:rPr lang="es-ES" sz="900" dirty="0" smtClean="0"/>
              <a:t>) 2014</a:t>
            </a:r>
          </a:p>
          <a:p>
            <a:pPr marL="171450" indent="-171450">
              <a:buFont typeface="Arial" charset="0"/>
              <a:buChar char="•"/>
            </a:pPr>
            <a:r>
              <a:rPr lang="es-ES" sz="900" dirty="0" smtClean="0"/>
              <a:t>Existencia al día de la visita</a:t>
            </a:r>
          </a:p>
          <a:p>
            <a:pPr marL="171450" indent="-171450">
              <a:buFont typeface="Arial" charset="0"/>
              <a:buChar char="•"/>
            </a:pPr>
            <a:r>
              <a:rPr lang="es-ES" sz="900" dirty="0" smtClean="0"/>
              <a:t>Para los resultados 2014 se consideró a la Concordia como parte de Santo Domingo de los Tsáchilas</a:t>
            </a:r>
            <a:endParaRPr lang="es-ES" sz="900" dirty="0"/>
          </a:p>
        </p:txBody>
      </p:sp>
      <p:grpSp>
        <p:nvGrpSpPr>
          <p:cNvPr id="13" name="12 Grupo"/>
          <p:cNvGrpSpPr/>
          <p:nvPr/>
        </p:nvGrpSpPr>
        <p:grpSpPr>
          <a:xfrm>
            <a:off x="8299003" y="1331888"/>
            <a:ext cx="2664296" cy="2232248"/>
            <a:chOff x="8299003" y="1187872"/>
            <a:chExt cx="2664296" cy="2232248"/>
          </a:xfrm>
        </p:grpSpPr>
        <p:pic>
          <p:nvPicPr>
            <p:cNvPr id="2051" name="Picture 3"/>
            <p:cNvPicPr>
              <a:picLocks noChangeAspect="1" noChangeArrowheads="1"/>
            </p:cNvPicPr>
            <p:nvPr/>
          </p:nvPicPr>
          <p:blipFill>
            <a:blip r:embed="rId2" cstate="print">
              <a:clrChange>
                <a:clrFrom>
                  <a:srgbClr val="FFFFFF"/>
                </a:clrFrom>
                <a:clrTo>
                  <a:srgbClr val="FFFFFF">
                    <a:alpha val="0"/>
                  </a:srgbClr>
                </a:clrTo>
              </a:clrChange>
            </a:blip>
            <a:srcRect l="11311" t="15836"/>
            <a:stretch>
              <a:fillRect/>
            </a:stretch>
          </p:blipFill>
          <p:spPr bwMode="auto">
            <a:xfrm>
              <a:off x="8299003" y="1187872"/>
              <a:ext cx="1129199" cy="765423"/>
            </a:xfrm>
            <a:prstGeom prst="rect">
              <a:avLst/>
            </a:prstGeom>
            <a:noFill/>
            <a:ln w="9525">
              <a:noFill/>
              <a:miter lim="800000"/>
              <a:headEnd/>
              <a:tailEnd/>
            </a:ln>
          </p:spPr>
        </p:pic>
        <p:sp>
          <p:nvSpPr>
            <p:cNvPr id="6" name="Freeform 5"/>
            <p:cNvSpPr>
              <a:spLocks/>
            </p:cNvSpPr>
            <p:nvPr/>
          </p:nvSpPr>
          <p:spPr bwMode="auto">
            <a:xfrm>
              <a:off x="8371011" y="1331888"/>
              <a:ext cx="2592288" cy="2088232"/>
            </a:xfrm>
            <a:custGeom>
              <a:avLst/>
              <a:gdLst>
                <a:gd name="T0" fmla="*/ 2147483647 w 88"/>
                <a:gd name="T1" fmla="*/ 0 h 78"/>
                <a:gd name="T2" fmla="*/ 2147483647 w 88"/>
                <a:gd name="T3" fmla="*/ 2147483647 h 78"/>
                <a:gd name="T4" fmla="*/ 2147483647 w 88"/>
                <a:gd name="T5" fmla="*/ 2147483647 h 78"/>
                <a:gd name="T6" fmla="*/ 2147483647 w 88"/>
                <a:gd name="T7" fmla="*/ 2147483647 h 78"/>
                <a:gd name="T8" fmla="*/ 2147483647 w 88"/>
                <a:gd name="T9" fmla="*/ 2147483647 h 78"/>
                <a:gd name="T10" fmla="*/ 2147483647 w 88"/>
                <a:gd name="T11" fmla="*/ 2147483647 h 78"/>
                <a:gd name="T12" fmla="*/ 2147483647 w 88"/>
                <a:gd name="T13" fmla="*/ 2147483647 h 78"/>
                <a:gd name="T14" fmla="*/ 2147483647 w 88"/>
                <a:gd name="T15" fmla="*/ 2147483647 h 78"/>
                <a:gd name="T16" fmla="*/ 2147483647 w 88"/>
                <a:gd name="T17" fmla="*/ 2147483647 h 78"/>
                <a:gd name="T18" fmla="*/ 2147483647 w 88"/>
                <a:gd name="T19" fmla="*/ 2147483647 h 78"/>
                <a:gd name="T20" fmla="*/ 2147483647 w 88"/>
                <a:gd name="T21" fmla="*/ 2147483647 h 78"/>
                <a:gd name="T22" fmla="*/ 2147483647 w 88"/>
                <a:gd name="T23" fmla="*/ 2147483647 h 78"/>
                <a:gd name="T24" fmla="*/ 2147483647 w 88"/>
                <a:gd name="T25" fmla="*/ 2147483647 h 78"/>
                <a:gd name="T26" fmla="*/ 2147483647 w 88"/>
                <a:gd name="T27" fmla="*/ 2147483647 h 78"/>
                <a:gd name="T28" fmla="*/ 2147483647 w 88"/>
                <a:gd name="T29" fmla="*/ 2147483647 h 78"/>
                <a:gd name="T30" fmla="*/ 2147483647 w 88"/>
                <a:gd name="T31" fmla="*/ 2147483647 h 78"/>
                <a:gd name="T32" fmla="*/ 2147483647 w 88"/>
                <a:gd name="T33" fmla="*/ 2147483647 h 78"/>
                <a:gd name="T34" fmla="*/ 2147483647 w 88"/>
                <a:gd name="T35" fmla="*/ 2147483647 h 78"/>
                <a:gd name="T36" fmla="*/ 2147483647 w 88"/>
                <a:gd name="T37" fmla="*/ 2147483647 h 78"/>
                <a:gd name="T38" fmla="*/ 2147483647 w 88"/>
                <a:gd name="T39" fmla="*/ 2147483647 h 78"/>
                <a:gd name="T40" fmla="*/ 2147483647 w 88"/>
                <a:gd name="T41" fmla="*/ 2147483647 h 78"/>
                <a:gd name="T42" fmla="*/ 2147483647 w 88"/>
                <a:gd name="T43" fmla="*/ 2147483647 h 78"/>
                <a:gd name="T44" fmla="*/ 2147483647 w 88"/>
                <a:gd name="T45" fmla="*/ 2147483647 h 78"/>
                <a:gd name="T46" fmla="*/ 2147483647 w 88"/>
                <a:gd name="T47" fmla="*/ 2147483647 h 78"/>
                <a:gd name="T48" fmla="*/ 2147483647 w 88"/>
                <a:gd name="T49" fmla="*/ 2147483647 h 78"/>
                <a:gd name="T50" fmla="*/ 2147483647 w 88"/>
                <a:gd name="T51" fmla="*/ 2147483647 h 78"/>
                <a:gd name="T52" fmla="*/ 2147483647 w 88"/>
                <a:gd name="T53" fmla="*/ 2147483647 h 78"/>
                <a:gd name="T54" fmla="*/ 2147483647 w 88"/>
                <a:gd name="T55" fmla="*/ 2147483647 h 78"/>
                <a:gd name="T56" fmla="*/ 2147483647 w 88"/>
                <a:gd name="T57" fmla="*/ 2147483647 h 78"/>
                <a:gd name="T58" fmla="*/ 2147483647 w 88"/>
                <a:gd name="T59" fmla="*/ 2147483647 h 78"/>
                <a:gd name="T60" fmla="*/ 2147483647 w 88"/>
                <a:gd name="T61" fmla="*/ 2147483647 h 78"/>
                <a:gd name="T62" fmla="*/ 2147483647 w 88"/>
                <a:gd name="T63" fmla="*/ 2147483647 h 78"/>
                <a:gd name="T64" fmla="*/ 2147483647 w 88"/>
                <a:gd name="T65" fmla="*/ 2147483647 h 78"/>
                <a:gd name="T66" fmla="*/ 2147483647 w 88"/>
                <a:gd name="T67" fmla="*/ 2147483647 h 78"/>
                <a:gd name="T68" fmla="*/ 2147483647 w 88"/>
                <a:gd name="T69" fmla="*/ 2147483647 h 78"/>
                <a:gd name="T70" fmla="*/ 2147483647 w 88"/>
                <a:gd name="T71" fmla="*/ 2147483647 h 78"/>
                <a:gd name="T72" fmla="*/ 2147483647 w 88"/>
                <a:gd name="T73" fmla="*/ 2147483647 h 78"/>
                <a:gd name="T74" fmla="*/ 2147483647 w 88"/>
                <a:gd name="T75" fmla="*/ 2147483647 h 78"/>
                <a:gd name="T76" fmla="*/ 2147483647 w 88"/>
                <a:gd name="T77" fmla="*/ 2147483647 h 78"/>
                <a:gd name="T78" fmla="*/ 2147483647 w 88"/>
                <a:gd name="T79" fmla="*/ 2147483647 h 78"/>
                <a:gd name="T80" fmla="*/ 2147483647 w 88"/>
                <a:gd name="T81" fmla="*/ 2147483647 h 78"/>
                <a:gd name="T82" fmla="*/ 2147483647 w 88"/>
                <a:gd name="T83" fmla="*/ 2147483647 h 78"/>
                <a:gd name="T84" fmla="*/ 2147483647 w 88"/>
                <a:gd name="T85" fmla="*/ 2147483647 h 78"/>
                <a:gd name="T86" fmla="*/ 2147483647 w 88"/>
                <a:gd name="T87" fmla="*/ 2147483647 h 78"/>
                <a:gd name="T88" fmla="*/ 2147483647 w 88"/>
                <a:gd name="T89" fmla="*/ 2147483647 h 78"/>
                <a:gd name="T90" fmla="*/ 2147483647 w 88"/>
                <a:gd name="T91" fmla="*/ 2147483647 h 78"/>
                <a:gd name="T92" fmla="*/ 2147483647 w 88"/>
                <a:gd name="T93" fmla="*/ 2147483647 h 78"/>
                <a:gd name="T94" fmla="*/ 2147483647 w 88"/>
                <a:gd name="T95" fmla="*/ 2147483647 h 78"/>
                <a:gd name="T96" fmla="*/ 2147483647 w 88"/>
                <a:gd name="T97" fmla="*/ 2147483647 h 78"/>
                <a:gd name="T98" fmla="*/ 2147483647 w 88"/>
                <a:gd name="T99" fmla="*/ 2147483647 h 78"/>
                <a:gd name="T100" fmla="*/ 2147483647 w 88"/>
                <a:gd name="T101" fmla="*/ 2147483647 h 78"/>
                <a:gd name="T102" fmla="*/ 0 w 88"/>
                <a:gd name="T103" fmla="*/ 2147483647 h 78"/>
                <a:gd name="T104" fmla="*/ 2147483647 w 88"/>
                <a:gd name="T105" fmla="*/ 2147483647 h 78"/>
                <a:gd name="T106" fmla="*/ 2147483647 w 88"/>
                <a:gd name="T107" fmla="*/ 2147483647 h 78"/>
                <a:gd name="T108" fmla="*/ 2147483647 w 88"/>
                <a:gd name="T109" fmla="*/ 2147483647 h 78"/>
                <a:gd name="T110" fmla="*/ 2147483647 w 88"/>
                <a:gd name="T111" fmla="*/ 2147483647 h 78"/>
                <a:gd name="T112" fmla="*/ 2147483647 w 88"/>
                <a:gd name="T113" fmla="*/ 2147483647 h 78"/>
                <a:gd name="T114" fmla="*/ 2147483647 w 88"/>
                <a:gd name="T115" fmla="*/ 2147483647 h 78"/>
                <a:gd name="T116" fmla="*/ 2147483647 w 88"/>
                <a:gd name="T117" fmla="*/ 2147483647 h 78"/>
                <a:gd name="T118" fmla="*/ 2147483647 w 88"/>
                <a:gd name="T119" fmla="*/ 2147483647 h 78"/>
                <a:gd name="T120" fmla="*/ 2147483647 w 88"/>
                <a:gd name="T121" fmla="*/ 2147483647 h 7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8"/>
                <a:gd name="T184" fmla="*/ 0 h 78"/>
                <a:gd name="T185" fmla="*/ 88 w 88"/>
                <a:gd name="T186" fmla="*/ 78 h 78"/>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8" h="78">
                  <a:moveTo>
                    <a:pt x="29" y="0"/>
                  </a:moveTo>
                  <a:lnTo>
                    <a:pt x="30" y="0"/>
                  </a:lnTo>
                  <a:lnTo>
                    <a:pt x="31" y="0"/>
                  </a:lnTo>
                  <a:lnTo>
                    <a:pt x="32" y="0"/>
                  </a:lnTo>
                  <a:lnTo>
                    <a:pt x="32" y="1"/>
                  </a:lnTo>
                  <a:lnTo>
                    <a:pt x="33" y="1"/>
                  </a:lnTo>
                  <a:lnTo>
                    <a:pt x="33" y="0"/>
                  </a:lnTo>
                  <a:lnTo>
                    <a:pt x="34" y="0"/>
                  </a:lnTo>
                  <a:lnTo>
                    <a:pt x="34" y="1"/>
                  </a:lnTo>
                  <a:lnTo>
                    <a:pt x="35" y="1"/>
                  </a:lnTo>
                  <a:lnTo>
                    <a:pt x="36" y="1"/>
                  </a:lnTo>
                  <a:lnTo>
                    <a:pt x="37" y="1"/>
                  </a:lnTo>
                  <a:lnTo>
                    <a:pt x="37" y="2"/>
                  </a:lnTo>
                  <a:lnTo>
                    <a:pt x="38" y="2"/>
                  </a:lnTo>
                  <a:lnTo>
                    <a:pt x="39" y="2"/>
                  </a:lnTo>
                  <a:lnTo>
                    <a:pt x="39" y="3"/>
                  </a:lnTo>
                  <a:lnTo>
                    <a:pt x="40" y="3"/>
                  </a:lnTo>
                  <a:lnTo>
                    <a:pt x="41" y="3"/>
                  </a:lnTo>
                  <a:lnTo>
                    <a:pt x="42" y="3"/>
                  </a:lnTo>
                  <a:lnTo>
                    <a:pt x="43" y="3"/>
                  </a:lnTo>
                  <a:lnTo>
                    <a:pt x="43" y="4"/>
                  </a:lnTo>
                  <a:lnTo>
                    <a:pt x="43" y="3"/>
                  </a:lnTo>
                  <a:lnTo>
                    <a:pt x="44" y="3"/>
                  </a:lnTo>
                  <a:lnTo>
                    <a:pt x="44" y="4"/>
                  </a:lnTo>
                  <a:lnTo>
                    <a:pt x="45" y="4"/>
                  </a:lnTo>
                  <a:lnTo>
                    <a:pt x="45" y="3"/>
                  </a:lnTo>
                  <a:lnTo>
                    <a:pt x="45" y="4"/>
                  </a:lnTo>
                  <a:lnTo>
                    <a:pt x="46" y="4"/>
                  </a:lnTo>
                  <a:lnTo>
                    <a:pt x="47" y="4"/>
                  </a:lnTo>
                  <a:lnTo>
                    <a:pt x="48" y="4"/>
                  </a:lnTo>
                  <a:lnTo>
                    <a:pt x="49" y="4"/>
                  </a:lnTo>
                  <a:lnTo>
                    <a:pt x="49" y="5"/>
                  </a:lnTo>
                  <a:lnTo>
                    <a:pt x="48" y="5"/>
                  </a:lnTo>
                  <a:lnTo>
                    <a:pt x="48" y="6"/>
                  </a:lnTo>
                  <a:lnTo>
                    <a:pt x="47" y="6"/>
                  </a:lnTo>
                  <a:lnTo>
                    <a:pt x="46" y="7"/>
                  </a:lnTo>
                  <a:lnTo>
                    <a:pt x="46" y="6"/>
                  </a:lnTo>
                  <a:lnTo>
                    <a:pt x="46" y="7"/>
                  </a:lnTo>
                  <a:lnTo>
                    <a:pt x="45" y="7"/>
                  </a:lnTo>
                  <a:lnTo>
                    <a:pt x="45" y="8"/>
                  </a:lnTo>
                  <a:lnTo>
                    <a:pt x="45" y="9"/>
                  </a:lnTo>
                  <a:lnTo>
                    <a:pt x="44" y="9"/>
                  </a:lnTo>
                  <a:lnTo>
                    <a:pt x="44" y="10"/>
                  </a:lnTo>
                  <a:lnTo>
                    <a:pt x="44" y="11"/>
                  </a:lnTo>
                  <a:lnTo>
                    <a:pt x="44" y="12"/>
                  </a:lnTo>
                  <a:lnTo>
                    <a:pt x="45" y="12"/>
                  </a:lnTo>
                  <a:lnTo>
                    <a:pt x="46" y="12"/>
                  </a:lnTo>
                  <a:lnTo>
                    <a:pt x="46" y="11"/>
                  </a:lnTo>
                  <a:lnTo>
                    <a:pt x="47" y="11"/>
                  </a:lnTo>
                  <a:lnTo>
                    <a:pt x="47" y="12"/>
                  </a:lnTo>
                  <a:lnTo>
                    <a:pt x="46" y="12"/>
                  </a:lnTo>
                  <a:lnTo>
                    <a:pt x="47" y="12"/>
                  </a:lnTo>
                  <a:lnTo>
                    <a:pt x="47" y="11"/>
                  </a:lnTo>
                  <a:lnTo>
                    <a:pt x="48" y="12"/>
                  </a:lnTo>
                  <a:lnTo>
                    <a:pt x="48" y="11"/>
                  </a:lnTo>
                  <a:lnTo>
                    <a:pt x="49" y="11"/>
                  </a:lnTo>
                  <a:lnTo>
                    <a:pt x="49" y="12"/>
                  </a:lnTo>
                  <a:lnTo>
                    <a:pt x="50" y="12"/>
                  </a:lnTo>
                  <a:lnTo>
                    <a:pt x="51" y="12"/>
                  </a:lnTo>
                  <a:lnTo>
                    <a:pt x="52" y="12"/>
                  </a:lnTo>
                  <a:lnTo>
                    <a:pt x="53" y="12"/>
                  </a:lnTo>
                  <a:lnTo>
                    <a:pt x="53" y="13"/>
                  </a:lnTo>
                  <a:lnTo>
                    <a:pt x="54" y="13"/>
                  </a:lnTo>
                  <a:lnTo>
                    <a:pt x="55" y="13"/>
                  </a:lnTo>
                  <a:lnTo>
                    <a:pt x="55" y="14"/>
                  </a:lnTo>
                  <a:lnTo>
                    <a:pt x="55" y="13"/>
                  </a:lnTo>
                  <a:lnTo>
                    <a:pt x="55" y="14"/>
                  </a:lnTo>
                  <a:lnTo>
                    <a:pt x="56" y="14"/>
                  </a:lnTo>
                  <a:lnTo>
                    <a:pt x="55" y="14"/>
                  </a:lnTo>
                  <a:lnTo>
                    <a:pt x="56" y="14"/>
                  </a:lnTo>
                  <a:lnTo>
                    <a:pt x="57" y="15"/>
                  </a:lnTo>
                  <a:lnTo>
                    <a:pt x="58" y="15"/>
                  </a:lnTo>
                  <a:lnTo>
                    <a:pt x="58" y="14"/>
                  </a:lnTo>
                  <a:lnTo>
                    <a:pt x="59" y="14"/>
                  </a:lnTo>
                  <a:lnTo>
                    <a:pt x="60" y="14"/>
                  </a:lnTo>
                  <a:lnTo>
                    <a:pt x="61" y="14"/>
                  </a:lnTo>
                  <a:lnTo>
                    <a:pt x="62" y="14"/>
                  </a:lnTo>
                  <a:lnTo>
                    <a:pt x="63" y="14"/>
                  </a:lnTo>
                  <a:lnTo>
                    <a:pt x="63" y="13"/>
                  </a:lnTo>
                  <a:lnTo>
                    <a:pt x="64" y="13"/>
                  </a:lnTo>
                  <a:lnTo>
                    <a:pt x="64" y="14"/>
                  </a:lnTo>
                  <a:lnTo>
                    <a:pt x="65" y="14"/>
                  </a:lnTo>
                  <a:lnTo>
                    <a:pt x="66" y="14"/>
                  </a:lnTo>
                  <a:lnTo>
                    <a:pt x="67" y="14"/>
                  </a:lnTo>
                  <a:lnTo>
                    <a:pt x="67" y="15"/>
                  </a:lnTo>
                  <a:lnTo>
                    <a:pt x="68" y="15"/>
                  </a:lnTo>
                  <a:lnTo>
                    <a:pt x="69" y="15"/>
                  </a:lnTo>
                  <a:lnTo>
                    <a:pt x="69" y="14"/>
                  </a:lnTo>
                  <a:lnTo>
                    <a:pt x="70" y="14"/>
                  </a:lnTo>
                  <a:lnTo>
                    <a:pt x="71" y="14"/>
                  </a:lnTo>
                  <a:lnTo>
                    <a:pt x="72" y="14"/>
                  </a:lnTo>
                  <a:lnTo>
                    <a:pt x="73" y="15"/>
                  </a:lnTo>
                  <a:lnTo>
                    <a:pt x="74" y="15"/>
                  </a:lnTo>
                  <a:lnTo>
                    <a:pt x="75" y="15"/>
                  </a:lnTo>
                  <a:lnTo>
                    <a:pt x="75" y="16"/>
                  </a:lnTo>
                  <a:lnTo>
                    <a:pt x="76" y="16"/>
                  </a:lnTo>
                  <a:lnTo>
                    <a:pt x="77" y="16"/>
                  </a:lnTo>
                  <a:lnTo>
                    <a:pt x="78" y="16"/>
                  </a:lnTo>
                  <a:lnTo>
                    <a:pt x="78" y="17"/>
                  </a:lnTo>
                  <a:lnTo>
                    <a:pt x="78" y="18"/>
                  </a:lnTo>
                  <a:lnTo>
                    <a:pt x="78" y="19"/>
                  </a:lnTo>
                  <a:lnTo>
                    <a:pt x="77" y="19"/>
                  </a:lnTo>
                  <a:lnTo>
                    <a:pt x="77" y="20"/>
                  </a:lnTo>
                  <a:lnTo>
                    <a:pt x="78" y="20"/>
                  </a:lnTo>
                  <a:lnTo>
                    <a:pt x="78" y="21"/>
                  </a:lnTo>
                  <a:lnTo>
                    <a:pt x="78" y="22"/>
                  </a:lnTo>
                  <a:lnTo>
                    <a:pt x="79" y="22"/>
                  </a:lnTo>
                  <a:lnTo>
                    <a:pt x="79" y="23"/>
                  </a:lnTo>
                  <a:lnTo>
                    <a:pt x="80" y="23"/>
                  </a:lnTo>
                  <a:lnTo>
                    <a:pt x="80" y="24"/>
                  </a:lnTo>
                  <a:lnTo>
                    <a:pt x="81" y="24"/>
                  </a:lnTo>
                  <a:lnTo>
                    <a:pt x="82" y="24"/>
                  </a:lnTo>
                  <a:lnTo>
                    <a:pt x="82" y="25"/>
                  </a:lnTo>
                  <a:lnTo>
                    <a:pt x="83" y="25"/>
                  </a:lnTo>
                  <a:lnTo>
                    <a:pt x="83" y="24"/>
                  </a:lnTo>
                  <a:lnTo>
                    <a:pt x="83" y="25"/>
                  </a:lnTo>
                  <a:lnTo>
                    <a:pt x="84" y="25"/>
                  </a:lnTo>
                  <a:lnTo>
                    <a:pt x="84" y="26"/>
                  </a:lnTo>
                  <a:lnTo>
                    <a:pt x="85" y="26"/>
                  </a:lnTo>
                  <a:lnTo>
                    <a:pt x="85" y="27"/>
                  </a:lnTo>
                  <a:lnTo>
                    <a:pt x="86" y="27"/>
                  </a:lnTo>
                  <a:lnTo>
                    <a:pt x="86" y="28"/>
                  </a:lnTo>
                  <a:lnTo>
                    <a:pt x="86" y="29"/>
                  </a:lnTo>
                  <a:lnTo>
                    <a:pt x="87" y="29"/>
                  </a:lnTo>
                  <a:lnTo>
                    <a:pt x="87" y="30"/>
                  </a:lnTo>
                  <a:lnTo>
                    <a:pt x="87" y="31"/>
                  </a:lnTo>
                  <a:lnTo>
                    <a:pt x="88" y="31"/>
                  </a:lnTo>
                  <a:lnTo>
                    <a:pt x="88" y="32"/>
                  </a:lnTo>
                  <a:lnTo>
                    <a:pt x="87" y="32"/>
                  </a:lnTo>
                  <a:lnTo>
                    <a:pt x="86" y="32"/>
                  </a:lnTo>
                  <a:lnTo>
                    <a:pt x="86" y="33"/>
                  </a:lnTo>
                  <a:lnTo>
                    <a:pt x="86" y="32"/>
                  </a:lnTo>
                  <a:lnTo>
                    <a:pt x="85" y="32"/>
                  </a:lnTo>
                  <a:lnTo>
                    <a:pt x="85" y="33"/>
                  </a:lnTo>
                  <a:lnTo>
                    <a:pt x="84" y="34"/>
                  </a:lnTo>
                  <a:lnTo>
                    <a:pt x="85" y="34"/>
                  </a:lnTo>
                  <a:lnTo>
                    <a:pt x="84" y="34"/>
                  </a:lnTo>
                  <a:lnTo>
                    <a:pt x="85" y="34"/>
                  </a:lnTo>
                  <a:lnTo>
                    <a:pt x="84" y="34"/>
                  </a:lnTo>
                  <a:lnTo>
                    <a:pt x="84" y="35"/>
                  </a:lnTo>
                  <a:lnTo>
                    <a:pt x="83" y="35"/>
                  </a:lnTo>
                  <a:lnTo>
                    <a:pt x="83" y="36"/>
                  </a:lnTo>
                  <a:lnTo>
                    <a:pt x="82" y="36"/>
                  </a:lnTo>
                  <a:lnTo>
                    <a:pt x="82" y="37"/>
                  </a:lnTo>
                  <a:lnTo>
                    <a:pt x="81" y="37"/>
                  </a:lnTo>
                  <a:lnTo>
                    <a:pt x="81" y="38"/>
                  </a:lnTo>
                  <a:lnTo>
                    <a:pt x="80" y="38"/>
                  </a:lnTo>
                  <a:lnTo>
                    <a:pt x="79" y="39"/>
                  </a:lnTo>
                  <a:lnTo>
                    <a:pt x="79" y="38"/>
                  </a:lnTo>
                  <a:lnTo>
                    <a:pt x="79" y="39"/>
                  </a:lnTo>
                  <a:lnTo>
                    <a:pt x="78" y="39"/>
                  </a:lnTo>
                  <a:lnTo>
                    <a:pt x="77" y="39"/>
                  </a:lnTo>
                  <a:lnTo>
                    <a:pt x="76" y="39"/>
                  </a:lnTo>
                  <a:lnTo>
                    <a:pt x="75" y="39"/>
                  </a:lnTo>
                  <a:lnTo>
                    <a:pt x="74" y="39"/>
                  </a:lnTo>
                  <a:lnTo>
                    <a:pt x="74" y="38"/>
                  </a:lnTo>
                  <a:lnTo>
                    <a:pt x="73" y="38"/>
                  </a:lnTo>
                  <a:lnTo>
                    <a:pt x="72" y="38"/>
                  </a:lnTo>
                  <a:lnTo>
                    <a:pt x="71" y="38"/>
                  </a:lnTo>
                  <a:lnTo>
                    <a:pt x="70" y="38"/>
                  </a:lnTo>
                  <a:lnTo>
                    <a:pt x="69" y="38"/>
                  </a:lnTo>
                  <a:lnTo>
                    <a:pt x="68" y="37"/>
                  </a:lnTo>
                  <a:lnTo>
                    <a:pt x="68" y="36"/>
                  </a:lnTo>
                  <a:lnTo>
                    <a:pt x="67" y="36"/>
                  </a:lnTo>
                  <a:lnTo>
                    <a:pt x="66" y="36"/>
                  </a:lnTo>
                  <a:lnTo>
                    <a:pt x="65" y="36"/>
                  </a:lnTo>
                  <a:lnTo>
                    <a:pt x="65" y="37"/>
                  </a:lnTo>
                  <a:lnTo>
                    <a:pt x="66" y="37"/>
                  </a:lnTo>
                  <a:lnTo>
                    <a:pt x="66" y="38"/>
                  </a:lnTo>
                  <a:lnTo>
                    <a:pt x="67" y="38"/>
                  </a:lnTo>
                  <a:lnTo>
                    <a:pt x="67" y="39"/>
                  </a:lnTo>
                  <a:lnTo>
                    <a:pt x="67" y="40"/>
                  </a:lnTo>
                  <a:lnTo>
                    <a:pt x="66" y="40"/>
                  </a:lnTo>
                  <a:lnTo>
                    <a:pt x="65" y="40"/>
                  </a:lnTo>
                  <a:lnTo>
                    <a:pt x="65" y="41"/>
                  </a:lnTo>
                  <a:lnTo>
                    <a:pt x="64" y="41"/>
                  </a:lnTo>
                  <a:lnTo>
                    <a:pt x="64" y="42"/>
                  </a:lnTo>
                  <a:lnTo>
                    <a:pt x="63" y="43"/>
                  </a:lnTo>
                  <a:lnTo>
                    <a:pt x="64" y="43"/>
                  </a:lnTo>
                  <a:lnTo>
                    <a:pt x="64" y="44"/>
                  </a:lnTo>
                  <a:lnTo>
                    <a:pt x="64" y="45"/>
                  </a:lnTo>
                  <a:lnTo>
                    <a:pt x="63" y="46"/>
                  </a:lnTo>
                  <a:lnTo>
                    <a:pt x="62" y="46"/>
                  </a:lnTo>
                  <a:lnTo>
                    <a:pt x="61" y="46"/>
                  </a:lnTo>
                  <a:lnTo>
                    <a:pt x="61" y="47"/>
                  </a:lnTo>
                  <a:lnTo>
                    <a:pt x="60" y="47"/>
                  </a:lnTo>
                  <a:lnTo>
                    <a:pt x="59" y="47"/>
                  </a:lnTo>
                  <a:lnTo>
                    <a:pt x="58" y="47"/>
                  </a:lnTo>
                  <a:lnTo>
                    <a:pt x="58" y="48"/>
                  </a:lnTo>
                  <a:lnTo>
                    <a:pt x="58" y="49"/>
                  </a:lnTo>
                  <a:lnTo>
                    <a:pt x="58" y="50"/>
                  </a:lnTo>
                  <a:lnTo>
                    <a:pt x="58" y="51"/>
                  </a:lnTo>
                  <a:lnTo>
                    <a:pt x="57" y="51"/>
                  </a:lnTo>
                  <a:lnTo>
                    <a:pt x="57" y="52"/>
                  </a:lnTo>
                  <a:lnTo>
                    <a:pt x="56" y="53"/>
                  </a:lnTo>
                  <a:lnTo>
                    <a:pt x="56" y="54"/>
                  </a:lnTo>
                  <a:lnTo>
                    <a:pt x="56" y="55"/>
                  </a:lnTo>
                  <a:lnTo>
                    <a:pt x="55" y="55"/>
                  </a:lnTo>
                  <a:lnTo>
                    <a:pt x="54" y="55"/>
                  </a:lnTo>
                  <a:lnTo>
                    <a:pt x="54" y="56"/>
                  </a:lnTo>
                  <a:lnTo>
                    <a:pt x="54" y="57"/>
                  </a:lnTo>
                  <a:lnTo>
                    <a:pt x="53" y="57"/>
                  </a:lnTo>
                  <a:lnTo>
                    <a:pt x="53" y="58"/>
                  </a:lnTo>
                  <a:lnTo>
                    <a:pt x="52" y="58"/>
                  </a:lnTo>
                  <a:lnTo>
                    <a:pt x="52" y="59"/>
                  </a:lnTo>
                  <a:lnTo>
                    <a:pt x="51" y="59"/>
                  </a:lnTo>
                  <a:lnTo>
                    <a:pt x="50" y="59"/>
                  </a:lnTo>
                  <a:lnTo>
                    <a:pt x="49" y="59"/>
                  </a:lnTo>
                  <a:lnTo>
                    <a:pt x="48" y="59"/>
                  </a:lnTo>
                  <a:lnTo>
                    <a:pt x="48" y="60"/>
                  </a:lnTo>
                  <a:lnTo>
                    <a:pt x="47" y="60"/>
                  </a:lnTo>
                  <a:lnTo>
                    <a:pt x="47" y="61"/>
                  </a:lnTo>
                  <a:lnTo>
                    <a:pt x="46" y="61"/>
                  </a:lnTo>
                  <a:lnTo>
                    <a:pt x="45" y="61"/>
                  </a:lnTo>
                  <a:lnTo>
                    <a:pt x="45" y="62"/>
                  </a:lnTo>
                  <a:lnTo>
                    <a:pt x="44" y="62"/>
                  </a:lnTo>
                  <a:lnTo>
                    <a:pt x="44" y="63"/>
                  </a:lnTo>
                  <a:lnTo>
                    <a:pt x="44" y="64"/>
                  </a:lnTo>
                  <a:lnTo>
                    <a:pt x="43" y="64"/>
                  </a:lnTo>
                  <a:lnTo>
                    <a:pt x="43" y="65"/>
                  </a:lnTo>
                  <a:lnTo>
                    <a:pt x="42" y="65"/>
                  </a:lnTo>
                  <a:lnTo>
                    <a:pt x="42" y="66"/>
                  </a:lnTo>
                  <a:lnTo>
                    <a:pt x="41" y="66"/>
                  </a:lnTo>
                  <a:lnTo>
                    <a:pt x="40" y="66"/>
                  </a:lnTo>
                  <a:lnTo>
                    <a:pt x="40" y="67"/>
                  </a:lnTo>
                  <a:lnTo>
                    <a:pt x="39" y="67"/>
                  </a:lnTo>
                  <a:lnTo>
                    <a:pt x="38" y="67"/>
                  </a:lnTo>
                  <a:lnTo>
                    <a:pt x="39" y="68"/>
                  </a:lnTo>
                  <a:lnTo>
                    <a:pt x="38" y="68"/>
                  </a:lnTo>
                  <a:lnTo>
                    <a:pt x="38" y="69"/>
                  </a:lnTo>
                  <a:lnTo>
                    <a:pt x="38" y="70"/>
                  </a:lnTo>
                  <a:lnTo>
                    <a:pt x="37" y="70"/>
                  </a:lnTo>
                  <a:lnTo>
                    <a:pt x="37" y="71"/>
                  </a:lnTo>
                  <a:lnTo>
                    <a:pt x="36" y="71"/>
                  </a:lnTo>
                  <a:lnTo>
                    <a:pt x="35" y="71"/>
                  </a:lnTo>
                  <a:lnTo>
                    <a:pt x="34" y="71"/>
                  </a:lnTo>
                  <a:lnTo>
                    <a:pt x="34" y="72"/>
                  </a:lnTo>
                  <a:lnTo>
                    <a:pt x="33" y="72"/>
                  </a:lnTo>
                  <a:lnTo>
                    <a:pt x="32" y="72"/>
                  </a:lnTo>
                  <a:lnTo>
                    <a:pt x="32" y="73"/>
                  </a:lnTo>
                  <a:lnTo>
                    <a:pt x="31" y="73"/>
                  </a:lnTo>
                  <a:lnTo>
                    <a:pt x="31" y="74"/>
                  </a:lnTo>
                  <a:lnTo>
                    <a:pt x="30" y="74"/>
                  </a:lnTo>
                  <a:lnTo>
                    <a:pt x="30" y="75"/>
                  </a:lnTo>
                  <a:lnTo>
                    <a:pt x="29" y="75"/>
                  </a:lnTo>
                  <a:lnTo>
                    <a:pt x="29" y="76"/>
                  </a:lnTo>
                  <a:lnTo>
                    <a:pt x="28" y="76"/>
                  </a:lnTo>
                  <a:lnTo>
                    <a:pt x="28" y="77"/>
                  </a:lnTo>
                  <a:lnTo>
                    <a:pt x="27" y="78"/>
                  </a:lnTo>
                  <a:lnTo>
                    <a:pt x="26" y="78"/>
                  </a:lnTo>
                  <a:lnTo>
                    <a:pt x="26" y="77"/>
                  </a:lnTo>
                  <a:lnTo>
                    <a:pt x="25" y="77"/>
                  </a:lnTo>
                  <a:lnTo>
                    <a:pt x="25" y="78"/>
                  </a:lnTo>
                  <a:lnTo>
                    <a:pt x="24" y="78"/>
                  </a:lnTo>
                  <a:lnTo>
                    <a:pt x="24" y="77"/>
                  </a:lnTo>
                  <a:lnTo>
                    <a:pt x="23" y="77"/>
                  </a:lnTo>
                  <a:lnTo>
                    <a:pt x="22" y="77"/>
                  </a:lnTo>
                  <a:lnTo>
                    <a:pt x="21" y="77"/>
                  </a:lnTo>
                  <a:lnTo>
                    <a:pt x="21" y="76"/>
                  </a:lnTo>
                  <a:lnTo>
                    <a:pt x="20" y="76"/>
                  </a:lnTo>
                  <a:lnTo>
                    <a:pt x="20" y="75"/>
                  </a:lnTo>
                  <a:lnTo>
                    <a:pt x="20" y="74"/>
                  </a:lnTo>
                  <a:lnTo>
                    <a:pt x="20" y="73"/>
                  </a:lnTo>
                  <a:lnTo>
                    <a:pt x="20" y="72"/>
                  </a:lnTo>
                  <a:lnTo>
                    <a:pt x="20" y="73"/>
                  </a:lnTo>
                  <a:lnTo>
                    <a:pt x="20" y="72"/>
                  </a:lnTo>
                  <a:lnTo>
                    <a:pt x="20" y="71"/>
                  </a:lnTo>
                  <a:lnTo>
                    <a:pt x="20" y="70"/>
                  </a:lnTo>
                  <a:lnTo>
                    <a:pt x="21" y="70"/>
                  </a:lnTo>
                  <a:lnTo>
                    <a:pt x="22" y="70"/>
                  </a:lnTo>
                  <a:lnTo>
                    <a:pt x="21" y="70"/>
                  </a:lnTo>
                  <a:lnTo>
                    <a:pt x="21" y="69"/>
                  </a:lnTo>
                  <a:lnTo>
                    <a:pt x="21" y="68"/>
                  </a:lnTo>
                  <a:lnTo>
                    <a:pt x="21" y="67"/>
                  </a:lnTo>
                  <a:lnTo>
                    <a:pt x="20" y="67"/>
                  </a:lnTo>
                  <a:lnTo>
                    <a:pt x="20" y="66"/>
                  </a:lnTo>
                  <a:lnTo>
                    <a:pt x="20" y="65"/>
                  </a:lnTo>
                  <a:lnTo>
                    <a:pt x="20" y="64"/>
                  </a:lnTo>
                  <a:lnTo>
                    <a:pt x="20" y="63"/>
                  </a:lnTo>
                  <a:lnTo>
                    <a:pt x="21" y="63"/>
                  </a:lnTo>
                  <a:lnTo>
                    <a:pt x="21" y="62"/>
                  </a:lnTo>
                  <a:lnTo>
                    <a:pt x="20" y="62"/>
                  </a:lnTo>
                  <a:lnTo>
                    <a:pt x="21" y="62"/>
                  </a:lnTo>
                  <a:lnTo>
                    <a:pt x="22" y="62"/>
                  </a:lnTo>
                  <a:lnTo>
                    <a:pt x="21" y="62"/>
                  </a:lnTo>
                  <a:lnTo>
                    <a:pt x="22" y="61"/>
                  </a:lnTo>
                  <a:lnTo>
                    <a:pt x="21" y="61"/>
                  </a:lnTo>
                  <a:lnTo>
                    <a:pt x="20" y="61"/>
                  </a:lnTo>
                  <a:lnTo>
                    <a:pt x="19" y="61"/>
                  </a:lnTo>
                  <a:lnTo>
                    <a:pt x="18" y="61"/>
                  </a:lnTo>
                  <a:lnTo>
                    <a:pt x="17" y="61"/>
                  </a:lnTo>
                  <a:lnTo>
                    <a:pt x="16" y="61"/>
                  </a:lnTo>
                  <a:lnTo>
                    <a:pt x="15" y="61"/>
                  </a:lnTo>
                  <a:lnTo>
                    <a:pt x="14" y="61"/>
                  </a:lnTo>
                  <a:lnTo>
                    <a:pt x="14" y="60"/>
                  </a:lnTo>
                  <a:lnTo>
                    <a:pt x="14" y="61"/>
                  </a:lnTo>
                  <a:lnTo>
                    <a:pt x="13" y="61"/>
                  </a:lnTo>
                  <a:lnTo>
                    <a:pt x="12" y="61"/>
                  </a:lnTo>
                  <a:lnTo>
                    <a:pt x="12" y="62"/>
                  </a:lnTo>
                  <a:lnTo>
                    <a:pt x="11" y="61"/>
                  </a:lnTo>
                  <a:lnTo>
                    <a:pt x="11" y="62"/>
                  </a:lnTo>
                  <a:lnTo>
                    <a:pt x="10" y="62"/>
                  </a:lnTo>
                  <a:lnTo>
                    <a:pt x="9" y="62"/>
                  </a:lnTo>
                  <a:lnTo>
                    <a:pt x="9" y="61"/>
                  </a:lnTo>
                  <a:lnTo>
                    <a:pt x="8" y="61"/>
                  </a:lnTo>
                  <a:lnTo>
                    <a:pt x="7" y="61"/>
                  </a:lnTo>
                  <a:lnTo>
                    <a:pt x="7" y="60"/>
                  </a:lnTo>
                  <a:lnTo>
                    <a:pt x="8" y="60"/>
                  </a:lnTo>
                  <a:lnTo>
                    <a:pt x="9" y="60"/>
                  </a:lnTo>
                  <a:lnTo>
                    <a:pt x="9" y="59"/>
                  </a:lnTo>
                  <a:lnTo>
                    <a:pt x="9" y="58"/>
                  </a:lnTo>
                  <a:lnTo>
                    <a:pt x="10" y="57"/>
                  </a:lnTo>
                  <a:lnTo>
                    <a:pt x="9" y="57"/>
                  </a:lnTo>
                  <a:lnTo>
                    <a:pt x="10" y="57"/>
                  </a:lnTo>
                  <a:lnTo>
                    <a:pt x="10" y="56"/>
                  </a:lnTo>
                  <a:lnTo>
                    <a:pt x="9" y="56"/>
                  </a:lnTo>
                  <a:lnTo>
                    <a:pt x="10" y="56"/>
                  </a:lnTo>
                  <a:lnTo>
                    <a:pt x="10" y="55"/>
                  </a:lnTo>
                  <a:lnTo>
                    <a:pt x="10" y="54"/>
                  </a:lnTo>
                  <a:lnTo>
                    <a:pt x="11" y="54"/>
                  </a:lnTo>
                  <a:lnTo>
                    <a:pt x="10" y="54"/>
                  </a:lnTo>
                  <a:lnTo>
                    <a:pt x="10" y="53"/>
                  </a:lnTo>
                  <a:lnTo>
                    <a:pt x="9" y="53"/>
                  </a:lnTo>
                  <a:lnTo>
                    <a:pt x="9" y="52"/>
                  </a:lnTo>
                  <a:lnTo>
                    <a:pt x="9" y="53"/>
                  </a:lnTo>
                  <a:lnTo>
                    <a:pt x="10" y="53"/>
                  </a:lnTo>
                  <a:lnTo>
                    <a:pt x="10" y="52"/>
                  </a:lnTo>
                  <a:lnTo>
                    <a:pt x="10" y="51"/>
                  </a:lnTo>
                  <a:lnTo>
                    <a:pt x="11" y="51"/>
                  </a:lnTo>
                  <a:lnTo>
                    <a:pt x="11" y="50"/>
                  </a:lnTo>
                  <a:lnTo>
                    <a:pt x="12" y="50"/>
                  </a:lnTo>
                  <a:lnTo>
                    <a:pt x="12" y="49"/>
                  </a:lnTo>
                  <a:lnTo>
                    <a:pt x="13" y="49"/>
                  </a:lnTo>
                  <a:lnTo>
                    <a:pt x="13" y="48"/>
                  </a:lnTo>
                  <a:lnTo>
                    <a:pt x="14" y="48"/>
                  </a:lnTo>
                  <a:lnTo>
                    <a:pt x="14" y="47"/>
                  </a:lnTo>
                  <a:lnTo>
                    <a:pt x="14" y="46"/>
                  </a:lnTo>
                  <a:lnTo>
                    <a:pt x="15" y="46"/>
                  </a:lnTo>
                  <a:lnTo>
                    <a:pt x="15" y="45"/>
                  </a:lnTo>
                  <a:lnTo>
                    <a:pt x="16" y="45"/>
                  </a:lnTo>
                  <a:lnTo>
                    <a:pt x="16" y="44"/>
                  </a:lnTo>
                  <a:lnTo>
                    <a:pt x="16" y="43"/>
                  </a:lnTo>
                  <a:lnTo>
                    <a:pt x="16" y="42"/>
                  </a:lnTo>
                  <a:lnTo>
                    <a:pt x="16" y="41"/>
                  </a:lnTo>
                  <a:lnTo>
                    <a:pt x="16" y="40"/>
                  </a:lnTo>
                  <a:lnTo>
                    <a:pt x="16" y="39"/>
                  </a:lnTo>
                  <a:lnTo>
                    <a:pt x="16" y="38"/>
                  </a:lnTo>
                  <a:lnTo>
                    <a:pt x="16" y="37"/>
                  </a:lnTo>
                  <a:lnTo>
                    <a:pt x="16" y="36"/>
                  </a:lnTo>
                  <a:lnTo>
                    <a:pt x="16" y="35"/>
                  </a:lnTo>
                  <a:lnTo>
                    <a:pt x="15" y="35"/>
                  </a:lnTo>
                  <a:lnTo>
                    <a:pt x="16" y="34"/>
                  </a:lnTo>
                  <a:lnTo>
                    <a:pt x="16" y="33"/>
                  </a:lnTo>
                  <a:lnTo>
                    <a:pt x="16" y="32"/>
                  </a:lnTo>
                  <a:lnTo>
                    <a:pt x="15" y="32"/>
                  </a:lnTo>
                  <a:lnTo>
                    <a:pt x="15" y="31"/>
                  </a:lnTo>
                  <a:lnTo>
                    <a:pt x="15" y="30"/>
                  </a:lnTo>
                  <a:lnTo>
                    <a:pt x="15" y="29"/>
                  </a:lnTo>
                  <a:lnTo>
                    <a:pt x="15" y="28"/>
                  </a:lnTo>
                  <a:lnTo>
                    <a:pt x="15" y="27"/>
                  </a:lnTo>
                  <a:lnTo>
                    <a:pt x="15" y="26"/>
                  </a:lnTo>
                  <a:lnTo>
                    <a:pt x="15" y="25"/>
                  </a:lnTo>
                  <a:lnTo>
                    <a:pt x="15" y="24"/>
                  </a:lnTo>
                  <a:lnTo>
                    <a:pt x="15" y="23"/>
                  </a:lnTo>
                  <a:lnTo>
                    <a:pt x="14" y="23"/>
                  </a:lnTo>
                  <a:lnTo>
                    <a:pt x="14" y="22"/>
                  </a:lnTo>
                  <a:lnTo>
                    <a:pt x="14" y="21"/>
                  </a:lnTo>
                  <a:lnTo>
                    <a:pt x="13" y="21"/>
                  </a:lnTo>
                  <a:lnTo>
                    <a:pt x="13" y="20"/>
                  </a:lnTo>
                  <a:lnTo>
                    <a:pt x="13" y="21"/>
                  </a:lnTo>
                  <a:lnTo>
                    <a:pt x="12" y="21"/>
                  </a:lnTo>
                  <a:lnTo>
                    <a:pt x="12" y="20"/>
                  </a:lnTo>
                  <a:lnTo>
                    <a:pt x="12" y="21"/>
                  </a:lnTo>
                  <a:lnTo>
                    <a:pt x="11" y="21"/>
                  </a:lnTo>
                  <a:lnTo>
                    <a:pt x="11" y="20"/>
                  </a:lnTo>
                  <a:lnTo>
                    <a:pt x="11" y="21"/>
                  </a:lnTo>
                  <a:lnTo>
                    <a:pt x="10" y="21"/>
                  </a:lnTo>
                  <a:lnTo>
                    <a:pt x="10" y="20"/>
                  </a:lnTo>
                  <a:lnTo>
                    <a:pt x="9" y="20"/>
                  </a:lnTo>
                  <a:lnTo>
                    <a:pt x="8" y="20"/>
                  </a:lnTo>
                  <a:lnTo>
                    <a:pt x="7" y="20"/>
                  </a:lnTo>
                  <a:lnTo>
                    <a:pt x="6" y="20"/>
                  </a:lnTo>
                  <a:lnTo>
                    <a:pt x="5" y="20"/>
                  </a:lnTo>
                  <a:lnTo>
                    <a:pt x="4" y="20"/>
                  </a:lnTo>
                  <a:lnTo>
                    <a:pt x="4" y="19"/>
                  </a:lnTo>
                  <a:lnTo>
                    <a:pt x="3" y="19"/>
                  </a:lnTo>
                  <a:lnTo>
                    <a:pt x="2" y="19"/>
                  </a:lnTo>
                  <a:lnTo>
                    <a:pt x="2" y="18"/>
                  </a:lnTo>
                  <a:lnTo>
                    <a:pt x="2" y="17"/>
                  </a:lnTo>
                  <a:lnTo>
                    <a:pt x="2" y="16"/>
                  </a:lnTo>
                  <a:lnTo>
                    <a:pt x="1" y="16"/>
                  </a:lnTo>
                  <a:lnTo>
                    <a:pt x="0" y="16"/>
                  </a:lnTo>
                  <a:lnTo>
                    <a:pt x="0" y="15"/>
                  </a:lnTo>
                  <a:lnTo>
                    <a:pt x="0" y="14"/>
                  </a:lnTo>
                  <a:lnTo>
                    <a:pt x="0" y="13"/>
                  </a:lnTo>
                  <a:lnTo>
                    <a:pt x="1" y="13"/>
                  </a:lnTo>
                  <a:lnTo>
                    <a:pt x="2" y="13"/>
                  </a:lnTo>
                  <a:lnTo>
                    <a:pt x="2" y="12"/>
                  </a:lnTo>
                  <a:lnTo>
                    <a:pt x="3" y="12"/>
                  </a:lnTo>
                  <a:lnTo>
                    <a:pt x="4" y="12"/>
                  </a:lnTo>
                  <a:lnTo>
                    <a:pt x="4" y="13"/>
                  </a:lnTo>
                  <a:lnTo>
                    <a:pt x="5" y="13"/>
                  </a:lnTo>
                  <a:lnTo>
                    <a:pt x="6" y="13"/>
                  </a:lnTo>
                  <a:lnTo>
                    <a:pt x="7" y="13"/>
                  </a:lnTo>
                  <a:lnTo>
                    <a:pt x="6" y="13"/>
                  </a:lnTo>
                  <a:lnTo>
                    <a:pt x="7" y="13"/>
                  </a:lnTo>
                  <a:lnTo>
                    <a:pt x="7" y="14"/>
                  </a:lnTo>
                  <a:lnTo>
                    <a:pt x="8" y="14"/>
                  </a:lnTo>
                  <a:lnTo>
                    <a:pt x="7" y="14"/>
                  </a:lnTo>
                  <a:lnTo>
                    <a:pt x="8" y="14"/>
                  </a:lnTo>
                  <a:lnTo>
                    <a:pt x="9" y="14"/>
                  </a:lnTo>
                  <a:lnTo>
                    <a:pt x="10" y="14"/>
                  </a:lnTo>
                  <a:lnTo>
                    <a:pt x="10" y="15"/>
                  </a:lnTo>
                  <a:lnTo>
                    <a:pt x="11" y="15"/>
                  </a:lnTo>
                  <a:lnTo>
                    <a:pt x="11" y="14"/>
                  </a:lnTo>
                  <a:lnTo>
                    <a:pt x="11" y="15"/>
                  </a:lnTo>
                  <a:lnTo>
                    <a:pt x="11" y="14"/>
                  </a:lnTo>
                  <a:lnTo>
                    <a:pt x="12" y="14"/>
                  </a:lnTo>
                  <a:lnTo>
                    <a:pt x="13" y="14"/>
                  </a:lnTo>
                  <a:lnTo>
                    <a:pt x="12" y="14"/>
                  </a:lnTo>
                  <a:lnTo>
                    <a:pt x="12" y="13"/>
                  </a:lnTo>
                  <a:lnTo>
                    <a:pt x="13" y="13"/>
                  </a:lnTo>
                  <a:lnTo>
                    <a:pt x="13" y="14"/>
                  </a:lnTo>
                  <a:lnTo>
                    <a:pt x="14" y="14"/>
                  </a:lnTo>
                  <a:lnTo>
                    <a:pt x="14" y="13"/>
                  </a:lnTo>
                  <a:lnTo>
                    <a:pt x="14" y="14"/>
                  </a:lnTo>
                  <a:lnTo>
                    <a:pt x="15" y="14"/>
                  </a:lnTo>
                  <a:lnTo>
                    <a:pt x="15" y="13"/>
                  </a:lnTo>
                  <a:lnTo>
                    <a:pt x="15" y="14"/>
                  </a:lnTo>
                  <a:lnTo>
                    <a:pt x="16" y="14"/>
                  </a:lnTo>
                  <a:lnTo>
                    <a:pt x="16" y="13"/>
                  </a:lnTo>
                  <a:lnTo>
                    <a:pt x="17" y="13"/>
                  </a:lnTo>
                  <a:lnTo>
                    <a:pt x="17" y="14"/>
                  </a:lnTo>
                  <a:lnTo>
                    <a:pt x="18" y="14"/>
                  </a:lnTo>
                  <a:lnTo>
                    <a:pt x="19" y="14"/>
                  </a:lnTo>
                  <a:lnTo>
                    <a:pt x="20" y="14"/>
                  </a:lnTo>
                  <a:lnTo>
                    <a:pt x="21" y="14"/>
                  </a:lnTo>
                  <a:lnTo>
                    <a:pt x="21" y="13"/>
                  </a:lnTo>
                  <a:lnTo>
                    <a:pt x="21" y="12"/>
                  </a:lnTo>
                  <a:lnTo>
                    <a:pt x="20" y="12"/>
                  </a:lnTo>
                  <a:lnTo>
                    <a:pt x="20" y="11"/>
                  </a:lnTo>
                  <a:lnTo>
                    <a:pt x="20" y="12"/>
                  </a:lnTo>
                  <a:lnTo>
                    <a:pt x="21" y="12"/>
                  </a:lnTo>
                  <a:lnTo>
                    <a:pt x="21" y="11"/>
                  </a:lnTo>
                  <a:lnTo>
                    <a:pt x="22" y="11"/>
                  </a:lnTo>
                  <a:lnTo>
                    <a:pt x="23" y="10"/>
                  </a:lnTo>
                  <a:lnTo>
                    <a:pt x="23" y="9"/>
                  </a:lnTo>
                  <a:lnTo>
                    <a:pt x="24" y="9"/>
                  </a:lnTo>
                  <a:lnTo>
                    <a:pt x="24" y="8"/>
                  </a:lnTo>
                  <a:lnTo>
                    <a:pt x="25" y="8"/>
                  </a:lnTo>
                  <a:lnTo>
                    <a:pt x="25" y="7"/>
                  </a:lnTo>
                  <a:lnTo>
                    <a:pt x="25" y="6"/>
                  </a:lnTo>
                  <a:lnTo>
                    <a:pt x="24" y="6"/>
                  </a:lnTo>
                  <a:lnTo>
                    <a:pt x="23" y="6"/>
                  </a:lnTo>
                  <a:lnTo>
                    <a:pt x="23" y="5"/>
                  </a:lnTo>
                  <a:lnTo>
                    <a:pt x="23" y="4"/>
                  </a:lnTo>
                  <a:lnTo>
                    <a:pt x="24" y="4"/>
                  </a:lnTo>
                  <a:lnTo>
                    <a:pt x="25" y="4"/>
                  </a:lnTo>
                  <a:lnTo>
                    <a:pt x="25" y="3"/>
                  </a:lnTo>
                  <a:lnTo>
                    <a:pt x="26" y="3"/>
                  </a:lnTo>
                  <a:lnTo>
                    <a:pt x="26" y="2"/>
                  </a:lnTo>
                  <a:lnTo>
                    <a:pt x="26" y="1"/>
                  </a:lnTo>
                  <a:lnTo>
                    <a:pt x="26" y="2"/>
                  </a:lnTo>
                  <a:lnTo>
                    <a:pt x="26" y="1"/>
                  </a:lnTo>
                  <a:lnTo>
                    <a:pt x="27" y="1"/>
                  </a:lnTo>
                  <a:lnTo>
                    <a:pt x="27" y="0"/>
                  </a:lnTo>
                  <a:lnTo>
                    <a:pt x="28" y="0"/>
                  </a:lnTo>
                  <a:lnTo>
                    <a:pt x="29" y="0"/>
                  </a:lnTo>
                </a:path>
              </a:pathLst>
            </a:custGeom>
            <a:solidFill>
              <a:srgbClr val="92D050"/>
            </a:solidFill>
            <a:ln w="9525">
              <a:solidFill>
                <a:srgbClr val="92D050"/>
              </a:solidFill>
              <a:prstDash val="solid"/>
              <a:round/>
              <a:headEnd/>
              <a:tailEnd/>
            </a:ln>
          </p:spPr>
        </p:sp>
      </p:grpSp>
      <p:sp>
        <p:nvSpPr>
          <p:cNvPr id="14" name="13 CuadroTexto"/>
          <p:cNvSpPr txBox="1"/>
          <p:nvPr/>
        </p:nvSpPr>
        <p:spPr>
          <a:xfrm>
            <a:off x="8803059" y="1907952"/>
            <a:ext cx="1656184" cy="369332"/>
          </a:xfrm>
          <a:prstGeom prst="rect">
            <a:avLst/>
          </a:prstGeom>
          <a:noFill/>
        </p:spPr>
        <p:txBody>
          <a:bodyPr wrap="square" rtlCol="0">
            <a:spAutoFit/>
          </a:bodyPr>
          <a:lstStyle/>
          <a:p>
            <a:pPr algn="ctr"/>
            <a:r>
              <a:rPr lang="es-EC" dirty="0" smtClean="0"/>
              <a:t> 254.887 Ha</a:t>
            </a:r>
            <a:endParaRPr lang="es-EC"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Rectángulo"/>
          <p:cNvSpPr/>
          <p:nvPr/>
        </p:nvSpPr>
        <p:spPr>
          <a:xfrm>
            <a:off x="954187" y="1187872"/>
            <a:ext cx="1106393" cy="461665"/>
          </a:xfrm>
          <a:prstGeom prst="rect">
            <a:avLst/>
          </a:prstGeom>
        </p:spPr>
        <p:txBody>
          <a:bodyPr wrap="none">
            <a:spAutoFit/>
          </a:bodyPr>
          <a:lstStyle/>
          <a:p>
            <a:r>
              <a:rPr lang="es-EC" sz="2400" b="1" dirty="0" smtClean="0">
                <a:latin typeface="Arial" pitchFamily="34" charset="0"/>
                <a:cs typeface="Arial" pitchFamily="34" charset="0"/>
              </a:rPr>
              <a:t>El Oro</a:t>
            </a:r>
          </a:p>
        </p:txBody>
      </p:sp>
      <p:graphicFrame>
        <p:nvGraphicFramePr>
          <p:cNvPr id="6" name="5 Tabla"/>
          <p:cNvGraphicFramePr>
            <a:graphicFrameLocks noGrp="1"/>
          </p:cNvGraphicFramePr>
          <p:nvPr/>
        </p:nvGraphicFramePr>
        <p:xfrm>
          <a:off x="810171" y="1835944"/>
          <a:ext cx="6552729" cy="1614688"/>
        </p:xfrm>
        <a:graphic>
          <a:graphicData uri="http://schemas.openxmlformats.org/drawingml/2006/table">
            <a:tbl>
              <a:tblPr/>
              <a:tblGrid>
                <a:gridCol w="1522687"/>
                <a:gridCol w="1522687"/>
                <a:gridCol w="1522687"/>
                <a:gridCol w="1984668"/>
              </a:tblGrid>
              <a:tr h="316223">
                <a:tc gridSpan="4">
                  <a:txBody>
                    <a:bodyPr/>
                    <a:lstStyle/>
                    <a:p>
                      <a:pPr algn="ctr" rtl="0" fontAlgn="b"/>
                      <a:r>
                        <a:rPr lang="es-EC" sz="1800" b="1" i="0" u="none" strike="noStrike" dirty="0">
                          <a:solidFill>
                            <a:srgbClr val="FFFFFF"/>
                          </a:solidFill>
                          <a:latin typeface="+mj-lt"/>
                        </a:rPr>
                        <a:t> Cultivos permanentes de mayor producción </a:t>
                      </a:r>
                    </a:p>
                  </a:txBody>
                  <a:tcPr marL="9525" marR="9525" marT="9525" marB="0" anchor="b">
                    <a:lnL w="6350" cap="flat" cmpd="sng" algn="ctr">
                      <a:solidFill>
                        <a:srgbClr val="95B3D7"/>
                      </a:solidFill>
                      <a:prstDash val="solid"/>
                      <a:round/>
                      <a:headEnd type="none" w="med" len="med"/>
                      <a:tailEnd type="none" w="med" len="med"/>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538ED5"/>
                    </a:solidFill>
                  </a:tcPr>
                </a:tc>
                <a:tc hMerge="1">
                  <a:txBody>
                    <a:bodyPr/>
                    <a:lstStyle/>
                    <a:p>
                      <a:endParaRPr lang="es-EC"/>
                    </a:p>
                  </a:txBody>
                  <a:tcPr/>
                </a:tc>
                <a:tc hMerge="1">
                  <a:txBody>
                    <a:bodyPr/>
                    <a:lstStyle/>
                    <a:p>
                      <a:endParaRPr lang="es-EC"/>
                    </a:p>
                  </a:txBody>
                  <a:tcPr/>
                </a:tc>
                <a:tc hMerge="1">
                  <a:txBody>
                    <a:bodyPr/>
                    <a:lstStyle/>
                    <a:p>
                      <a:endParaRPr lang="es-EC"/>
                    </a:p>
                  </a:txBody>
                  <a:tcPr/>
                </a:tc>
              </a:tr>
              <a:tr h="316223">
                <a:tc rowSpan="2">
                  <a:txBody>
                    <a:bodyPr/>
                    <a:lstStyle/>
                    <a:p>
                      <a:pPr algn="ctr" rtl="0" fontAlgn="ctr"/>
                      <a:r>
                        <a:rPr lang="es-EC" sz="1800" b="1" i="0" u="none" strike="noStrike">
                          <a:solidFill>
                            <a:srgbClr val="000000"/>
                          </a:solidFill>
                          <a:latin typeface="+mj-lt"/>
                        </a:rPr>
                        <a:t> Cultivos permanentes </a:t>
                      </a: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gridSpan="2">
                  <a:txBody>
                    <a:bodyPr/>
                    <a:lstStyle/>
                    <a:p>
                      <a:pPr algn="ctr" rtl="0" fontAlgn="ctr"/>
                      <a:r>
                        <a:rPr lang="es-EC" sz="1800" b="1" i="0" u="none" strike="noStrike">
                          <a:solidFill>
                            <a:srgbClr val="000000"/>
                          </a:solidFill>
                          <a:latin typeface="+mj-lt"/>
                        </a:rPr>
                        <a:t> Superficie (Ha) </a:t>
                      </a: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hMerge="1">
                  <a:txBody>
                    <a:bodyPr/>
                    <a:lstStyle/>
                    <a:p>
                      <a:endParaRPr lang="es-EC"/>
                    </a:p>
                  </a:txBody>
                  <a:tcPr/>
                </a:tc>
                <a:tc rowSpan="2">
                  <a:txBody>
                    <a:bodyPr/>
                    <a:lstStyle/>
                    <a:p>
                      <a:pPr algn="ctr" rtl="0" fontAlgn="ctr"/>
                      <a:r>
                        <a:rPr lang="es-EC" sz="1800" b="1" i="0" u="none" strike="noStrike" dirty="0">
                          <a:solidFill>
                            <a:srgbClr val="000000"/>
                          </a:solidFill>
                          <a:latin typeface="+mj-lt"/>
                        </a:rPr>
                        <a:t>Producción anual (Tm )</a:t>
                      </a: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r>
              <a:tr h="316223">
                <a:tc vMerge="1">
                  <a:txBody>
                    <a:bodyPr/>
                    <a:lstStyle/>
                    <a:p>
                      <a:endParaRPr lang="es-EC"/>
                    </a:p>
                  </a:txBody>
                  <a:tcPr/>
                </a:tc>
                <a:tc>
                  <a:txBody>
                    <a:bodyPr/>
                    <a:lstStyle/>
                    <a:p>
                      <a:pPr algn="ctr" rtl="0" fontAlgn="b"/>
                      <a:r>
                        <a:rPr lang="es-EC" sz="1800" b="1" i="0" u="none" strike="noStrike">
                          <a:solidFill>
                            <a:srgbClr val="000000"/>
                          </a:solidFill>
                          <a:latin typeface="+mj-lt"/>
                        </a:rPr>
                        <a:t> Plantada  </a:t>
                      </a:r>
                    </a:p>
                  </a:txBody>
                  <a:tcPr marL="9525" marR="9525" marT="9525" marB="0" anchor="b">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rtl="0" fontAlgn="b"/>
                      <a:r>
                        <a:rPr lang="es-EC" sz="1800" b="1" i="0" u="none" strike="noStrike">
                          <a:solidFill>
                            <a:srgbClr val="000000"/>
                          </a:solidFill>
                          <a:latin typeface="+mj-lt"/>
                        </a:rPr>
                        <a:t>  Cosechada  </a:t>
                      </a:r>
                    </a:p>
                  </a:txBody>
                  <a:tcPr marL="9525" marR="9525" marT="9525" marB="0" anchor="b">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vMerge="1">
                  <a:txBody>
                    <a:bodyPr/>
                    <a:lstStyle/>
                    <a:p>
                      <a:endParaRPr lang="es-EC"/>
                    </a:p>
                  </a:txBody>
                  <a:tcPr/>
                </a:tc>
              </a:tr>
              <a:tr h="347475">
                <a:tc>
                  <a:txBody>
                    <a:bodyPr/>
                    <a:lstStyle/>
                    <a:p>
                      <a:pPr algn="l" rtl="0" fontAlgn="ctr"/>
                      <a:r>
                        <a:rPr lang="es-EC" sz="1800" b="0" i="0" u="none" strike="noStrike" dirty="0" smtClean="0">
                          <a:solidFill>
                            <a:srgbClr val="000000"/>
                          </a:solidFill>
                          <a:latin typeface="+mj-lt"/>
                        </a:rPr>
                        <a:t>Banano</a:t>
                      </a:r>
                      <a:endParaRPr lang="es-EC" sz="1800" b="0" i="0" u="none" strike="noStrike" dirty="0">
                        <a:solidFill>
                          <a:srgbClr val="000000"/>
                        </a:solidFill>
                        <a:latin typeface="+mj-lt"/>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35.449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34.203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1.062.267 </a:t>
                      </a:r>
                      <a:endParaRPr lang="es-EC" sz="1800" b="0" i="0" u="none" strike="noStrike" dirty="0">
                        <a:solidFill>
                          <a:srgbClr val="000000"/>
                        </a:solidFill>
                        <a:latin typeface="Calibri"/>
                      </a:endParaRP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r>
              <a:tr h="318544">
                <a:tc>
                  <a:txBody>
                    <a:bodyPr/>
                    <a:lstStyle/>
                    <a:p>
                      <a:pPr algn="l" rtl="0" fontAlgn="ctr"/>
                      <a:r>
                        <a:rPr lang="es-EC" sz="1800" b="0" i="0" u="none" strike="noStrike" dirty="0" smtClean="0">
                          <a:solidFill>
                            <a:srgbClr val="000000"/>
                          </a:solidFill>
                          <a:latin typeface="+mj-lt"/>
                        </a:rPr>
                        <a:t>Cacao</a:t>
                      </a:r>
                      <a:endParaRPr lang="es-EC" sz="1800" b="0" i="0" u="none" strike="noStrike" dirty="0">
                        <a:solidFill>
                          <a:srgbClr val="000000"/>
                        </a:solidFill>
                        <a:latin typeface="+mj-lt"/>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19.241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17.060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7.711 </a:t>
                      </a:r>
                      <a:endParaRPr lang="es-EC" sz="1800" b="0" i="0" u="none" strike="noStrike" dirty="0">
                        <a:solidFill>
                          <a:srgbClr val="000000"/>
                        </a:solidFill>
                        <a:latin typeface="Calibri"/>
                      </a:endParaRP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r>
            </a:tbl>
          </a:graphicData>
        </a:graphic>
      </p:graphicFrame>
      <p:sp>
        <p:nvSpPr>
          <p:cNvPr id="5" name="Freeform 32"/>
          <p:cNvSpPr>
            <a:spLocks/>
          </p:cNvSpPr>
          <p:nvPr/>
        </p:nvSpPr>
        <p:spPr bwMode="auto">
          <a:xfrm>
            <a:off x="8659043" y="1331888"/>
            <a:ext cx="2232248" cy="1944216"/>
          </a:xfrm>
          <a:custGeom>
            <a:avLst/>
            <a:gdLst/>
            <a:ahLst/>
            <a:cxnLst>
              <a:cxn ang="0">
                <a:pos x="40" y="25"/>
              </a:cxn>
              <a:cxn ang="0">
                <a:pos x="37" y="28"/>
              </a:cxn>
              <a:cxn ang="0">
                <a:pos x="38" y="23"/>
              </a:cxn>
              <a:cxn ang="0">
                <a:pos x="40" y="20"/>
              </a:cxn>
              <a:cxn ang="0">
                <a:pos x="39" y="17"/>
              </a:cxn>
              <a:cxn ang="0">
                <a:pos x="38" y="14"/>
              </a:cxn>
              <a:cxn ang="0">
                <a:pos x="37" y="12"/>
              </a:cxn>
              <a:cxn ang="0">
                <a:pos x="34" y="12"/>
              </a:cxn>
              <a:cxn ang="0">
                <a:pos x="29" y="12"/>
              </a:cxn>
              <a:cxn ang="0">
                <a:pos x="31" y="9"/>
              </a:cxn>
              <a:cxn ang="0">
                <a:pos x="32" y="6"/>
              </a:cxn>
              <a:cxn ang="0">
                <a:pos x="31" y="4"/>
              </a:cxn>
              <a:cxn ang="0">
                <a:pos x="28" y="3"/>
              </a:cxn>
              <a:cxn ang="0">
                <a:pos x="25" y="1"/>
              </a:cxn>
              <a:cxn ang="0">
                <a:pos x="22" y="0"/>
              </a:cxn>
              <a:cxn ang="0">
                <a:pos x="19" y="1"/>
              </a:cxn>
              <a:cxn ang="0">
                <a:pos x="18" y="4"/>
              </a:cxn>
              <a:cxn ang="0">
                <a:pos x="15" y="6"/>
              </a:cxn>
              <a:cxn ang="0">
                <a:pos x="12" y="8"/>
              </a:cxn>
              <a:cxn ang="0">
                <a:pos x="12" y="11"/>
              </a:cxn>
              <a:cxn ang="0">
                <a:pos x="13" y="14"/>
              </a:cxn>
              <a:cxn ang="0">
                <a:pos x="12" y="16"/>
              </a:cxn>
              <a:cxn ang="0">
                <a:pos x="10" y="15"/>
              </a:cxn>
              <a:cxn ang="0">
                <a:pos x="12" y="10"/>
              </a:cxn>
              <a:cxn ang="0">
                <a:pos x="8" y="12"/>
              </a:cxn>
              <a:cxn ang="0">
                <a:pos x="9" y="15"/>
              </a:cxn>
              <a:cxn ang="0">
                <a:pos x="7" y="14"/>
              </a:cxn>
              <a:cxn ang="0">
                <a:pos x="5" y="14"/>
              </a:cxn>
              <a:cxn ang="0">
                <a:pos x="2" y="14"/>
              </a:cxn>
              <a:cxn ang="0">
                <a:pos x="0" y="14"/>
              </a:cxn>
              <a:cxn ang="0">
                <a:pos x="3" y="17"/>
              </a:cxn>
              <a:cxn ang="0">
                <a:pos x="3" y="15"/>
              </a:cxn>
              <a:cxn ang="0">
                <a:pos x="8" y="16"/>
              </a:cxn>
              <a:cxn ang="0">
                <a:pos x="9" y="17"/>
              </a:cxn>
              <a:cxn ang="0">
                <a:pos x="6" y="18"/>
              </a:cxn>
              <a:cxn ang="0">
                <a:pos x="1" y="18"/>
              </a:cxn>
              <a:cxn ang="0">
                <a:pos x="3" y="21"/>
              </a:cxn>
              <a:cxn ang="0">
                <a:pos x="3" y="25"/>
              </a:cxn>
              <a:cxn ang="0">
                <a:pos x="4" y="28"/>
              </a:cxn>
              <a:cxn ang="0">
                <a:pos x="4" y="31"/>
              </a:cxn>
              <a:cxn ang="0">
                <a:pos x="5" y="34"/>
              </a:cxn>
              <a:cxn ang="0">
                <a:pos x="6" y="38"/>
              </a:cxn>
              <a:cxn ang="0">
                <a:pos x="10" y="39"/>
              </a:cxn>
              <a:cxn ang="0">
                <a:pos x="14" y="37"/>
              </a:cxn>
              <a:cxn ang="0">
                <a:pos x="17" y="37"/>
              </a:cxn>
              <a:cxn ang="0">
                <a:pos x="21" y="37"/>
              </a:cxn>
              <a:cxn ang="0">
                <a:pos x="24" y="37"/>
              </a:cxn>
              <a:cxn ang="0">
                <a:pos x="27" y="36"/>
              </a:cxn>
              <a:cxn ang="0">
                <a:pos x="30" y="34"/>
              </a:cxn>
              <a:cxn ang="0">
                <a:pos x="33" y="34"/>
              </a:cxn>
              <a:cxn ang="0">
                <a:pos x="36" y="34"/>
              </a:cxn>
              <a:cxn ang="0">
                <a:pos x="39" y="36"/>
              </a:cxn>
              <a:cxn ang="0">
                <a:pos x="41" y="34"/>
              </a:cxn>
              <a:cxn ang="0">
                <a:pos x="43" y="30"/>
              </a:cxn>
            </a:cxnLst>
            <a:rect l="0" t="0" r="r" b="b"/>
            <a:pathLst>
              <a:path w="43" h="39">
                <a:moveTo>
                  <a:pt x="43" y="27"/>
                </a:moveTo>
                <a:lnTo>
                  <a:pt x="42" y="27"/>
                </a:lnTo>
                <a:lnTo>
                  <a:pt x="42" y="26"/>
                </a:lnTo>
                <a:lnTo>
                  <a:pt x="41" y="26"/>
                </a:lnTo>
                <a:lnTo>
                  <a:pt x="41" y="25"/>
                </a:lnTo>
                <a:lnTo>
                  <a:pt x="40" y="25"/>
                </a:lnTo>
                <a:lnTo>
                  <a:pt x="40" y="25"/>
                </a:lnTo>
                <a:lnTo>
                  <a:pt x="40" y="26"/>
                </a:lnTo>
                <a:lnTo>
                  <a:pt x="39" y="26"/>
                </a:lnTo>
                <a:lnTo>
                  <a:pt x="38" y="26"/>
                </a:lnTo>
                <a:lnTo>
                  <a:pt x="38" y="27"/>
                </a:lnTo>
                <a:lnTo>
                  <a:pt x="37" y="28"/>
                </a:lnTo>
                <a:lnTo>
                  <a:pt x="37" y="27"/>
                </a:lnTo>
                <a:lnTo>
                  <a:pt x="37" y="26"/>
                </a:lnTo>
                <a:lnTo>
                  <a:pt x="37" y="25"/>
                </a:lnTo>
                <a:lnTo>
                  <a:pt x="38" y="25"/>
                </a:lnTo>
                <a:lnTo>
                  <a:pt x="38" y="24"/>
                </a:lnTo>
                <a:lnTo>
                  <a:pt x="38" y="23"/>
                </a:lnTo>
                <a:lnTo>
                  <a:pt x="38" y="22"/>
                </a:lnTo>
                <a:lnTo>
                  <a:pt x="38" y="21"/>
                </a:lnTo>
                <a:lnTo>
                  <a:pt x="38" y="21"/>
                </a:lnTo>
                <a:lnTo>
                  <a:pt x="39" y="21"/>
                </a:lnTo>
                <a:lnTo>
                  <a:pt x="39" y="20"/>
                </a:lnTo>
                <a:lnTo>
                  <a:pt x="40" y="20"/>
                </a:lnTo>
                <a:lnTo>
                  <a:pt x="40" y="19"/>
                </a:lnTo>
                <a:lnTo>
                  <a:pt x="40" y="18"/>
                </a:lnTo>
                <a:lnTo>
                  <a:pt x="40" y="18"/>
                </a:lnTo>
                <a:lnTo>
                  <a:pt x="40" y="18"/>
                </a:lnTo>
                <a:lnTo>
                  <a:pt x="39" y="18"/>
                </a:lnTo>
                <a:lnTo>
                  <a:pt x="39" y="17"/>
                </a:lnTo>
                <a:lnTo>
                  <a:pt x="39" y="16"/>
                </a:lnTo>
                <a:lnTo>
                  <a:pt x="38" y="16"/>
                </a:lnTo>
                <a:lnTo>
                  <a:pt x="38" y="15"/>
                </a:lnTo>
                <a:lnTo>
                  <a:pt x="38" y="15"/>
                </a:lnTo>
                <a:lnTo>
                  <a:pt x="39" y="15"/>
                </a:lnTo>
                <a:lnTo>
                  <a:pt x="38" y="14"/>
                </a:lnTo>
                <a:lnTo>
                  <a:pt x="39" y="14"/>
                </a:lnTo>
                <a:lnTo>
                  <a:pt x="39" y="13"/>
                </a:lnTo>
                <a:lnTo>
                  <a:pt x="39" y="12"/>
                </a:lnTo>
                <a:lnTo>
                  <a:pt x="38" y="12"/>
                </a:lnTo>
                <a:lnTo>
                  <a:pt x="38" y="12"/>
                </a:lnTo>
                <a:lnTo>
                  <a:pt x="37" y="12"/>
                </a:lnTo>
                <a:lnTo>
                  <a:pt x="37" y="12"/>
                </a:lnTo>
                <a:lnTo>
                  <a:pt x="36" y="12"/>
                </a:lnTo>
                <a:lnTo>
                  <a:pt x="35" y="12"/>
                </a:lnTo>
                <a:lnTo>
                  <a:pt x="34" y="12"/>
                </a:lnTo>
                <a:lnTo>
                  <a:pt x="34" y="12"/>
                </a:lnTo>
                <a:lnTo>
                  <a:pt x="34" y="12"/>
                </a:lnTo>
                <a:lnTo>
                  <a:pt x="33" y="12"/>
                </a:lnTo>
                <a:lnTo>
                  <a:pt x="32" y="12"/>
                </a:lnTo>
                <a:lnTo>
                  <a:pt x="31" y="12"/>
                </a:lnTo>
                <a:lnTo>
                  <a:pt x="31" y="12"/>
                </a:lnTo>
                <a:lnTo>
                  <a:pt x="30" y="12"/>
                </a:lnTo>
                <a:lnTo>
                  <a:pt x="29" y="12"/>
                </a:lnTo>
                <a:lnTo>
                  <a:pt x="29" y="12"/>
                </a:lnTo>
                <a:lnTo>
                  <a:pt x="30" y="12"/>
                </a:lnTo>
                <a:lnTo>
                  <a:pt x="30" y="11"/>
                </a:lnTo>
                <a:lnTo>
                  <a:pt x="31" y="11"/>
                </a:lnTo>
                <a:lnTo>
                  <a:pt x="31" y="10"/>
                </a:lnTo>
                <a:lnTo>
                  <a:pt x="31" y="9"/>
                </a:lnTo>
                <a:lnTo>
                  <a:pt x="31" y="9"/>
                </a:lnTo>
                <a:lnTo>
                  <a:pt x="31" y="8"/>
                </a:lnTo>
                <a:lnTo>
                  <a:pt x="31" y="8"/>
                </a:lnTo>
                <a:lnTo>
                  <a:pt x="31" y="7"/>
                </a:lnTo>
                <a:lnTo>
                  <a:pt x="32" y="7"/>
                </a:lnTo>
                <a:lnTo>
                  <a:pt x="32" y="6"/>
                </a:lnTo>
                <a:lnTo>
                  <a:pt x="32" y="6"/>
                </a:lnTo>
                <a:lnTo>
                  <a:pt x="33" y="6"/>
                </a:lnTo>
                <a:lnTo>
                  <a:pt x="33" y="5"/>
                </a:lnTo>
                <a:lnTo>
                  <a:pt x="32" y="5"/>
                </a:lnTo>
                <a:lnTo>
                  <a:pt x="32" y="4"/>
                </a:lnTo>
                <a:lnTo>
                  <a:pt x="31" y="4"/>
                </a:lnTo>
                <a:lnTo>
                  <a:pt x="31" y="3"/>
                </a:lnTo>
                <a:lnTo>
                  <a:pt x="31" y="3"/>
                </a:lnTo>
                <a:lnTo>
                  <a:pt x="30" y="3"/>
                </a:lnTo>
                <a:lnTo>
                  <a:pt x="30" y="3"/>
                </a:lnTo>
                <a:lnTo>
                  <a:pt x="29" y="3"/>
                </a:lnTo>
                <a:lnTo>
                  <a:pt x="28" y="3"/>
                </a:lnTo>
                <a:lnTo>
                  <a:pt x="28" y="2"/>
                </a:lnTo>
                <a:lnTo>
                  <a:pt x="27" y="2"/>
                </a:lnTo>
                <a:lnTo>
                  <a:pt x="27" y="2"/>
                </a:lnTo>
                <a:lnTo>
                  <a:pt x="27" y="1"/>
                </a:lnTo>
                <a:lnTo>
                  <a:pt x="26" y="1"/>
                </a:lnTo>
                <a:lnTo>
                  <a:pt x="25" y="1"/>
                </a:lnTo>
                <a:lnTo>
                  <a:pt x="25" y="0"/>
                </a:lnTo>
                <a:lnTo>
                  <a:pt x="24" y="0"/>
                </a:lnTo>
                <a:lnTo>
                  <a:pt x="24" y="0"/>
                </a:lnTo>
                <a:lnTo>
                  <a:pt x="24" y="0"/>
                </a:lnTo>
                <a:lnTo>
                  <a:pt x="23" y="0"/>
                </a:lnTo>
                <a:lnTo>
                  <a:pt x="22" y="0"/>
                </a:lnTo>
                <a:lnTo>
                  <a:pt x="21" y="0"/>
                </a:lnTo>
                <a:lnTo>
                  <a:pt x="21" y="0"/>
                </a:lnTo>
                <a:lnTo>
                  <a:pt x="20" y="0"/>
                </a:lnTo>
                <a:lnTo>
                  <a:pt x="19" y="0"/>
                </a:lnTo>
                <a:lnTo>
                  <a:pt x="19" y="0"/>
                </a:lnTo>
                <a:lnTo>
                  <a:pt x="19" y="1"/>
                </a:lnTo>
                <a:lnTo>
                  <a:pt x="18" y="1"/>
                </a:lnTo>
                <a:lnTo>
                  <a:pt x="18" y="1"/>
                </a:lnTo>
                <a:lnTo>
                  <a:pt x="18" y="2"/>
                </a:lnTo>
                <a:lnTo>
                  <a:pt x="18" y="3"/>
                </a:lnTo>
                <a:lnTo>
                  <a:pt x="18" y="3"/>
                </a:lnTo>
                <a:lnTo>
                  <a:pt x="18" y="4"/>
                </a:lnTo>
                <a:lnTo>
                  <a:pt x="18" y="5"/>
                </a:lnTo>
                <a:lnTo>
                  <a:pt x="17" y="5"/>
                </a:lnTo>
                <a:lnTo>
                  <a:pt x="17" y="6"/>
                </a:lnTo>
                <a:lnTo>
                  <a:pt x="16" y="6"/>
                </a:lnTo>
                <a:lnTo>
                  <a:pt x="16" y="6"/>
                </a:lnTo>
                <a:lnTo>
                  <a:pt x="15" y="6"/>
                </a:lnTo>
                <a:lnTo>
                  <a:pt x="15" y="6"/>
                </a:lnTo>
                <a:lnTo>
                  <a:pt x="14" y="6"/>
                </a:lnTo>
                <a:lnTo>
                  <a:pt x="14" y="7"/>
                </a:lnTo>
                <a:lnTo>
                  <a:pt x="14" y="8"/>
                </a:lnTo>
                <a:lnTo>
                  <a:pt x="13" y="8"/>
                </a:lnTo>
                <a:lnTo>
                  <a:pt x="12" y="8"/>
                </a:lnTo>
                <a:lnTo>
                  <a:pt x="12" y="9"/>
                </a:lnTo>
                <a:lnTo>
                  <a:pt x="13" y="9"/>
                </a:lnTo>
                <a:lnTo>
                  <a:pt x="13" y="9"/>
                </a:lnTo>
                <a:lnTo>
                  <a:pt x="12" y="9"/>
                </a:lnTo>
                <a:lnTo>
                  <a:pt x="12" y="10"/>
                </a:lnTo>
                <a:lnTo>
                  <a:pt x="12" y="11"/>
                </a:lnTo>
                <a:lnTo>
                  <a:pt x="12" y="12"/>
                </a:lnTo>
                <a:lnTo>
                  <a:pt x="12" y="12"/>
                </a:lnTo>
                <a:lnTo>
                  <a:pt x="12" y="12"/>
                </a:lnTo>
                <a:lnTo>
                  <a:pt x="12" y="13"/>
                </a:lnTo>
                <a:lnTo>
                  <a:pt x="12" y="14"/>
                </a:lnTo>
                <a:lnTo>
                  <a:pt x="13" y="14"/>
                </a:lnTo>
                <a:lnTo>
                  <a:pt x="14" y="14"/>
                </a:lnTo>
                <a:lnTo>
                  <a:pt x="14" y="15"/>
                </a:lnTo>
                <a:lnTo>
                  <a:pt x="13" y="15"/>
                </a:lnTo>
                <a:lnTo>
                  <a:pt x="13" y="15"/>
                </a:lnTo>
                <a:lnTo>
                  <a:pt x="13" y="16"/>
                </a:lnTo>
                <a:lnTo>
                  <a:pt x="12" y="16"/>
                </a:lnTo>
                <a:lnTo>
                  <a:pt x="12" y="15"/>
                </a:lnTo>
                <a:lnTo>
                  <a:pt x="13" y="15"/>
                </a:lnTo>
                <a:lnTo>
                  <a:pt x="12" y="15"/>
                </a:lnTo>
                <a:lnTo>
                  <a:pt x="12" y="15"/>
                </a:lnTo>
                <a:lnTo>
                  <a:pt x="11" y="15"/>
                </a:lnTo>
                <a:lnTo>
                  <a:pt x="10" y="15"/>
                </a:lnTo>
                <a:lnTo>
                  <a:pt x="11" y="14"/>
                </a:lnTo>
                <a:lnTo>
                  <a:pt x="11" y="13"/>
                </a:lnTo>
                <a:lnTo>
                  <a:pt x="11" y="12"/>
                </a:lnTo>
                <a:lnTo>
                  <a:pt x="11" y="12"/>
                </a:lnTo>
                <a:lnTo>
                  <a:pt x="11" y="11"/>
                </a:lnTo>
                <a:lnTo>
                  <a:pt x="12" y="10"/>
                </a:lnTo>
                <a:lnTo>
                  <a:pt x="11" y="10"/>
                </a:lnTo>
                <a:lnTo>
                  <a:pt x="10" y="10"/>
                </a:lnTo>
                <a:lnTo>
                  <a:pt x="9" y="10"/>
                </a:lnTo>
                <a:lnTo>
                  <a:pt x="9" y="11"/>
                </a:lnTo>
                <a:lnTo>
                  <a:pt x="9" y="12"/>
                </a:lnTo>
                <a:lnTo>
                  <a:pt x="8" y="12"/>
                </a:lnTo>
                <a:lnTo>
                  <a:pt x="8" y="12"/>
                </a:lnTo>
                <a:lnTo>
                  <a:pt x="9" y="12"/>
                </a:lnTo>
                <a:lnTo>
                  <a:pt x="9" y="13"/>
                </a:lnTo>
                <a:lnTo>
                  <a:pt x="9" y="13"/>
                </a:lnTo>
                <a:lnTo>
                  <a:pt x="9" y="14"/>
                </a:lnTo>
                <a:lnTo>
                  <a:pt x="9" y="15"/>
                </a:lnTo>
                <a:lnTo>
                  <a:pt x="8" y="14"/>
                </a:lnTo>
                <a:lnTo>
                  <a:pt x="9" y="14"/>
                </a:lnTo>
                <a:lnTo>
                  <a:pt x="9" y="13"/>
                </a:lnTo>
                <a:lnTo>
                  <a:pt x="8" y="13"/>
                </a:lnTo>
                <a:lnTo>
                  <a:pt x="7" y="13"/>
                </a:lnTo>
                <a:lnTo>
                  <a:pt x="7" y="14"/>
                </a:lnTo>
                <a:lnTo>
                  <a:pt x="6" y="14"/>
                </a:lnTo>
                <a:lnTo>
                  <a:pt x="7" y="15"/>
                </a:lnTo>
                <a:lnTo>
                  <a:pt x="6" y="15"/>
                </a:lnTo>
                <a:lnTo>
                  <a:pt x="6" y="15"/>
                </a:lnTo>
                <a:lnTo>
                  <a:pt x="5" y="15"/>
                </a:lnTo>
                <a:lnTo>
                  <a:pt x="5" y="14"/>
                </a:lnTo>
                <a:lnTo>
                  <a:pt x="5" y="13"/>
                </a:lnTo>
                <a:lnTo>
                  <a:pt x="4" y="13"/>
                </a:lnTo>
                <a:lnTo>
                  <a:pt x="3" y="13"/>
                </a:lnTo>
                <a:lnTo>
                  <a:pt x="3" y="13"/>
                </a:lnTo>
                <a:lnTo>
                  <a:pt x="3" y="14"/>
                </a:lnTo>
                <a:lnTo>
                  <a:pt x="2" y="14"/>
                </a:lnTo>
                <a:lnTo>
                  <a:pt x="2" y="13"/>
                </a:lnTo>
                <a:lnTo>
                  <a:pt x="1" y="13"/>
                </a:lnTo>
                <a:lnTo>
                  <a:pt x="1" y="12"/>
                </a:lnTo>
                <a:lnTo>
                  <a:pt x="0" y="12"/>
                </a:lnTo>
                <a:lnTo>
                  <a:pt x="0" y="13"/>
                </a:lnTo>
                <a:lnTo>
                  <a:pt x="0" y="14"/>
                </a:lnTo>
                <a:lnTo>
                  <a:pt x="1" y="15"/>
                </a:lnTo>
                <a:lnTo>
                  <a:pt x="1" y="15"/>
                </a:lnTo>
                <a:lnTo>
                  <a:pt x="2" y="15"/>
                </a:lnTo>
                <a:lnTo>
                  <a:pt x="2" y="16"/>
                </a:lnTo>
                <a:lnTo>
                  <a:pt x="2" y="17"/>
                </a:lnTo>
                <a:lnTo>
                  <a:pt x="3" y="17"/>
                </a:lnTo>
                <a:lnTo>
                  <a:pt x="3" y="17"/>
                </a:lnTo>
                <a:lnTo>
                  <a:pt x="3" y="16"/>
                </a:lnTo>
                <a:lnTo>
                  <a:pt x="3" y="15"/>
                </a:lnTo>
                <a:lnTo>
                  <a:pt x="3" y="15"/>
                </a:lnTo>
                <a:lnTo>
                  <a:pt x="3" y="15"/>
                </a:lnTo>
                <a:lnTo>
                  <a:pt x="3" y="15"/>
                </a:lnTo>
                <a:lnTo>
                  <a:pt x="4" y="15"/>
                </a:lnTo>
                <a:lnTo>
                  <a:pt x="5" y="16"/>
                </a:lnTo>
                <a:lnTo>
                  <a:pt x="6" y="16"/>
                </a:lnTo>
                <a:lnTo>
                  <a:pt x="6" y="16"/>
                </a:lnTo>
                <a:lnTo>
                  <a:pt x="7" y="16"/>
                </a:lnTo>
                <a:lnTo>
                  <a:pt x="8" y="16"/>
                </a:lnTo>
                <a:lnTo>
                  <a:pt x="9" y="16"/>
                </a:lnTo>
                <a:lnTo>
                  <a:pt x="9" y="16"/>
                </a:lnTo>
                <a:lnTo>
                  <a:pt x="10" y="15"/>
                </a:lnTo>
                <a:lnTo>
                  <a:pt x="10" y="16"/>
                </a:lnTo>
                <a:lnTo>
                  <a:pt x="10" y="17"/>
                </a:lnTo>
                <a:lnTo>
                  <a:pt x="9" y="17"/>
                </a:lnTo>
                <a:lnTo>
                  <a:pt x="9" y="17"/>
                </a:lnTo>
                <a:lnTo>
                  <a:pt x="8" y="17"/>
                </a:lnTo>
                <a:lnTo>
                  <a:pt x="7" y="17"/>
                </a:lnTo>
                <a:lnTo>
                  <a:pt x="6" y="17"/>
                </a:lnTo>
                <a:lnTo>
                  <a:pt x="6" y="17"/>
                </a:lnTo>
                <a:lnTo>
                  <a:pt x="6" y="18"/>
                </a:lnTo>
                <a:lnTo>
                  <a:pt x="5" y="18"/>
                </a:lnTo>
                <a:lnTo>
                  <a:pt x="4" y="18"/>
                </a:lnTo>
                <a:lnTo>
                  <a:pt x="3" y="18"/>
                </a:lnTo>
                <a:lnTo>
                  <a:pt x="3" y="18"/>
                </a:lnTo>
                <a:lnTo>
                  <a:pt x="2" y="18"/>
                </a:lnTo>
                <a:lnTo>
                  <a:pt x="1" y="18"/>
                </a:lnTo>
                <a:lnTo>
                  <a:pt x="1" y="19"/>
                </a:lnTo>
                <a:lnTo>
                  <a:pt x="1" y="20"/>
                </a:lnTo>
                <a:lnTo>
                  <a:pt x="2" y="20"/>
                </a:lnTo>
                <a:lnTo>
                  <a:pt x="2" y="21"/>
                </a:lnTo>
                <a:lnTo>
                  <a:pt x="3" y="21"/>
                </a:lnTo>
                <a:lnTo>
                  <a:pt x="3" y="21"/>
                </a:lnTo>
                <a:lnTo>
                  <a:pt x="3" y="22"/>
                </a:lnTo>
                <a:lnTo>
                  <a:pt x="3" y="22"/>
                </a:lnTo>
                <a:lnTo>
                  <a:pt x="3" y="23"/>
                </a:lnTo>
                <a:lnTo>
                  <a:pt x="3" y="24"/>
                </a:lnTo>
                <a:lnTo>
                  <a:pt x="3" y="25"/>
                </a:lnTo>
                <a:lnTo>
                  <a:pt x="3" y="25"/>
                </a:lnTo>
                <a:lnTo>
                  <a:pt x="4" y="25"/>
                </a:lnTo>
                <a:lnTo>
                  <a:pt x="4" y="26"/>
                </a:lnTo>
                <a:lnTo>
                  <a:pt x="3" y="26"/>
                </a:lnTo>
                <a:lnTo>
                  <a:pt x="3" y="27"/>
                </a:lnTo>
                <a:lnTo>
                  <a:pt x="4" y="27"/>
                </a:lnTo>
                <a:lnTo>
                  <a:pt x="4" y="28"/>
                </a:lnTo>
                <a:lnTo>
                  <a:pt x="4" y="28"/>
                </a:lnTo>
                <a:lnTo>
                  <a:pt x="4" y="29"/>
                </a:lnTo>
                <a:lnTo>
                  <a:pt x="3" y="29"/>
                </a:lnTo>
                <a:lnTo>
                  <a:pt x="3" y="30"/>
                </a:lnTo>
                <a:lnTo>
                  <a:pt x="3" y="31"/>
                </a:lnTo>
                <a:lnTo>
                  <a:pt x="4" y="31"/>
                </a:lnTo>
                <a:lnTo>
                  <a:pt x="4" y="31"/>
                </a:lnTo>
                <a:lnTo>
                  <a:pt x="4" y="32"/>
                </a:lnTo>
                <a:lnTo>
                  <a:pt x="4" y="33"/>
                </a:lnTo>
                <a:lnTo>
                  <a:pt x="4" y="34"/>
                </a:lnTo>
                <a:lnTo>
                  <a:pt x="4" y="34"/>
                </a:lnTo>
                <a:lnTo>
                  <a:pt x="5" y="34"/>
                </a:lnTo>
                <a:lnTo>
                  <a:pt x="5" y="35"/>
                </a:lnTo>
                <a:lnTo>
                  <a:pt x="6" y="35"/>
                </a:lnTo>
                <a:lnTo>
                  <a:pt x="6" y="36"/>
                </a:lnTo>
                <a:lnTo>
                  <a:pt x="6" y="37"/>
                </a:lnTo>
                <a:lnTo>
                  <a:pt x="6" y="37"/>
                </a:lnTo>
                <a:lnTo>
                  <a:pt x="6" y="38"/>
                </a:lnTo>
                <a:lnTo>
                  <a:pt x="6" y="39"/>
                </a:lnTo>
                <a:lnTo>
                  <a:pt x="7" y="39"/>
                </a:lnTo>
                <a:lnTo>
                  <a:pt x="8" y="39"/>
                </a:lnTo>
                <a:lnTo>
                  <a:pt x="9" y="39"/>
                </a:lnTo>
                <a:lnTo>
                  <a:pt x="9" y="39"/>
                </a:lnTo>
                <a:lnTo>
                  <a:pt x="10" y="39"/>
                </a:lnTo>
                <a:lnTo>
                  <a:pt x="11" y="39"/>
                </a:lnTo>
                <a:lnTo>
                  <a:pt x="11" y="38"/>
                </a:lnTo>
                <a:lnTo>
                  <a:pt x="12" y="38"/>
                </a:lnTo>
                <a:lnTo>
                  <a:pt x="12" y="38"/>
                </a:lnTo>
                <a:lnTo>
                  <a:pt x="13" y="37"/>
                </a:lnTo>
                <a:lnTo>
                  <a:pt x="14" y="37"/>
                </a:lnTo>
                <a:lnTo>
                  <a:pt x="14" y="37"/>
                </a:lnTo>
                <a:lnTo>
                  <a:pt x="15" y="37"/>
                </a:lnTo>
                <a:lnTo>
                  <a:pt x="15" y="37"/>
                </a:lnTo>
                <a:lnTo>
                  <a:pt x="16" y="37"/>
                </a:lnTo>
                <a:lnTo>
                  <a:pt x="16" y="36"/>
                </a:lnTo>
                <a:lnTo>
                  <a:pt x="17" y="37"/>
                </a:lnTo>
                <a:lnTo>
                  <a:pt x="18" y="37"/>
                </a:lnTo>
                <a:lnTo>
                  <a:pt x="18" y="36"/>
                </a:lnTo>
                <a:lnTo>
                  <a:pt x="19" y="36"/>
                </a:lnTo>
                <a:lnTo>
                  <a:pt x="20" y="36"/>
                </a:lnTo>
                <a:lnTo>
                  <a:pt x="20" y="37"/>
                </a:lnTo>
                <a:lnTo>
                  <a:pt x="21" y="37"/>
                </a:lnTo>
                <a:lnTo>
                  <a:pt x="21" y="37"/>
                </a:lnTo>
                <a:lnTo>
                  <a:pt x="22" y="37"/>
                </a:lnTo>
                <a:lnTo>
                  <a:pt x="22" y="37"/>
                </a:lnTo>
                <a:lnTo>
                  <a:pt x="23" y="37"/>
                </a:lnTo>
                <a:lnTo>
                  <a:pt x="23" y="37"/>
                </a:lnTo>
                <a:lnTo>
                  <a:pt x="24" y="37"/>
                </a:lnTo>
                <a:lnTo>
                  <a:pt x="24" y="37"/>
                </a:lnTo>
                <a:lnTo>
                  <a:pt x="25" y="37"/>
                </a:lnTo>
                <a:lnTo>
                  <a:pt x="26" y="37"/>
                </a:lnTo>
                <a:lnTo>
                  <a:pt x="27" y="37"/>
                </a:lnTo>
                <a:lnTo>
                  <a:pt x="27" y="36"/>
                </a:lnTo>
                <a:lnTo>
                  <a:pt x="27" y="36"/>
                </a:lnTo>
                <a:lnTo>
                  <a:pt x="27" y="35"/>
                </a:lnTo>
                <a:lnTo>
                  <a:pt x="28" y="35"/>
                </a:lnTo>
                <a:lnTo>
                  <a:pt x="28" y="34"/>
                </a:lnTo>
                <a:lnTo>
                  <a:pt x="28" y="34"/>
                </a:lnTo>
                <a:lnTo>
                  <a:pt x="29" y="34"/>
                </a:lnTo>
                <a:lnTo>
                  <a:pt x="30" y="34"/>
                </a:lnTo>
                <a:lnTo>
                  <a:pt x="31" y="34"/>
                </a:lnTo>
                <a:lnTo>
                  <a:pt x="31" y="33"/>
                </a:lnTo>
                <a:lnTo>
                  <a:pt x="31" y="33"/>
                </a:lnTo>
                <a:lnTo>
                  <a:pt x="32" y="33"/>
                </a:lnTo>
                <a:lnTo>
                  <a:pt x="32" y="34"/>
                </a:lnTo>
                <a:lnTo>
                  <a:pt x="33" y="34"/>
                </a:lnTo>
                <a:lnTo>
                  <a:pt x="33" y="34"/>
                </a:lnTo>
                <a:lnTo>
                  <a:pt x="34" y="35"/>
                </a:lnTo>
                <a:lnTo>
                  <a:pt x="34" y="35"/>
                </a:lnTo>
                <a:lnTo>
                  <a:pt x="35" y="35"/>
                </a:lnTo>
                <a:lnTo>
                  <a:pt x="35" y="34"/>
                </a:lnTo>
                <a:lnTo>
                  <a:pt x="36" y="34"/>
                </a:lnTo>
                <a:lnTo>
                  <a:pt x="37" y="34"/>
                </a:lnTo>
                <a:lnTo>
                  <a:pt x="37" y="34"/>
                </a:lnTo>
                <a:lnTo>
                  <a:pt x="37" y="35"/>
                </a:lnTo>
                <a:lnTo>
                  <a:pt x="38" y="35"/>
                </a:lnTo>
                <a:lnTo>
                  <a:pt x="39" y="35"/>
                </a:lnTo>
                <a:lnTo>
                  <a:pt x="39" y="36"/>
                </a:lnTo>
                <a:lnTo>
                  <a:pt x="40" y="36"/>
                </a:lnTo>
                <a:lnTo>
                  <a:pt x="40" y="35"/>
                </a:lnTo>
                <a:lnTo>
                  <a:pt x="40" y="35"/>
                </a:lnTo>
                <a:lnTo>
                  <a:pt x="40" y="34"/>
                </a:lnTo>
                <a:lnTo>
                  <a:pt x="41" y="34"/>
                </a:lnTo>
                <a:lnTo>
                  <a:pt x="41" y="34"/>
                </a:lnTo>
                <a:lnTo>
                  <a:pt x="41" y="33"/>
                </a:lnTo>
                <a:lnTo>
                  <a:pt x="42" y="33"/>
                </a:lnTo>
                <a:lnTo>
                  <a:pt x="41" y="32"/>
                </a:lnTo>
                <a:lnTo>
                  <a:pt x="41" y="31"/>
                </a:lnTo>
                <a:lnTo>
                  <a:pt x="42" y="30"/>
                </a:lnTo>
                <a:lnTo>
                  <a:pt x="43" y="30"/>
                </a:lnTo>
                <a:lnTo>
                  <a:pt x="43" y="29"/>
                </a:lnTo>
                <a:lnTo>
                  <a:pt x="43" y="28"/>
                </a:lnTo>
                <a:lnTo>
                  <a:pt x="43" y="28"/>
                </a:lnTo>
                <a:lnTo>
                  <a:pt x="43" y="27"/>
                </a:lnTo>
                <a:close/>
              </a:path>
            </a:pathLst>
          </a:custGeom>
          <a:solidFill>
            <a:srgbClr val="92D050"/>
          </a:solidFill>
          <a:ln w="9525" cap="flat" cmpd="sng">
            <a:solidFill>
              <a:srgbClr val="92D050"/>
            </a:solidFill>
            <a:prstDash val="solid"/>
            <a:round/>
            <a:headEnd type="none" w="med" len="med"/>
            <a:tailEnd type="none" w="med" len="med"/>
          </a:ln>
          <a:effectLst>
            <a:outerShdw dist="35921" dir="2700000" algn="ctr" rotWithShape="0">
              <a:srgbClr val="808080"/>
            </a:outerShdw>
          </a:effectLst>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s-EC" dirty="0"/>
          </a:p>
        </p:txBody>
      </p:sp>
      <p:sp>
        <p:nvSpPr>
          <p:cNvPr id="7" name="6 CuadroTexto"/>
          <p:cNvSpPr txBox="1"/>
          <p:nvPr/>
        </p:nvSpPr>
        <p:spPr>
          <a:xfrm>
            <a:off x="9163099" y="2267992"/>
            <a:ext cx="1440160" cy="369332"/>
          </a:xfrm>
          <a:prstGeom prst="rect">
            <a:avLst/>
          </a:prstGeom>
          <a:noFill/>
        </p:spPr>
        <p:txBody>
          <a:bodyPr wrap="square" rtlCol="0">
            <a:spAutoFit/>
          </a:bodyPr>
          <a:lstStyle/>
          <a:p>
            <a:r>
              <a:rPr lang="es-EC" dirty="0" smtClean="0"/>
              <a:t> 394.238 Ha</a:t>
            </a:r>
            <a:endParaRPr lang="es-EC" dirty="0"/>
          </a:p>
        </p:txBody>
      </p:sp>
      <p:sp>
        <p:nvSpPr>
          <p:cNvPr id="8" name="7 CuadroTexto"/>
          <p:cNvSpPr txBox="1"/>
          <p:nvPr/>
        </p:nvSpPr>
        <p:spPr>
          <a:xfrm>
            <a:off x="738163" y="3780160"/>
            <a:ext cx="4248472" cy="1631216"/>
          </a:xfrm>
          <a:prstGeom prst="rect">
            <a:avLst/>
          </a:prstGeom>
          <a:noFill/>
        </p:spPr>
        <p:txBody>
          <a:bodyPr wrap="square" rtlCol="0">
            <a:spAutoFit/>
          </a:bodyPr>
          <a:lstStyle/>
          <a:p>
            <a:pPr algn="just"/>
            <a:r>
              <a:rPr lang="es-EC" sz="2000" dirty="0" smtClean="0"/>
              <a:t>La producción anual de banano en El Oro representa el 15,38 % respecto a la producción nacional de este cultivo; mientras que, la producción anual de arroz representa el 0,21 %.</a:t>
            </a:r>
            <a:endParaRPr lang="es-ES" sz="2000" dirty="0"/>
          </a:p>
        </p:txBody>
      </p:sp>
      <p:graphicFrame>
        <p:nvGraphicFramePr>
          <p:cNvPr id="9" name="8 Tabla"/>
          <p:cNvGraphicFramePr>
            <a:graphicFrameLocks noGrp="1"/>
          </p:cNvGraphicFramePr>
          <p:nvPr/>
        </p:nvGraphicFramePr>
        <p:xfrm>
          <a:off x="5130651" y="3996184"/>
          <a:ext cx="6192687" cy="1674852"/>
        </p:xfrm>
        <a:graphic>
          <a:graphicData uri="http://schemas.openxmlformats.org/drawingml/2006/table">
            <a:tbl>
              <a:tblPr/>
              <a:tblGrid>
                <a:gridCol w="1910510"/>
                <a:gridCol w="1232891"/>
                <a:gridCol w="1154462"/>
                <a:gridCol w="1894824"/>
              </a:tblGrid>
              <a:tr h="257175">
                <a:tc gridSpan="4">
                  <a:txBody>
                    <a:bodyPr/>
                    <a:lstStyle/>
                    <a:p>
                      <a:pPr algn="ctr" rtl="0" fontAlgn="b"/>
                      <a:r>
                        <a:rPr lang="es-EC" sz="1800" b="1" i="0" u="none" strike="noStrike" dirty="0">
                          <a:solidFill>
                            <a:srgbClr val="FFFFFF"/>
                          </a:solidFill>
                          <a:latin typeface="+mj-lt"/>
                        </a:rPr>
                        <a:t> Cultivos transitorios de mayor producción </a:t>
                      </a:r>
                    </a:p>
                  </a:txBody>
                  <a:tcPr marL="9525" marR="9525" marT="9525" marB="0" anchor="b">
                    <a:lnL w="6350" cap="flat" cmpd="sng" algn="ctr">
                      <a:solidFill>
                        <a:srgbClr val="95B3D7"/>
                      </a:solidFill>
                      <a:prstDash val="solid"/>
                      <a:round/>
                      <a:headEnd type="none" w="med" len="med"/>
                      <a:tailEnd type="none" w="med" len="med"/>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538ED5"/>
                    </a:solidFill>
                  </a:tcPr>
                </a:tc>
                <a:tc hMerge="1">
                  <a:txBody>
                    <a:bodyPr/>
                    <a:lstStyle/>
                    <a:p>
                      <a:endParaRPr lang="es-EC"/>
                    </a:p>
                  </a:txBody>
                  <a:tcPr/>
                </a:tc>
                <a:tc hMerge="1">
                  <a:txBody>
                    <a:bodyPr/>
                    <a:lstStyle/>
                    <a:p>
                      <a:endParaRPr lang="es-EC"/>
                    </a:p>
                  </a:txBody>
                  <a:tcPr/>
                </a:tc>
                <a:tc hMerge="1">
                  <a:txBody>
                    <a:bodyPr/>
                    <a:lstStyle/>
                    <a:p>
                      <a:endParaRPr lang="es-EC"/>
                    </a:p>
                  </a:txBody>
                  <a:tcPr/>
                </a:tc>
              </a:tr>
              <a:tr h="257175">
                <a:tc rowSpan="2">
                  <a:txBody>
                    <a:bodyPr/>
                    <a:lstStyle/>
                    <a:p>
                      <a:pPr algn="ctr" rtl="0" fontAlgn="ctr"/>
                      <a:r>
                        <a:rPr lang="es-EC" sz="1800" b="1" i="0" u="none" strike="noStrike" dirty="0">
                          <a:solidFill>
                            <a:srgbClr val="000000"/>
                          </a:solidFill>
                          <a:latin typeface="+mj-lt"/>
                        </a:rPr>
                        <a:t> Cultivos transitorios  </a:t>
                      </a: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gridSpan="2">
                  <a:txBody>
                    <a:bodyPr/>
                    <a:lstStyle/>
                    <a:p>
                      <a:pPr algn="ctr" rtl="0" fontAlgn="ctr"/>
                      <a:r>
                        <a:rPr lang="es-EC" sz="1800" b="1" i="0" u="none" strike="noStrike">
                          <a:solidFill>
                            <a:srgbClr val="000000"/>
                          </a:solidFill>
                          <a:latin typeface="+mj-lt"/>
                        </a:rPr>
                        <a:t> Superficie (Ha) </a:t>
                      </a: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hMerge="1">
                  <a:txBody>
                    <a:bodyPr/>
                    <a:lstStyle/>
                    <a:p>
                      <a:endParaRPr lang="es-EC"/>
                    </a:p>
                  </a:txBody>
                  <a:tcPr/>
                </a:tc>
                <a:tc rowSpan="2">
                  <a:txBody>
                    <a:bodyPr/>
                    <a:lstStyle/>
                    <a:p>
                      <a:pPr algn="ctr" rtl="0" fontAlgn="ctr"/>
                      <a:r>
                        <a:rPr lang="es-EC" sz="1800" b="1" i="0" u="none" strike="noStrike">
                          <a:solidFill>
                            <a:srgbClr val="000000"/>
                          </a:solidFill>
                          <a:latin typeface="+mj-lt"/>
                        </a:rPr>
                        <a:t>Producción anual (Tm )</a:t>
                      </a: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r>
              <a:tr h="421754">
                <a:tc vMerge="1">
                  <a:txBody>
                    <a:bodyPr/>
                    <a:lstStyle/>
                    <a:p>
                      <a:endParaRPr lang="es-EC"/>
                    </a:p>
                  </a:txBody>
                  <a:tcPr/>
                </a:tc>
                <a:tc>
                  <a:txBody>
                    <a:bodyPr/>
                    <a:lstStyle/>
                    <a:p>
                      <a:pPr algn="ctr" rtl="0" fontAlgn="ctr"/>
                      <a:r>
                        <a:rPr lang="es-EC" sz="1800" b="1" i="0" u="none" strike="noStrike">
                          <a:solidFill>
                            <a:srgbClr val="000000"/>
                          </a:solidFill>
                          <a:latin typeface="+mj-lt"/>
                        </a:rPr>
                        <a:t>Sembrada</a:t>
                      </a: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rtl="0" fontAlgn="t"/>
                      <a:r>
                        <a:rPr lang="es-EC" sz="1800" b="1" i="0" u="none" strike="noStrike">
                          <a:solidFill>
                            <a:srgbClr val="000000"/>
                          </a:solidFill>
                          <a:latin typeface="+mj-lt"/>
                        </a:rPr>
                        <a:t>Cosechada   </a:t>
                      </a:r>
                    </a:p>
                  </a:txBody>
                  <a:tcPr marL="9525" marR="9525" marT="9525" marB="0">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vMerge="1">
                  <a:txBody>
                    <a:bodyPr/>
                    <a:lstStyle/>
                    <a:p>
                      <a:endParaRPr lang="es-EC"/>
                    </a:p>
                  </a:txBody>
                  <a:tcPr/>
                </a:tc>
              </a:tr>
              <a:tr h="378708">
                <a:tc>
                  <a:txBody>
                    <a:bodyPr/>
                    <a:lstStyle/>
                    <a:p>
                      <a:pPr algn="l" rtl="0" fontAlgn="ctr"/>
                      <a:r>
                        <a:rPr lang="es-EC" sz="1800" b="0" i="0" u="none" strike="noStrike" dirty="0" smtClean="0">
                          <a:solidFill>
                            <a:srgbClr val="000000"/>
                          </a:solidFill>
                          <a:latin typeface="+mj-lt"/>
                        </a:rPr>
                        <a:t>Arroz</a:t>
                      </a:r>
                      <a:endParaRPr lang="es-EC" sz="1800" b="0" i="0" u="none" strike="noStrike" dirty="0">
                        <a:solidFill>
                          <a:srgbClr val="000000"/>
                        </a:solidFill>
                        <a:latin typeface="+mj-lt"/>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3.220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2.902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3.033 </a:t>
                      </a:r>
                      <a:endParaRPr lang="es-EC" sz="1800" b="0" i="0" u="none" strike="noStrike" dirty="0">
                        <a:solidFill>
                          <a:srgbClr val="000000"/>
                        </a:solidFill>
                        <a:latin typeface="Calibri"/>
                      </a:endParaRP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r>
              <a:tr h="306700">
                <a:tc>
                  <a:txBody>
                    <a:bodyPr/>
                    <a:lstStyle/>
                    <a:p>
                      <a:pPr algn="l" rtl="0" fontAlgn="ctr"/>
                      <a:r>
                        <a:rPr lang="it-IT" sz="1800" b="0" i="0" u="none" strike="noStrike" dirty="0" smtClean="0">
                          <a:solidFill>
                            <a:srgbClr val="000000"/>
                          </a:solidFill>
                          <a:latin typeface="+mj-lt"/>
                        </a:rPr>
                        <a:t>Maíz </a:t>
                      </a:r>
                      <a:r>
                        <a:rPr lang="it-IT" sz="1800" b="0" i="0" u="none" strike="noStrike" dirty="0">
                          <a:solidFill>
                            <a:srgbClr val="000000"/>
                          </a:solidFill>
                          <a:latin typeface="+mj-lt"/>
                        </a:rPr>
                        <a:t>duro </a:t>
                      </a:r>
                      <a:r>
                        <a:rPr lang="it-IT" sz="1800" b="0" i="0" u="none" strike="noStrike" dirty="0" smtClean="0">
                          <a:solidFill>
                            <a:srgbClr val="000000"/>
                          </a:solidFill>
                          <a:latin typeface="+mj-lt"/>
                        </a:rPr>
                        <a:t>seco</a:t>
                      </a:r>
                      <a:endParaRPr lang="it-IT" sz="1800" b="0" i="0" u="none" strike="noStrike" dirty="0">
                        <a:solidFill>
                          <a:srgbClr val="000000"/>
                        </a:solidFill>
                        <a:latin typeface="+mj-lt"/>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1.802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1.727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2.964 </a:t>
                      </a:r>
                      <a:endParaRPr lang="es-EC" sz="1800" b="0" i="0" u="none" strike="noStrike" dirty="0">
                        <a:solidFill>
                          <a:srgbClr val="000000"/>
                        </a:solidFill>
                        <a:latin typeface="Calibri"/>
                      </a:endParaRP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r>
            </a:tbl>
          </a:graphicData>
        </a:graphic>
      </p:graphicFrame>
      <p:sp>
        <p:nvSpPr>
          <p:cNvPr id="10" name="9 Rectángulo"/>
          <p:cNvSpPr/>
          <p:nvPr/>
        </p:nvSpPr>
        <p:spPr>
          <a:xfrm>
            <a:off x="738163" y="5436344"/>
            <a:ext cx="4176464" cy="1015663"/>
          </a:xfrm>
          <a:prstGeom prst="rect">
            <a:avLst/>
          </a:prstGeom>
        </p:spPr>
        <p:txBody>
          <a:bodyPr wrap="square">
            <a:spAutoFit/>
          </a:bodyPr>
          <a:lstStyle/>
          <a:p>
            <a:pPr algn="just"/>
            <a:r>
              <a:rPr lang="es-EC" sz="2000" dirty="0" smtClean="0"/>
              <a:t>En esta provincia el ganado porcino lidera el sector pecuario, existiendo el 7,91 %  del total nacional.</a:t>
            </a:r>
          </a:p>
        </p:txBody>
      </p:sp>
      <p:graphicFrame>
        <p:nvGraphicFramePr>
          <p:cNvPr id="11" name="10 Tabla"/>
          <p:cNvGraphicFramePr>
            <a:graphicFrameLocks noGrp="1"/>
          </p:cNvGraphicFramePr>
          <p:nvPr/>
        </p:nvGraphicFramePr>
        <p:xfrm>
          <a:off x="882179" y="6588473"/>
          <a:ext cx="10297145" cy="1296144"/>
        </p:xfrm>
        <a:graphic>
          <a:graphicData uri="http://schemas.openxmlformats.org/drawingml/2006/table">
            <a:tbl>
              <a:tblPr/>
              <a:tblGrid>
                <a:gridCol w="1736657"/>
                <a:gridCol w="1426748"/>
                <a:gridCol w="1426748"/>
                <a:gridCol w="1426748"/>
                <a:gridCol w="1426748"/>
                <a:gridCol w="1426748"/>
                <a:gridCol w="1426748"/>
              </a:tblGrid>
              <a:tr h="432048">
                <a:tc gridSpan="7">
                  <a:txBody>
                    <a:bodyPr/>
                    <a:lstStyle/>
                    <a:p>
                      <a:pPr algn="ctr" rtl="0" fontAlgn="ctr"/>
                      <a:r>
                        <a:rPr lang="es-EC" sz="1800" b="1" i="0" u="none" strike="noStrike" dirty="0">
                          <a:solidFill>
                            <a:srgbClr val="FFFFFF"/>
                          </a:solidFill>
                          <a:latin typeface="Calibri"/>
                        </a:rPr>
                        <a:t>Número total de cabezas de ganado (machos y hembras)*</a:t>
                      </a:r>
                      <a:r>
                        <a:rPr lang="es-EC" sz="1800" b="1" i="0" u="none" strike="noStrike" dirty="0">
                          <a:solidFill>
                            <a:srgbClr val="000000"/>
                          </a:solidFill>
                          <a:latin typeface="Calibri"/>
                        </a:rPr>
                        <a:t> </a:t>
                      </a:r>
                      <a:r>
                        <a:rPr lang="es-EC" sz="1800" b="1" i="0" u="none" strike="noStrike" dirty="0">
                          <a:solidFill>
                            <a:srgbClr val="FFFFFF"/>
                          </a:solidFill>
                          <a:latin typeface="Calibri"/>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r>
              <a:tr h="432048">
                <a:tc>
                  <a:txBody>
                    <a:bodyPr/>
                    <a:lstStyle/>
                    <a:p>
                      <a:pPr algn="ctr" rtl="0" fontAlgn="ctr"/>
                      <a:r>
                        <a:rPr lang="es-EC" sz="1800" b="0" i="0" u="none" strike="noStrike">
                          <a:solidFill>
                            <a:srgbClr val="000000"/>
                          </a:solidFill>
                          <a:latin typeface="Calibri"/>
                        </a:rPr>
                        <a:t>Vacuno</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Porcino</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Ovino</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Asnal</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Caballar</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Mular</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Caprino</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DBE5F1"/>
                    </a:solidFill>
                  </a:tcPr>
                </a:tc>
              </a:tr>
              <a:tr h="432048">
                <a:tc>
                  <a:txBody>
                    <a:bodyPr/>
                    <a:lstStyle/>
                    <a:p>
                      <a:pPr algn="ctr" fontAlgn="ctr"/>
                      <a:r>
                        <a:rPr lang="es-EC" sz="1800" b="0" i="0" u="none" strike="noStrike">
                          <a:latin typeface="+mn-lt"/>
                        </a:rPr>
                        <a:t>137.589</a:t>
                      </a:r>
                    </a:p>
                  </a:txBody>
                  <a:tcPr marL="0" marR="0" marT="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152.973</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4.555</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947</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5.624</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2.185</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dirty="0">
                          <a:latin typeface="+mn-lt"/>
                        </a:rPr>
                        <a:t>612</a:t>
                      </a: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bl>
          </a:graphicData>
        </a:graphic>
      </p:graphicFrame>
      <p:sp>
        <p:nvSpPr>
          <p:cNvPr id="12" name="4 CuadroTexto"/>
          <p:cNvSpPr txBox="1">
            <a:spLocks noChangeArrowheads="1"/>
          </p:cNvSpPr>
          <p:nvPr/>
        </p:nvSpPr>
        <p:spPr bwMode="auto">
          <a:xfrm>
            <a:off x="32822" y="7943667"/>
            <a:ext cx="6393973" cy="372997"/>
          </a:xfrm>
          <a:prstGeom prst="rect">
            <a:avLst/>
          </a:prstGeom>
          <a:noFill/>
          <a:ln w="9525">
            <a:noFill/>
            <a:miter lim="800000"/>
            <a:headEnd/>
            <a:tailEnd/>
          </a:ln>
        </p:spPr>
        <p:txBody>
          <a:bodyPr lIns="95070" tIns="47535" rIns="95070" bIns="47535">
            <a:spAutoFit/>
          </a:bodyPr>
          <a:lstStyle/>
          <a:p>
            <a:r>
              <a:rPr lang="es-ES" sz="900" b="1" dirty="0"/>
              <a:t>Fuente: </a:t>
            </a:r>
            <a:r>
              <a:rPr lang="es-ES" sz="900" dirty="0"/>
              <a:t>Encuesta de Superficie y Producción Agropecuaria Continua (ESPAC </a:t>
            </a:r>
            <a:r>
              <a:rPr lang="es-ES" sz="900" dirty="0" smtClean="0"/>
              <a:t>) 2014 </a:t>
            </a:r>
          </a:p>
          <a:p>
            <a:r>
              <a:rPr lang="es-ES" sz="900" dirty="0" smtClean="0"/>
              <a:t>* Existencia al día de la visita</a:t>
            </a:r>
            <a:endParaRPr lang="es-ES" sz="9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269949" y="1331888"/>
            <a:ext cx="4752528" cy="461643"/>
          </a:xfrm>
          <a:prstGeom prst="rect">
            <a:avLst/>
          </a:prstGeom>
          <a:noFill/>
        </p:spPr>
        <p:txBody>
          <a:bodyPr wrap="square" lIns="91414" tIns="45709" rIns="91414" bIns="45709" rtlCol="0">
            <a:spAutoFit/>
          </a:bodyPr>
          <a:lstStyle/>
          <a:p>
            <a:pPr algn="ctr"/>
            <a:r>
              <a:rPr lang="es-ES" sz="2400" b="1" dirty="0" smtClean="0">
                <a:latin typeface="Arial" pitchFamily="34" charset="0"/>
                <a:cs typeface="Arial" pitchFamily="34" charset="0"/>
              </a:rPr>
              <a:t>2.   Introducción</a:t>
            </a:r>
            <a:endParaRPr lang="es-ES" sz="2400" b="1" dirty="0">
              <a:latin typeface="Arial" pitchFamily="34" charset="0"/>
              <a:cs typeface="Arial" pitchFamily="34" charset="0"/>
            </a:endParaRPr>
          </a:p>
        </p:txBody>
      </p:sp>
      <p:sp>
        <p:nvSpPr>
          <p:cNvPr id="5" name="4 Marcador de contenido"/>
          <p:cNvSpPr>
            <a:spLocks noGrp="1"/>
          </p:cNvSpPr>
          <p:nvPr>
            <p:ph idx="1"/>
          </p:nvPr>
        </p:nvSpPr>
        <p:spPr>
          <a:xfrm>
            <a:off x="738163" y="2123976"/>
            <a:ext cx="10228398" cy="5464681"/>
          </a:xfrm>
          <a:ln>
            <a:noFill/>
          </a:ln>
        </p:spPr>
        <p:txBody>
          <a:bodyPr>
            <a:noAutofit/>
          </a:bodyPr>
          <a:lstStyle/>
          <a:p>
            <a:pPr marL="0" indent="0" algn="just">
              <a:buNone/>
            </a:pPr>
            <a:r>
              <a:rPr lang="es-EC" sz="2000" dirty="0"/>
              <a:t>La información agropecuaria del Ecuador se obtiene a través de la Encuesta de Superficie y Producción Agropecuaria </a:t>
            </a:r>
            <a:r>
              <a:rPr lang="es-EC" sz="2000" dirty="0" smtClean="0"/>
              <a:t>Continua (ESPAC), </a:t>
            </a:r>
            <a:r>
              <a:rPr lang="es-EC" sz="2000" dirty="0"/>
              <a:t>e</a:t>
            </a:r>
            <a:r>
              <a:rPr lang="es-EC" sz="2000" dirty="0" smtClean="0"/>
              <a:t>ste proyecto viene ejecutándose desde </a:t>
            </a:r>
            <a:r>
              <a:rPr lang="es-EC" sz="2000" dirty="0"/>
              <a:t>el año 2002 hasta la </a:t>
            </a:r>
            <a:r>
              <a:rPr lang="es-EC" sz="2000" dirty="0" smtClean="0"/>
              <a:t>actualidad; desde su primer diseño y construcción de los marcos muestrales, no ha existido una actualización de los mismos.</a:t>
            </a:r>
            <a:endParaRPr lang="es-EC" sz="2000" dirty="0">
              <a:solidFill>
                <a:srgbClr val="FF0000"/>
              </a:solidFill>
            </a:endParaRPr>
          </a:p>
          <a:p>
            <a:pPr marL="0" indent="0" algn="just">
              <a:buNone/>
            </a:pPr>
            <a:endParaRPr lang="es-EC" sz="2000" dirty="0"/>
          </a:p>
          <a:p>
            <a:pPr marL="0" indent="0" algn="just">
              <a:buNone/>
            </a:pPr>
            <a:r>
              <a:rPr lang="es-EC" sz="2000" dirty="0"/>
              <a:t>La desactualización de los marcos muestrales, ha provocado que la estimación de los resultados pierda representatividad de áreas geográficas y </a:t>
            </a:r>
            <a:r>
              <a:rPr lang="es-EC" sz="2000" dirty="0" smtClean="0"/>
              <a:t>productos, además no permitía obtener información desagregada por provincia para la región oriental.</a:t>
            </a:r>
            <a:endParaRPr lang="es-EC" sz="2000" dirty="0"/>
          </a:p>
          <a:p>
            <a:pPr marL="0" indent="0" algn="just">
              <a:buNone/>
            </a:pPr>
            <a:endParaRPr lang="es-EC" sz="2000" dirty="0"/>
          </a:p>
          <a:p>
            <a:pPr marL="0" indent="0" algn="just">
              <a:buNone/>
            </a:pPr>
            <a:r>
              <a:rPr lang="es-EC" sz="2000" dirty="0"/>
              <a:t>Bajo éstos antecedentes, el INEC decidió realizar </a:t>
            </a:r>
            <a:r>
              <a:rPr lang="es-EC" sz="2000" dirty="0" smtClean="0"/>
              <a:t>la actualización del marco muestral, lo que permite </a:t>
            </a:r>
            <a:r>
              <a:rPr lang="es-EC" sz="2000" dirty="0"/>
              <a:t>mejorar los niveles de estimación de los resultados agropecuarios provistos </a:t>
            </a:r>
            <a:r>
              <a:rPr lang="es-EC" sz="2000" dirty="0" smtClean="0"/>
              <a:t>por </a:t>
            </a:r>
            <a:r>
              <a:rPr lang="es-EC" sz="2000" dirty="0"/>
              <a:t>la </a:t>
            </a:r>
            <a:r>
              <a:rPr lang="es-EC" sz="2000" dirty="0" smtClean="0"/>
              <a:t>ESPAC, </a:t>
            </a:r>
            <a:r>
              <a:rPr lang="es-ES" sz="2000" dirty="0" smtClean="0"/>
              <a:t>con la finalidad principal de obtener y producir datos que midan de manera permanente la dinámica del sector agropecuario de forma científica, moderna, eficiente y con innovación tecnológica.</a:t>
            </a:r>
            <a:endParaRPr lang="es-EC" sz="2000" dirty="0" smtClean="0"/>
          </a:p>
          <a:p>
            <a:pPr marL="0" indent="0" algn="just">
              <a:buNone/>
            </a:pPr>
            <a:endParaRPr lang="es-EC" sz="2000" dirty="0"/>
          </a:p>
        </p:txBody>
      </p:sp>
    </p:spTree>
    <p:extLst>
      <p:ext uri="{BB962C8B-B14F-4D97-AF65-F5344CB8AC3E}">
        <p14:creationId xmlns:p14="http://schemas.microsoft.com/office/powerpoint/2010/main" val="134136821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Rectángulo"/>
          <p:cNvSpPr/>
          <p:nvPr/>
        </p:nvSpPr>
        <p:spPr>
          <a:xfrm>
            <a:off x="954187" y="1187872"/>
            <a:ext cx="1842171" cy="461665"/>
          </a:xfrm>
          <a:prstGeom prst="rect">
            <a:avLst/>
          </a:prstGeom>
        </p:spPr>
        <p:txBody>
          <a:bodyPr wrap="none">
            <a:spAutoFit/>
          </a:bodyPr>
          <a:lstStyle/>
          <a:p>
            <a:r>
              <a:rPr lang="es-EC" sz="2400" b="1" dirty="0" smtClean="0">
                <a:latin typeface="Arial" pitchFamily="34" charset="0"/>
                <a:cs typeface="Arial" pitchFamily="34" charset="0"/>
              </a:rPr>
              <a:t>Sucumbíos</a:t>
            </a:r>
          </a:p>
        </p:txBody>
      </p:sp>
      <p:graphicFrame>
        <p:nvGraphicFramePr>
          <p:cNvPr id="5" name="4 Tabla"/>
          <p:cNvGraphicFramePr>
            <a:graphicFrameLocks noGrp="1"/>
          </p:cNvGraphicFramePr>
          <p:nvPr/>
        </p:nvGraphicFramePr>
        <p:xfrm>
          <a:off x="738163" y="1691928"/>
          <a:ext cx="6120681" cy="1623060"/>
        </p:xfrm>
        <a:graphic>
          <a:graphicData uri="http://schemas.openxmlformats.org/drawingml/2006/table">
            <a:tbl>
              <a:tblPr/>
              <a:tblGrid>
                <a:gridCol w="1422290"/>
                <a:gridCol w="1422290"/>
                <a:gridCol w="1422290"/>
                <a:gridCol w="1853811"/>
              </a:tblGrid>
              <a:tr h="257175">
                <a:tc gridSpan="4">
                  <a:txBody>
                    <a:bodyPr/>
                    <a:lstStyle/>
                    <a:p>
                      <a:pPr algn="ctr" rtl="0" fontAlgn="b"/>
                      <a:r>
                        <a:rPr lang="es-EC" sz="1800" b="1" i="0" u="none" strike="noStrike" dirty="0">
                          <a:solidFill>
                            <a:srgbClr val="FFFFFF"/>
                          </a:solidFill>
                          <a:latin typeface="+mn-lt"/>
                        </a:rPr>
                        <a:t> Cultivos permanentes de mayor producción </a:t>
                      </a:r>
                    </a:p>
                  </a:txBody>
                  <a:tcPr marL="9525" marR="9525" marT="9525" marB="0" anchor="b">
                    <a:lnL w="6350" cap="flat" cmpd="sng" algn="ctr">
                      <a:solidFill>
                        <a:srgbClr val="95B3D7"/>
                      </a:solidFill>
                      <a:prstDash val="solid"/>
                      <a:round/>
                      <a:headEnd type="none" w="med" len="med"/>
                      <a:tailEnd type="none" w="med" len="med"/>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538ED5"/>
                    </a:solidFill>
                  </a:tcPr>
                </a:tc>
                <a:tc hMerge="1">
                  <a:txBody>
                    <a:bodyPr/>
                    <a:lstStyle/>
                    <a:p>
                      <a:endParaRPr lang="es-EC"/>
                    </a:p>
                  </a:txBody>
                  <a:tcPr/>
                </a:tc>
                <a:tc hMerge="1">
                  <a:txBody>
                    <a:bodyPr/>
                    <a:lstStyle/>
                    <a:p>
                      <a:endParaRPr lang="es-EC"/>
                    </a:p>
                  </a:txBody>
                  <a:tcPr/>
                </a:tc>
                <a:tc hMerge="1">
                  <a:txBody>
                    <a:bodyPr/>
                    <a:lstStyle/>
                    <a:p>
                      <a:endParaRPr lang="es-EC"/>
                    </a:p>
                  </a:txBody>
                  <a:tcPr/>
                </a:tc>
              </a:tr>
              <a:tr h="257175">
                <a:tc rowSpan="2">
                  <a:txBody>
                    <a:bodyPr/>
                    <a:lstStyle/>
                    <a:p>
                      <a:pPr algn="ctr" rtl="0" fontAlgn="ctr"/>
                      <a:r>
                        <a:rPr lang="es-EC" sz="1800" b="1" i="0" u="none" strike="noStrike">
                          <a:solidFill>
                            <a:srgbClr val="000000"/>
                          </a:solidFill>
                          <a:latin typeface="+mn-lt"/>
                        </a:rPr>
                        <a:t> Cultivos permanentes </a:t>
                      </a: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gridSpan="2">
                  <a:txBody>
                    <a:bodyPr/>
                    <a:lstStyle/>
                    <a:p>
                      <a:pPr algn="ctr" rtl="0" fontAlgn="ctr"/>
                      <a:r>
                        <a:rPr lang="es-EC" sz="1800" b="1" i="0" u="none" strike="noStrike">
                          <a:solidFill>
                            <a:srgbClr val="000000"/>
                          </a:solidFill>
                          <a:latin typeface="+mn-lt"/>
                        </a:rPr>
                        <a:t> Superficie (Ha) </a:t>
                      </a: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hMerge="1">
                  <a:txBody>
                    <a:bodyPr/>
                    <a:lstStyle/>
                    <a:p>
                      <a:endParaRPr lang="es-EC"/>
                    </a:p>
                  </a:txBody>
                  <a:tcPr/>
                </a:tc>
                <a:tc rowSpan="2">
                  <a:txBody>
                    <a:bodyPr/>
                    <a:lstStyle/>
                    <a:p>
                      <a:pPr algn="ctr" rtl="0" fontAlgn="ctr"/>
                      <a:r>
                        <a:rPr lang="es-EC" sz="1800" b="1" i="0" u="none" strike="noStrike">
                          <a:solidFill>
                            <a:srgbClr val="000000"/>
                          </a:solidFill>
                          <a:latin typeface="+mn-lt"/>
                        </a:rPr>
                        <a:t>Producción anual (Tm )</a:t>
                      </a: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r>
              <a:tr h="257175">
                <a:tc vMerge="1">
                  <a:txBody>
                    <a:bodyPr/>
                    <a:lstStyle/>
                    <a:p>
                      <a:endParaRPr lang="es-EC"/>
                    </a:p>
                  </a:txBody>
                  <a:tcPr/>
                </a:tc>
                <a:tc>
                  <a:txBody>
                    <a:bodyPr/>
                    <a:lstStyle/>
                    <a:p>
                      <a:pPr algn="ctr" rtl="0" fontAlgn="b"/>
                      <a:r>
                        <a:rPr lang="es-EC" sz="1800" b="1" i="0" u="none" strike="noStrike">
                          <a:solidFill>
                            <a:srgbClr val="000000"/>
                          </a:solidFill>
                          <a:latin typeface="+mn-lt"/>
                        </a:rPr>
                        <a:t> Plantada  </a:t>
                      </a:r>
                    </a:p>
                  </a:txBody>
                  <a:tcPr marL="9525" marR="9525" marT="9525" marB="0" anchor="b">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rtl="0" fontAlgn="b"/>
                      <a:r>
                        <a:rPr lang="es-EC" sz="1800" b="1" i="0" u="none" strike="noStrike">
                          <a:solidFill>
                            <a:srgbClr val="000000"/>
                          </a:solidFill>
                          <a:latin typeface="+mn-lt"/>
                        </a:rPr>
                        <a:t>  Cosechada  </a:t>
                      </a:r>
                    </a:p>
                  </a:txBody>
                  <a:tcPr marL="9525" marR="9525" marT="9525" marB="0" anchor="b">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vMerge="1">
                  <a:txBody>
                    <a:bodyPr/>
                    <a:lstStyle/>
                    <a:p>
                      <a:endParaRPr lang="es-EC"/>
                    </a:p>
                  </a:txBody>
                  <a:tcPr/>
                </a:tc>
              </a:tr>
              <a:tr h="352425">
                <a:tc>
                  <a:txBody>
                    <a:bodyPr/>
                    <a:lstStyle/>
                    <a:p>
                      <a:pPr algn="l" rtl="0" fontAlgn="ctr"/>
                      <a:r>
                        <a:rPr lang="es-EC" sz="1800" b="0" i="0" u="none" strike="noStrike" dirty="0" smtClean="0">
                          <a:solidFill>
                            <a:srgbClr val="000000"/>
                          </a:solidFill>
                          <a:latin typeface="+mn-lt"/>
                        </a:rPr>
                        <a:t>Palma africana</a:t>
                      </a:r>
                      <a:endParaRPr lang="es-EC" sz="1800" b="0" i="0" u="none" strike="noStrike" dirty="0">
                        <a:solidFill>
                          <a:srgbClr val="000000"/>
                        </a:solidFill>
                        <a:latin typeface="+mn-lt"/>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27.365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14.758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192.623 </a:t>
                      </a:r>
                      <a:endParaRPr lang="es-EC" sz="1800" b="0" i="0" u="none" strike="noStrike" dirty="0">
                        <a:solidFill>
                          <a:srgbClr val="000000"/>
                        </a:solidFill>
                        <a:latin typeface="Calibri"/>
                      </a:endParaRP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r>
              <a:tr h="419100">
                <a:tc>
                  <a:txBody>
                    <a:bodyPr/>
                    <a:lstStyle/>
                    <a:p>
                      <a:pPr algn="l" rtl="0" fontAlgn="ctr"/>
                      <a:r>
                        <a:rPr lang="es-EC" sz="1800" b="0" i="0" u="none" strike="noStrike" dirty="0" smtClean="0">
                          <a:solidFill>
                            <a:srgbClr val="000000"/>
                          </a:solidFill>
                          <a:latin typeface="+mn-lt"/>
                        </a:rPr>
                        <a:t>Plátano</a:t>
                      </a:r>
                      <a:endParaRPr lang="es-EC" sz="1800" b="0" i="0" u="none" strike="noStrike" dirty="0">
                        <a:solidFill>
                          <a:srgbClr val="000000"/>
                        </a:solidFill>
                        <a:latin typeface="+mn-lt"/>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6.977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4.533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19.107 </a:t>
                      </a:r>
                      <a:endParaRPr lang="es-EC" sz="1800" b="0" i="0" u="none" strike="noStrike" dirty="0">
                        <a:solidFill>
                          <a:srgbClr val="000000"/>
                        </a:solidFill>
                        <a:latin typeface="Calibri"/>
                      </a:endParaRP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r>
            </a:tbl>
          </a:graphicData>
        </a:graphic>
      </p:graphicFrame>
      <p:sp>
        <p:nvSpPr>
          <p:cNvPr id="6" name="Freeform 6"/>
          <p:cNvSpPr>
            <a:spLocks/>
          </p:cNvSpPr>
          <p:nvPr/>
        </p:nvSpPr>
        <p:spPr bwMode="auto">
          <a:xfrm>
            <a:off x="8371011" y="1403896"/>
            <a:ext cx="2808312" cy="2016224"/>
          </a:xfrm>
          <a:custGeom>
            <a:avLst/>
            <a:gdLst/>
            <a:ahLst/>
            <a:cxnLst>
              <a:cxn ang="0">
                <a:pos x="11" y="5"/>
              </a:cxn>
              <a:cxn ang="0">
                <a:pos x="14" y="0"/>
              </a:cxn>
              <a:cxn ang="0">
                <a:pos x="20" y="1"/>
              </a:cxn>
              <a:cxn ang="0">
                <a:pos x="22" y="4"/>
              </a:cxn>
              <a:cxn ang="0">
                <a:pos x="21" y="11"/>
              </a:cxn>
              <a:cxn ang="0">
                <a:pos x="26" y="13"/>
              </a:cxn>
              <a:cxn ang="0">
                <a:pos x="34" y="13"/>
              </a:cxn>
              <a:cxn ang="0">
                <a:pos x="40" y="13"/>
              </a:cxn>
              <a:cxn ang="0">
                <a:pos x="44" y="17"/>
              </a:cxn>
              <a:cxn ang="0">
                <a:pos x="49" y="19"/>
              </a:cxn>
              <a:cxn ang="0">
                <a:pos x="57" y="19"/>
              </a:cxn>
              <a:cxn ang="0">
                <a:pos x="61" y="18"/>
              </a:cxn>
              <a:cxn ang="0">
                <a:pos x="66" y="21"/>
              </a:cxn>
              <a:cxn ang="0">
                <a:pos x="72" y="19"/>
              </a:cxn>
              <a:cxn ang="0">
                <a:pos x="77" y="13"/>
              </a:cxn>
              <a:cxn ang="0">
                <a:pos x="82" y="11"/>
              </a:cxn>
              <a:cxn ang="0">
                <a:pos x="85" y="13"/>
              </a:cxn>
              <a:cxn ang="0">
                <a:pos x="89" y="16"/>
              </a:cxn>
              <a:cxn ang="0">
                <a:pos x="94" y="18"/>
              </a:cxn>
              <a:cxn ang="0">
                <a:pos x="96" y="22"/>
              </a:cxn>
              <a:cxn ang="0">
                <a:pos x="102" y="25"/>
              </a:cxn>
              <a:cxn ang="0">
                <a:pos x="107" y="29"/>
              </a:cxn>
              <a:cxn ang="0">
                <a:pos x="114" y="31"/>
              </a:cxn>
              <a:cxn ang="0">
                <a:pos x="121" y="35"/>
              </a:cxn>
              <a:cxn ang="0">
                <a:pos x="127" y="37"/>
              </a:cxn>
              <a:cxn ang="0">
                <a:pos x="126" y="39"/>
              </a:cxn>
              <a:cxn ang="0">
                <a:pos x="123" y="39"/>
              </a:cxn>
              <a:cxn ang="0">
                <a:pos x="118" y="38"/>
              </a:cxn>
              <a:cxn ang="0">
                <a:pos x="117" y="41"/>
              </a:cxn>
              <a:cxn ang="0">
                <a:pos x="120" y="46"/>
              </a:cxn>
              <a:cxn ang="0">
                <a:pos x="124" y="50"/>
              </a:cxn>
              <a:cxn ang="0">
                <a:pos x="127" y="54"/>
              </a:cxn>
              <a:cxn ang="0">
                <a:pos x="130" y="56"/>
              </a:cxn>
              <a:cxn ang="0">
                <a:pos x="128" y="59"/>
              </a:cxn>
              <a:cxn ang="0">
                <a:pos x="123" y="59"/>
              </a:cxn>
              <a:cxn ang="0">
                <a:pos x="118" y="57"/>
              </a:cxn>
              <a:cxn ang="0">
                <a:pos x="114" y="54"/>
              </a:cxn>
              <a:cxn ang="0">
                <a:pos x="109" y="53"/>
              </a:cxn>
              <a:cxn ang="0">
                <a:pos x="105" y="52"/>
              </a:cxn>
              <a:cxn ang="0">
                <a:pos x="99" y="50"/>
              </a:cxn>
              <a:cxn ang="0">
                <a:pos x="97" y="58"/>
              </a:cxn>
              <a:cxn ang="0">
                <a:pos x="88" y="52"/>
              </a:cxn>
              <a:cxn ang="0">
                <a:pos x="80" y="53"/>
              </a:cxn>
              <a:cxn ang="0">
                <a:pos x="75" y="55"/>
              </a:cxn>
              <a:cxn ang="0">
                <a:pos x="70" y="52"/>
              </a:cxn>
              <a:cxn ang="0">
                <a:pos x="64" y="51"/>
              </a:cxn>
              <a:cxn ang="0">
                <a:pos x="59" y="46"/>
              </a:cxn>
              <a:cxn ang="0">
                <a:pos x="56" y="42"/>
              </a:cxn>
              <a:cxn ang="0">
                <a:pos x="52" y="37"/>
              </a:cxn>
              <a:cxn ang="0">
                <a:pos x="46" y="35"/>
              </a:cxn>
              <a:cxn ang="0">
                <a:pos x="39" y="35"/>
              </a:cxn>
              <a:cxn ang="0">
                <a:pos x="33" y="33"/>
              </a:cxn>
              <a:cxn ang="0">
                <a:pos x="29" y="38"/>
              </a:cxn>
              <a:cxn ang="0">
                <a:pos x="25" y="36"/>
              </a:cxn>
              <a:cxn ang="0">
                <a:pos x="25" y="32"/>
              </a:cxn>
              <a:cxn ang="0">
                <a:pos x="18" y="35"/>
              </a:cxn>
              <a:cxn ang="0">
                <a:pos x="12" y="35"/>
              </a:cxn>
              <a:cxn ang="0">
                <a:pos x="9" y="32"/>
              </a:cxn>
              <a:cxn ang="0">
                <a:pos x="5" y="30"/>
              </a:cxn>
              <a:cxn ang="0">
                <a:pos x="1" y="26"/>
              </a:cxn>
              <a:cxn ang="0">
                <a:pos x="2" y="21"/>
              </a:cxn>
              <a:cxn ang="0">
                <a:pos x="6" y="17"/>
              </a:cxn>
            </a:cxnLst>
            <a:rect l="0" t="0" r="r" b="b"/>
            <a:pathLst>
              <a:path w="131" h="60">
                <a:moveTo>
                  <a:pt x="8" y="13"/>
                </a:moveTo>
                <a:lnTo>
                  <a:pt x="7" y="12"/>
                </a:lnTo>
                <a:lnTo>
                  <a:pt x="7" y="11"/>
                </a:lnTo>
                <a:lnTo>
                  <a:pt x="7" y="10"/>
                </a:lnTo>
                <a:lnTo>
                  <a:pt x="8" y="10"/>
                </a:lnTo>
                <a:lnTo>
                  <a:pt x="8" y="10"/>
                </a:lnTo>
                <a:lnTo>
                  <a:pt x="9" y="9"/>
                </a:lnTo>
                <a:lnTo>
                  <a:pt x="9" y="7"/>
                </a:lnTo>
                <a:lnTo>
                  <a:pt x="10" y="7"/>
                </a:lnTo>
                <a:lnTo>
                  <a:pt x="11" y="6"/>
                </a:lnTo>
                <a:lnTo>
                  <a:pt x="11" y="5"/>
                </a:lnTo>
                <a:lnTo>
                  <a:pt x="12" y="5"/>
                </a:lnTo>
                <a:lnTo>
                  <a:pt x="13" y="4"/>
                </a:lnTo>
                <a:lnTo>
                  <a:pt x="14" y="4"/>
                </a:lnTo>
                <a:lnTo>
                  <a:pt x="14" y="3"/>
                </a:lnTo>
                <a:lnTo>
                  <a:pt x="15" y="2"/>
                </a:lnTo>
                <a:lnTo>
                  <a:pt x="14" y="2"/>
                </a:lnTo>
                <a:lnTo>
                  <a:pt x="14" y="1"/>
                </a:lnTo>
                <a:lnTo>
                  <a:pt x="13" y="1"/>
                </a:lnTo>
                <a:lnTo>
                  <a:pt x="13" y="1"/>
                </a:lnTo>
                <a:lnTo>
                  <a:pt x="13" y="0"/>
                </a:lnTo>
                <a:lnTo>
                  <a:pt x="14" y="0"/>
                </a:lnTo>
                <a:lnTo>
                  <a:pt x="15" y="0"/>
                </a:lnTo>
                <a:lnTo>
                  <a:pt x="15" y="1"/>
                </a:lnTo>
                <a:lnTo>
                  <a:pt x="15" y="1"/>
                </a:lnTo>
                <a:lnTo>
                  <a:pt x="16" y="1"/>
                </a:lnTo>
                <a:lnTo>
                  <a:pt x="17" y="1"/>
                </a:lnTo>
                <a:lnTo>
                  <a:pt x="18" y="1"/>
                </a:lnTo>
                <a:lnTo>
                  <a:pt x="18" y="1"/>
                </a:lnTo>
                <a:lnTo>
                  <a:pt x="19" y="1"/>
                </a:lnTo>
                <a:lnTo>
                  <a:pt x="19" y="1"/>
                </a:lnTo>
                <a:lnTo>
                  <a:pt x="20" y="1"/>
                </a:lnTo>
                <a:lnTo>
                  <a:pt x="20" y="1"/>
                </a:lnTo>
                <a:lnTo>
                  <a:pt x="20" y="1"/>
                </a:lnTo>
                <a:lnTo>
                  <a:pt x="20" y="1"/>
                </a:lnTo>
                <a:lnTo>
                  <a:pt x="21" y="1"/>
                </a:lnTo>
                <a:lnTo>
                  <a:pt x="22" y="1"/>
                </a:lnTo>
                <a:lnTo>
                  <a:pt x="22" y="1"/>
                </a:lnTo>
                <a:lnTo>
                  <a:pt x="23" y="1"/>
                </a:lnTo>
                <a:lnTo>
                  <a:pt x="23" y="1"/>
                </a:lnTo>
                <a:lnTo>
                  <a:pt x="23" y="2"/>
                </a:lnTo>
                <a:lnTo>
                  <a:pt x="22" y="3"/>
                </a:lnTo>
                <a:lnTo>
                  <a:pt x="22" y="4"/>
                </a:lnTo>
                <a:lnTo>
                  <a:pt x="22" y="4"/>
                </a:lnTo>
                <a:lnTo>
                  <a:pt x="22" y="4"/>
                </a:lnTo>
                <a:lnTo>
                  <a:pt x="22" y="5"/>
                </a:lnTo>
                <a:lnTo>
                  <a:pt x="21" y="5"/>
                </a:lnTo>
                <a:lnTo>
                  <a:pt x="21" y="6"/>
                </a:lnTo>
                <a:lnTo>
                  <a:pt x="21" y="7"/>
                </a:lnTo>
                <a:lnTo>
                  <a:pt x="21" y="7"/>
                </a:lnTo>
                <a:lnTo>
                  <a:pt x="21" y="8"/>
                </a:lnTo>
                <a:lnTo>
                  <a:pt x="21" y="9"/>
                </a:lnTo>
                <a:lnTo>
                  <a:pt x="21" y="10"/>
                </a:lnTo>
                <a:lnTo>
                  <a:pt x="21" y="10"/>
                </a:lnTo>
                <a:lnTo>
                  <a:pt x="21" y="11"/>
                </a:lnTo>
                <a:lnTo>
                  <a:pt x="21" y="12"/>
                </a:lnTo>
                <a:lnTo>
                  <a:pt x="21" y="13"/>
                </a:lnTo>
                <a:lnTo>
                  <a:pt x="20" y="13"/>
                </a:lnTo>
                <a:lnTo>
                  <a:pt x="22" y="13"/>
                </a:lnTo>
                <a:lnTo>
                  <a:pt x="22" y="13"/>
                </a:lnTo>
                <a:lnTo>
                  <a:pt x="23" y="13"/>
                </a:lnTo>
                <a:lnTo>
                  <a:pt x="24" y="13"/>
                </a:lnTo>
                <a:lnTo>
                  <a:pt x="24" y="13"/>
                </a:lnTo>
                <a:lnTo>
                  <a:pt x="25" y="13"/>
                </a:lnTo>
                <a:lnTo>
                  <a:pt x="25" y="13"/>
                </a:lnTo>
                <a:lnTo>
                  <a:pt x="26" y="13"/>
                </a:lnTo>
                <a:lnTo>
                  <a:pt x="27" y="13"/>
                </a:lnTo>
                <a:lnTo>
                  <a:pt x="28" y="13"/>
                </a:lnTo>
                <a:lnTo>
                  <a:pt x="28" y="13"/>
                </a:lnTo>
                <a:lnTo>
                  <a:pt x="29" y="13"/>
                </a:lnTo>
                <a:lnTo>
                  <a:pt x="30" y="13"/>
                </a:lnTo>
                <a:lnTo>
                  <a:pt x="31" y="13"/>
                </a:lnTo>
                <a:lnTo>
                  <a:pt x="31" y="13"/>
                </a:lnTo>
                <a:lnTo>
                  <a:pt x="31" y="13"/>
                </a:lnTo>
                <a:lnTo>
                  <a:pt x="32" y="13"/>
                </a:lnTo>
                <a:lnTo>
                  <a:pt x="33" y="13"/>
                </a:lnTo>
                <a:lnTo>
                  <a:pt x="34" y="13"/>
                </a:lnTo>
                <a:lnTo>
                  <a:pt x="34" y="13"/>
                </a:lnTo>
                <a:lnTo>
                  <a:pt x="35" y="13"/>
                </a:lnTo>
                <a:lnTo>
                  <a:pt x="35" y="14"/>
                </a:lnTo>
                <a:lnTo>
                  <a:pt x="36" y="13"/>
                </a:lnTo>
                <a:lnTo>
                  <a:pt x="37" y="13"/>
                </a:lnTo>
                <a:lnTo>
                  <a:pt x="37" y="13"/>
                </a:lnTo>
                <a:lnTo>
                  <a:pt x="38" y="13"/>
                </a:lnTo>
                <a:lnTo>
                  <a:pt x="39" y="13"/>
                </a:lnTo>
                <a:lnTo>
                  <a:pt x="39" y="13"/>
                </a:lnTo>
                <a:lnTo>
                  <a:pt x="40" y="13"/>
                </a:lnTo>
                <a:lnTo>
                  <a:pt x="40" y="13"/>
                </a:lnTo>
                <a:lnTo>
                  <a:pt x="40" y="13"/>
                </a:lnTo>
                <a:lnTo>
                  <a:pt x="40" y="14"/>
                </a:lnTo>
                <a:lnTo>
                  <a:pt x="41" y="15"/>
                </a:lnTo>
                <a:lnTo>
                  <a:pt x="41" y="16"/>
                </a:lnTo>
                <a:lnTo>
                  <a:pt x="42" y="16"/>
                </a:lnTo>
                <a:lnTo>
                  <a:pt x="42" y="16"/>
                </a:lnTo>
                <a:lnTo>
                  <a:pt x="41" y="16"/>
                </a:lnTo>
                <a:lnTo>
                  <a:pt x="42" y="17"/>
                </a:lnTo>
                <a:lnTo>
                  <a:pt x="43" y="17"/>
                </a:lnTo>
                <a:lnTo>
                  <a:pt x="43" y="17"/>
                </a:lnTo>
                <a:lnTo>
                  <a:pt x="44" y="17"/>
                </a:lnTo>
                <a:lnTo>
                  <a:pt x="44" y="18"/>
                </a:lnTo>
                <a:lnTo>
                  <a:pt x="45" y="18"/>
                </a:lnTo>
                <a:lnTo>
                  <a:pt x="45" y="17"/>
                </a:lnTo>
                <a:lnTo>
                  <a:pt x="46" y="17"/>
                </a:lnTo>
                <a:lnTo>
                  <a:pt x="46" y="17"/>
                </a:lnTo>
                <a:lnTo>
                  <a:pt x="46" y="18"/>
                </a:lnTo>
                <a:lnTo>
                  <a:pt x="47" y="18"/>
                </a:lnTo>
                <a:lnTo>
                  <a:pt x="48" y="18"/>
                </a:lnTo>
                <a:lnTo>
                  <a:pt x="49" y="18"/>
                </a:lnTo>
                <a:lnTo>
                  <a:pt x="49" y="18"/>
                </a:lnTo>
                <a:lnTo>
                  <a:pt x="49" y="19"/>
                </a:lnTo>
                <a:lnTo>
                  <a:pt x="50" y="19"/>
                </a:lnTo>
                <a:lnTo>
                  <a:pt x="50" y="19"/>
                </a:lnTo>
                <a:lnTo>
                  <a:pt x="51" y="19"/>
                </a:lnTo>
                <a:lnTo>
                  <a:pt x="52" y="19"/>
                </a:lnTo>
                <a:lnTo>
                  <a:pt x="52" y="19"/>
                </a:lnTo>
                <a:lnTo>
                  <a:pt x="53" y="19"/>
                </a:lnTo>
                <a:lnTo>
                  <a:pt x="54" y="19"/>
                </a:lnTo>
                <a:lnTo>
                  <a:pt x="55" y="19"/>
                </a:lnTo>
                <a:lnTo>
                  <a:pt x="56" y="19"/>
                </a:lnTo>
                <a:lnTo>
                  <a:pt x="56" y="19"/>
                </a:lnTo>
                <a:lnTo>
                  <a:pt x="57" y="19"/>
                </a:lnTo>
                <a:lnTo>
                  <a:pt x="57" y="19"/>
                </a:lnTo>
                <a:lnTo>
                  <a:pt x="58" y="19"/>
                </a:lnTo>
                <a:lnTo>
                  <a:pt x="58" y="19"/>
                </a:lnTo>
                <a:lnTo>
                  <a:pt x="57" y="19"/>
                </a:lnTo>
                <a:lnTo>
                  <a:pt x="58" y="18"/>
                </a:lnTo>
                <a:lnTo>
                  <a:pt x="59" y="18"/>
                </a:lnTo>
                <a:lnTo>
                  <a:pt x="59" y="17"/>
                </a:lnTo>
                <a:lnTo>
                  <a:pt x="59" y="17"/>
                </a:lnTo>
                <a:lnTo>
                  <a:pt x="59" y="18"/>
                </a:lnTo>
                <a:lnTo>
                  <a:pt x="60" y="18"/>
                </a:lnTo>
                <a:lnTo>
                  <a:pt x="61" y="18"/>
                </a:lnTo>
                <a:lnTo>
                  <a:pt x="62" y="18"/>
                </a:lnTo>
                <a:lnTo>
                  <a:pt x="62" y="18"/>
                </a:lnTo>
                <a:lnTo>
                  <a:pt x="62" y="19"/>
                </a:lnTo>
                <a:lnTo>
                  <a:pt x="63" y="19"/>
                </a:lnTo>
                <a:lnTo>
                  <a:pt x="63" y="19"/>
                </a:lnTo>
                <a:lnTo>
                  <a:pt x="64" y="19"/>
                </a:lnTo>
                <a:lnTo>
                  <a:pt x="65" y="19"/>
                </a:lnTo>
                <a:lnTo>
                  <a:pt x="65" y="20"/>
                </a:lnTo>
                <a:lnTo>
                  <a:pt x="65" y="20"/>
                </a:lnTo>
                <a:lnTo>
                  <a:pt x="66" y="20"/>
                </a:lnTo>
                <a:lnTo>
                  <a:pt x="66" y="21"/>
                </a:lnTo>
                <a:lnTo>
                  <a:pt x="66" y="20"/>
                </a:lnTo>
                <a:lnTo>
                  <a:pt x="66" y="19"/>
                </a:lnTo>
                <a:lnTo>
                  <a:pt x="67" y="19"/>
                </a:lnTo>
                <a:lnTo>
                  <a:pt x="68" y="19"/>
                </a:lnTo>
                <a:lnTo>
                  <a:pt x="68" y="19"/>
                </a:lnTo>
                <a:lnTo>
                  <a:pt x="68" y="19"/>
                </a:lnTo>
                <a:lnTo>
                  <a:pt x="69" y="19"/>
                </a:lnTo>
                <a:lnTo>
                  <a:pt x="70" y="19"/>
                </a:lnTo>
                <a:lnTo>
                  <a:pt x="71" y="19"/>
                </a:lnTo>
                <a:lnTo>
                  <a:pt x="71" y="19"/>
                </a:lnTo>
                <a:lnTo>
                  <a:pt x="72" y="19"/>
                </a:lnTo>
                <a:lnTo>
                  <a:pt x="73" y="19"/>
                </a:lnTo>
                <a:lnTo>
                  <a:pt x="73" y="19"/>
                </a:lnTo>
                <a:lnTo>
                  <a:pt x="74" y="19"/>
                </a:lnTo>
                <a:lnTo>
                  <a:pt x="74" y="19"/>
                </a:lnTo>
                <a:lnTo>
                  <a:pt x="74" y="19"/>
                </a:lnTo>
                <a:lnTo>
                  <a:pt x="74" y="13"/>
                </a:lnTo>
                <a:lnTo>
                  <a:pt x="75" y="13"/>
                </a:lnTo>
                <a:lnTo>
                  <a:pt x="76" y="13"/>
                </a:lnTo>
                <a:lnTo>
                  <a:pt x="77" y="12"/>
                </a:lnTo>
                <a:lnTo>
                  <a:pt x="77" y="13"/>
                </a:lnTo>
                <a:lnTo>
                  <a:pt x="77" y="13"/>
                </a:lnTo>
                <a:lnTo>
                  <a:pt x="78" y="13"/>
                </a:lnTo>
                <a:lnTo>
                  <a:pt x="78" y="12"/>
                </a:lnTo>
                <a:lnTo>
                  <a:pt x="78" y="11"/>
                </a:lnTo>
                <a:lnTo>
                  <a:pt x="79" y="11"/>
                </a:lnTo>
                <a:lnTo>
                  <a:pt x="79" y="10"/>
                </a:lnTo>
                <a:lnTo>
                  <a:pt x="80" y="10"/>
                </a:lnTo>
                <a:lnTo>
                  <a:pt x="80" y="11"/>
                </a:lnTo>
                <a:lnTo>
                  <a:pt x="80" y="10"/>
                </a:lnTo>
                <a:lnTo>
                  <a:pt x="81" y="10"/>
                </a:lnTo>
                <a:lnTo>
                  <a:pt x="82" y="10"/>
                </a:lnTo>
                <a:lnTo>
                  <a:pt x="82" y="11"/>
                </a:lnTo>
                <a:lnTo>
                  <a:pt x="81" y="11"/>
                </a:lnTo>
                <a:lnTo>
                  <a:pt x="81" y="12"/>
                </a:lnTo>
                <a:lnTo>
                  <a:pt x="82" y="12"/>
                </a:lnTo>
                <a:lnTo>
                  <a:pt x="83" y="12"/>
                </a:lnTo>
                <a:lnTo>
                  <a:pt x="83" y="13"/>
                </a:lnTo>
                <a:lnTo>
                  <a:pt x="83" y="13"/>
                </a:lnTo>
                <a:lnTo>
                  <a:pt x="83" y="13"/>
                </a:lnTo>
                <a:lnTo>
                  <a:pt x="83" y="13"/>
                </a:lnTo>
                <a:lnTo>
                  <a:pt x="84" y="13"/>
                </a:lnTo>
                <a:lnTo>
                  <a:pt x="84" y="13"/>
                </a:lnTo>
                <a:lnTo>
                  <a:pt x="85" y="13"/>
                </a:lnTo>
                <a:lnTo>
                  <a:pt x="86" y="13"/>
                </a:lnTo>
                <a:lnTo>
                  <a:pt x="86" y="13"/>
                </a:lnTo>
                <a:lnTo>
                  <a:pt x="86" y="13"/>
                </a:lnTo>
                <a:lnTo>
                  <a:pt x="87" y="13"/>
                </a:lnTo>
                <a:lnTo>
                  <a:pt x="87" y="13"/>
                </a:lnTo>
                <a:lnTo>
                  <a:pt x="88" y="13"/>
                </a:lnTo>
                <a:lnTo>
                  <a:pt x="88" y="14"/>
                </a:lnTo>
                <a:lnTo>
                  <a:pt x="88" y="15"/>
                </a:lnTo>
                <a:lnTo>
                  <a:pt x="88" y="16"/>
                </a:lnTo>
                <a:lnTo>
                  <a:pt x="89" y="16"/>
                </a:lnTo>
                <a:lnTo>
                  <a:pt x="89" y="16"/>
                </a:lnTo>
                <a:lnTo>
                  <a:pt x="89" y="16"/>
                </a:lnTo>
                <a:lnTo>
                  <a:pt x="90" y="16"/>
                </a:lnTo>
                <a:lnTo>
                  <a:pt x="90" y="15"/>
                </a:lnTo>
                <a:lnTo>
                  <a:pt x="90" y="15"/>
                </a:lnTo>
                <a:lnTo>
                  <a:pt x="91" y="15"/>
                </a:lnTo>
                <a:lnTo>
                  <a:pt x="92" y="16"/>
                </a:lnTo>
                <a:lnTo>
                  <a:pt x="92" y="16"/>
                </a:lnTo>
                <a:lnTo>
                  <a:pt x="93" y="16"/>
                </a:lnTo>
                <a:lnTo>
                  <a:pt x="93" y="16"/>
                </a:lnTo>
                <a:lnTo>
                  <a:pt x="94" y="17"/>
                </a:lnTo>
                <a:lnTo>
                  <a:pt x="94" y="18"/>
                </a:lnTo>
                <a:lnTo>
                  <a:pt x="94" y="19"/>
                </a:lnTo>
                <a:lnTo>
                  <a:pt x="95" y="19"/>
                </a:lnTo>
                <a:lnTo>
                  <a:pt x="94" y="19"/>
                </a:lnTo>
                <a:lnTo>
                  <a:pt x="94" y="19"/>
                </a:lnTo>
                <a:lnTo>
                  <a:pt x="95" y="19"/>
                </a:lnTo>
                <a:lnTo>
                  <a:pt x="96" y="19"/>
                </a:lnTo>
                <a:lnTo>
                  <a:pt x="96" y="20"/>
                </a:lnTo>
                <a:lnTo>
                  <a:pt x="96" y="20"/>
                </a:lnTo>
                <a:lnTo>
                  <a:pt x="97" y="20"/>
                </a:lnTo>
                <a:lnTo>
                  <a:pt x="96" y="21"/>
                </a:lnTo>
                <a:lnTo>
                  <a:pt x="96" y="22"/>
                </a:lnTo>
                <a:lnTo>
                  <a:pt x="97" y="22"/>
                </a:lnTo>
                <a:lnTo>
                  <a:pt x="98" y="22"/>
                </a:lnTo>
                <a:lnTo>
                  <a:pt x="99" y="23"/>
                </a:lnTo>
                <a:lnTo>
                  <a:pt x="99" y="24"/>
                </a:lnTo>
                <a:lnTo>
                  <a:pt x="99" y="25"/>
                </a:lnTo>
                <a:lnTo>
                  <a:pt x="99" y="25"/>
                </a:lnTo>
                <a:lnTo>
                  <a:pt x="99" y="25"/>
                </a:lnTo>
                <a:lnTo>
                  <a:pt x="100" y="25"/>
                </a:lnTo>
                <a:lnTo>
                  <a:pt x="101" y="25"/>
                </a:lnTo>
                <a:lnTo>
                  <a:pt x="101" y="25"/>
                </a:lnTo>
                <a:lnTo>
                  <a:pt x="102" y="25"/>
                </a:lnTo>
                <a:lnTo>
                  <a:pt x="102" y="26"/>
                </a:lnTo>
                <a:lnTo>
                  <a:pt x="102" y="26"/>
                </a:lnTo>
                <a:lnTo>
                  <a:pt x="102" y="27"/>
                </a:lnTo>
                <a:lnTo>
                  <a:pt x="103" y="28"/>
                </a:lnTo>
                <a:lnTo>
                  <a:pt x="103" y="28"/>
                </a:lnTo>
                <a:lnTo>
                  <a:pt x="104" y="28"/>
                </a:lnTo>
                <a:lnTo>
                  <a:pt x="105" y="28"/>
                </a:lnTo>
                <a:lnTo>
                  <a:pt x="105" y="29"/>
                </a:lnTo>
                <a:lnTo>
                  <a:pt x="105" y="29"/>
                </a:lnTo>
                <a:lnTo>
                  <a:pt x="106" y="29"/>
                </a:lnTo>
                <a:lnTo>
                  <a:pt x="107" y="29"/>
                </a:lnTo>
                <a:lnTo>
                  <a:pt x="108" y="29"/>
                </a:lnTo>
                <a:lnTo>
                  <a:pt x="108" y="29"/>
                </a:lnTo>
                <a:lnTo>
                  <a:pt x="109" y="29"/>
                </a:lnTo>
                <a:lnTo>
                  <a:pt x="110" y="29"/>
                </a:lnTo>
                <a:lnTo>
                  <a:pt x="111" y="29"/>
                </a:lnTo>
                <a:lnTo>
                  <a:pt x="111" y="30"/>
                </a:lnTo>
                <a:lnTo>
                  <a:pt x="111" y="29"/>
                </a:lnTo>
                <a:lnTo>
                  <a:pt x="112" y="30"/>
                </a:lnTo>
                <a:lnTo>
                  <a:pt x="113" y="31"/>
                </a:lnTo>
                <a:lnTo>
                  <a:pt x="114" y="31"/>
                </a:lnTo>
                <a:lnTo>
                  <a:pt x="114" y="31"/>
                </a:lnTo>
                <a:lnTo>
                  <a:pt x="114" y="32"/>
                </a:lnTo>
                <a:lnTo>
                  <a:pt x="114" y="32"/>
                </a:lnTo>
                <a:lnTo>
                  <a:pt x="114" y="32"/>
                </a:lnTo>
                <a:lnTo>
                  <a:pt x="115" y="32"/>
                </a:lnTo>
                <a:lnTo>
                  <a:pt x="116" y="32"/>
                </a:lnTo>
                <a:lnTo>
                  <a:pt x="117" y="32"/>
                </a:lnTo>
                <a:lnTo>
                  <a:pt x="117" y="33"/>
                </a:lnTo>
                <a:lnTo>
                  <a:pt x="118" y="34"/>
                </a:lnTo>
                <a:lnTo>
                  <a:pt x="119" y="34"/>
                </a:lnTo>
                <a:lnTo>
                  <a:pt x="120" y="34"/>
                </a:lnTo>
                <a:lnTo>
                  <a:pt x="121" y="35"/>
                </a:lnTo>
                <a:lnTo>
                  <a:pt x="121" y="35"/>
                </a:lnTo>
                <a:lnTo>
                  <a:pt x="122" y="35"/>
                </a:lnTo>
                <a:lnTo>
                  <a:pt x="123" y="36"/>
                </a:lnTo>
                <a:lnTo>
                  <a:pt x="124" y="36"/>
                </a:lnTo>
                <a:lnTo>
                  <a:pt x="124" y="36"/>
                </a:lnTo>
                <a:lnTo>
                  <a:pt x="124" y="35"/>
                </a:lnTo>
                <a:lnTo>
                  <a:pt x="125" y="36"/>
                </a:lnTo>
                <a:lnTo>
                  <a:pt x="126" y="36"/>
                </a:lnTo>
                <a:lnTo>
                  <a:pt x="127" y="36"/>
                </a:lnTo>
                <a:lnTo>
                  <a:pt x="127" y="36"/>
                </a:lnTo>
                <a:lnTo>
                  <a:pt x="127" y="37"/>
                </a:lnTo>
                <a:lnTo>
                  <a:pt x="128" y="37"/>
                </a:lnTo>
                <a:lnTo>
                  <a:pt x="129" y="37"/>
                </a:lnTo>
                <a:lnTo>
                  <a:pt x="129" y="38"/>
                </a:lnTo>
                <a:lnTo>
                  <a:pt x="128" y="38"/>
                </a:lnTo>
                <a:lnTo>
                  <a:pt x="128" y="38"/>
                </a:lnTo>
                <a:lnTo>
                  <a:pt x="127" y="38"/>
                </a:lnTo>
                <a:lnTo>
                  <a:pt x="127" y="38"/>
                </a:lnTo>
                <a:lnTo>
                  <a:pt x="127" y="39"/>
                </a:lnTo>
                <a:lnTo>
                  <a:pt x="127" y="38"/>
                </a:lnTo>
                <a:lnTo>
                  <a:pt x="127" y="39"/>
                </a:lnTo>
                <a:lnTo>
                  <a:pt x="126" y="39"/>
                </a:lnTo>
                <a:lnTo>
                  <a:pt x="126" y="38"/>
                </a:lnTo>
                <a:lnTo>
                  <a:pt x="125" y="38"/>
                </a:lnTo>
                <a:lnTo>
                  <a:pt x="125" y="39"/>
                </a:lnTo>
                <a:lnTo>
                  <a:pt x="124" y="38"/>
                </a:lnTo>
                <a:lnTo>
                  <a:pt x="125" y="38"/>
                </a:lnTo>
                <a:lnTo>
                  <a:pt x="124" y="38"/>
                </a:lnTo>
                <a:lnTo>
                  <a:pt x="125" y="38"/>
                </a:lnTo>
                <a:lnTo>
                  <a:pt x="124" y="38"/>
                </a:lnTo>
                <a:lnTo>
                  <a:pt x="124" y="39"/>
                </a:lnTo>
                <a:lnTo>
                  <a:pt x="124" y="39"/>
                </a:lnTo>
                <a:lnTo>
                  <a:pt x="123" y="39"/>
                </a:lnTo>
                <a:lnTo>
                  <a:pt x="122" y="39"/>
                </a:lnTo>
                <a:lnTo>
                  <a:pt x="122" y="38"/>
                </a:lnTo>
                <a:lnTo>
                  <a:pt x="121" y="38"/>
                </a:lnTo>
                <a:lnTo>
                  <a:pt x="121" y="38"/>
                </a:lnTo>
                <a:lnTo>
                  <a:pt x="120" y="38"/>
                </a:lnTo>
                <a:lnTo>
                  <a:pt x="120" y="38"/>
                </a:lnTo>
                <a:lnTo>
                  <a:pt x="119" y="38"/>
                </a:lnTo>
                <a:lnTo>
                  <a:pt x="118" y="37"/>
                </a:lnTo>
                <a:lnTo>
                  <a:pt x="118" y="38"/>
                </a:lnTo>
                <a:lnTo>
                  <a:pt x="118" y="37"/>
                </a:lnTo>
                <a:lnTo>
                  <a:pt x="118" y="38"/>
                </a:lnTo>
                <a:lnTo>
                  <a:pt x="118" y="37"/>
                </a:lnTo>
                <a:lnTo>
                  <a:pt x="117" y="37"/>
                </a:lnTo>
                <a:lnTo>
                  <a:pt x="117" y="37"/>
                </a:lnTo>
                <a:lnTo>
                  <a:pt x="116" y="37"/>
                </a:lnTo>
                <a:lnTo>
                  <a:pt x="116" y="38"/>
                </a:lnTo>
                <a:lnTo>
                  <a:pt x="116" y="38"/>
                </a:lnTo>
                <a:lnTo>
                  <a:pt x="116" y="39"/>
                </a:lnTo>
                <a:lnTo>
                  <a:pt x="117" y="39"/>
                </a:lnTo>
                <a:lnTo>
                  <a:pt x="117" y="40"/>
                </a:lnTo>
                <a:lnTo>
                  <a:pt x="117" y="41"/>
                </a:lnTo>
                <a:lnTo>
                  <a:pt x="117" y="41"/>
                </a:lnTo>
                <a:lnTo>
                  <a:pt x="117" y="41"/>
                </a:lnTo>
                <a:lnTo>
                  <a:pt x="117" y="41"/>
                </a:lnTo>
                <a:lnTo>
                  <a:pt x="118" y="41"/>
                </a:lnTo>
                <a:lnTo>
                  <a:pt x="118" y="42"/>
                </a:lnTo>
                <a:lnTo>
                  <a:pt x="119" y="42"/>
                </a:lnTo>
                <a:lnTo>
                  <a:pt x="119" y="43"/>
                </a:lnTo>
                <a:lnTo>
                  <a:pt x="119" y="44"/>
                </a:lnTo>
                <a:lnTo>
                  <a:pt x="119" y="44"/>
                </a:lnTo>
                <a:lnTo>
                  <a:pt x="119" y="45"/>
                </a:lnTo>
                <a:lnTo>
                  <a:pt x="120" y="45"/>
                </a:lnTo>
                <a:lnTo>
                  <a:pt x="120" y="46"/>
                </a:lnTo>
                <a:lnTo>
                  <a:pt x="120" y="47"/>
                </a:lnTo>
                <a:lnTo>
                  <a:pt x="121" y="47"/>
                </a:lnTo>
                <a:lnTo>
                  <a:pt x="121" y="47"/>
                </a:lnTo>
                <a:lnTo>
                  <a:pt x="121" y="48"/>
                </a:lnTo>
                <a:lnTo>
                  <a:pt x="121" y="48"/>
                </a:lnTo>
                <a:lnTo>
                  <a:pt x="121" y="49"/>
                </a:lnTo>
                <a:lnTo>
                  <a:pt x="122" y="49"/>
                </a:lnTo>
                <a:lnTo>
                  <a:pt x="122" y="50"/>
                </a:lnTo>
                <a:lnTo>
                  <a:pt x="122" y="50"/>
                </a:lnTo>
                <a:lnTo>
                  <a:pt x="123" y="50"/>
                </a:lnTo>
                <a:lnTo>
                  <a:pt x="124" y="50"/>
                </a:lnTo>
                <a:lnTo>
                  <a:pt x="124" y="51"/>
                </a:lnTo>
                <a:lnTo>
                  <a:pt x="124" y="52"/>
                </a:lnTo>
                <a:lnTo>
                  <a:pt x="124" y="52"/>
                </a:lnTo>
                <a:lnTo>
                  <a:pt x="124" y="53"/>
                </a:lnTo>
                <a:lnTo>
                  <a:pt x="125" y="53"/>
                </a:lnTo>
                <a:lnTo>
                  <a:pt x="126" y="53"/>
                </a:lnTo>
                <a:lnTo>
                  <a:pt x="126" y="53"/>
                </a:lnTo>
                <a:lnTo>
                  <a:pt x="126" y="53"/>
                </a:lnTo>
                <a:lnTo>
                  <a:pt x="127" y="53"/>
                </a:lnTo>
                <a:lnTo>
                  <a:pt x="127" y="53"/>
                </a:lnTo>
                <a:lnTo>
                  <a:pt x="127" y="54"/>
                </a:lnTo>
                <a:lnTo>
                  <a:pt x="127" y="55"/>
                </a:lnTo>
                <a:lnTo>
                  <a:pt x="127" y="55"/>
                </a:lnTo>
                <a:lnTo>
                  <a:pt x="128" y="55"/>
                </a:lnTo>
                <a:lnTo>
                  <a:pt x="129" y="55"/>
                </a:lnTo>
                <a:lnTo>
                  <a:pt x="129" y="56"/>
                </a:lnTo>
                <a:lnTo>
                  <a:pt x="129" y="56"/>
                </a:lnTo>
                <a:lnTo>
                  <a:pt x="130" y="56"/>
                </a:lnTo>
                <a:lnTo>
                  <a:pt x="130" y="56"/>
                </a:lnTo>
                <a:lnTo>
                  <a:pt x="130" y="56"/>
                </a:lnTo>
                <a:lnTo>
                  <a:pt x="130" y="56"/>
                </a:lnTo>
                <a:lnTo>
                  <a:pt x="130" y="56"/>
                </a:lnTo>
                <a:lnTo>
                  <a:pt x="130" y="56"/>
                </a:lnTo>
                <a:lnTo>
                  <a:pt x="130" y="57"/>
                </a:lnTo>
                <a:lnTo>
                  <a:pt x="131" y="57"/>
                </a:lnTo>
                <a:lnTo>
                  <a:pt x="131" y="58"/>
                </a:lnTo>
                <a:lnTo>
                  <a:pt x="131" y="59"/>
                </a:lnTo>
                <a:lnTo>
                  <a:pt x="130" y="59"/>
                </a:lnTo>
                <a:lnTo>
                  <a:pt x="130" y="59"/>
                </a:lnTo>
                <a:lnTo>
                  <a:pt x="130" y="59"/>
                </a:lnTo>
                <a:lnTo>
                  <a:pt x="130" y="59"/>
                </a:lnTo>
                <a:lnTo>
                  <a:pt x="129" y="59"/>
                </a:lnTo>
                <a:lnTo>
                  <a:pt x="128" y="59"/>
                </a:lnTo>
                <a:lnTo>
                  <a:pt x="127" y="59"/>
                </a:lnTo>
                <a:lnTo>
                  <a:pt x="127" y="59"/>
                </a:lnTo>
                <a:lnTo>
                  <a:pt x="127" y="60"/>
                </a:lnTo>
                <a:lnTo>
                  <a:pt x="126" y="60"/>
                </a:lnTo>
                <a:lnTo>
                  <a:pt x="125" y="60"/>
                </a:lnTo>
                <a:lnTo>
                  <a:pt x="124" y="60"/>
                </a:lnTo>
                <a:lnTo>
                  <a:pt x="124" y="59"/>
                </a:lnTo>
                <a:lnTo>
                  <a:pt x="124" y="59"/>
                </a:lnTo>
                <a:lnTo>
                  <a:pt x="124" y="60"/>
                </a:lnTo>
                <a:lnTo>
                  <a:pt x="124" y="59"/>
                </a:lnTo>
                <a:lnTo>
                  <a:pt x="123" y="59"/>
                </a:lnTo>
                <a:lnTo>
                  <a:pt x="123" y="59"/>
                </a:lnTo>
                <a:lnTo>
                  <a:pt x="123" y="58"/>
                </a:lnTo>
                <a:lnTo>
                  <a:pt x="122" y="58"/>
                </a:lnTo>
                <a:lnTo>
                  <a:pt x="121" y="58"/>
                </a:lnTo>
                <a:lnTo>
                  <a:pt x="121" y="57"/>
                </a:lnTo>
                <a:lnTo>
                  <a:pt x="121" y="57"/>
                </a:lnTo>
                <a:lnTo>
                  <a:pt x="120" y="57"/>
                </a:lnTo>
                <a:lnTo>
                  <a:pt x="119" y="57"/>
                </a:lnTo>
                <a:lnTo>
                  <a:pt x="118" y="57"/>
                </a:lnTo>
                <a:lnTo>
                  <a:pt x="118" y="56"/>
                </a:lnTo>
                <a:lnTo>
                  <a:pt x="118" y="57"/>
                </a:lnTo>
                <a:lnTo>
                  <a:pt x="117" y="57"/>
                </a:lnTo>
                <a:lnTo>
                  <a:pt x="117" y="57"/>
                </a:lnTo>
                <a:lnTo>
                  <a:pt x="117" y="56"/>
                </a:lnTo>
                <a:lnTo>
                  <a:pt x="116" y="56"/>
                </a:lnTo>
                <a:lnTo>
                  <a:pt x="115" y="57"/>
                </a:lnTo>
                <a:lnTo>
                  <a:pt x="115" y="56"/>
                </a:lnTo>
                <a:lnTo>
                  <a:pt x="115" y="56"/>
                </a:lnTo>
                <a:lnTo>
                  <a:pt x="114" y="56"/>
                </a:lnTo>
                <a:lnTo>
                  <a:pt x="114" y="55"/>
                </a:lnTo>
                <a:lnTo>
                  <a:pt x="114" y="54"/>
                </a:lnTo>
                <a:lnTo>
                  <a:pt x="114" y="54"/>
                </a:lnTo>
                <a:lnTo>
                  <a:pt x="114" y="55"/>
                </a:lnTo>
                <a:lnTo>
                  <a:pt x="114" y="54"/>
                </a:lnTo>
                <a:lnTo>
                  <a:pt x="113" y="54"/>
                </a:lnTo>
                <a:lnTo>
                  <a:pt x="112" y="54"/>
                </a:lnTo>
                <a:lnTo>
                  <a:pt x="112" y="53"/>
                </a:lnTo>
                <a:lnTo>
                  <a:pt x="111" y="53"/>
                </a:lnTo>
                <a:lnTo>
                  <a:pt x="111" y="53"/>
                </a:lnTo>
                <a:lnTo>
                  <a:pt x="111" y="53"/>
                </a:lnTo>
                <a:lnTo>
                  <a:pt x="110" y="53"/>
                </a:lnTo>
                <a:lnTo>
                  <a:pt x="109" y="53"/>
                </a:lnTo>
                <a:lnTo>
                  <a:pt x="109" y="53"/>
                </a:lnTo>
                <a:lnTo>
                  <a:pt x="108" y="53"/>
                </a:lnTo>
                <a:lnTo>
                  <a:pt x="108" y="53"/>
                </a:lnTo>
                <a:lnTo>
                  <a:pt x="108" y="53"/>
                </a:lnTo>
                <a:lnTo>
                  <a:pt x="107" y="52"/>
                </a:lnTo>
                <a:lnTo>
                  <a:pt x="108" y="52"/>
                </a:lnTo>
                <a:lnTo>
                  <a:pt x="107" y="52"/>
                </a:lnTo>
                <a:lnTo>
                  <a:pt x="107" y="51"/>
                </a:lnTo>
                <a:lnTo>
                  <a:pt x="106" y="51"/>
                </a:lnTo>
                <a:lnTo>
                  <a:pt x="105" y="51"/>
                </a:lnTo>
                <a:lnTo>
                  <a:pt x="105" y="52"/>
                </a:lnTo>
                <a:lnTo>
                  <a:pt x="105" y="52"/>
                </a:lnTo>
                <a:lnTo>
                  <a:pt x="104" y="51"/>
                </a:lnTo>
                <a:lnTo>
                  <a:pt x="104" y="52"/>
                </a:lnTo>
                <a:lnTo>
                  <a:pt x="104" y="51"/>
                </a:lnTo>
                <a:lnTo>
                  <a:pt x="103" y="51"/>
                </a:lnTo>
                <a:lnTo>
                  <a:pt x="103" y="52"/>
                </a:lnTo>
                <a:lnTo>
                  <a:pt x="102" y="52"/>
                </a:lnTo>
                <a:lnTo>
                  <a:pt x="102" y="52"/>
                </a:lnTo>
                <a:lnTo>
                  <a:pt x="101" y="52"/>
                </a:lnTo>
                <a:lnTo>
                  <a:pt x="101" y="51"/>
                </a:lnTo>
                <a:lnTo>
                  <a:pt x="100" y="50"/>
                </a:lnTo>
                <a:lnTo>
                  <a:pt x="99" y="50"/>
                </a:lnTo>
                <a:lnTo>
                  <a:pt x="99" y="50"/>
                </a:lnTo>
                <a:lnTo>
                  <a:pt x="98" y="50"/>
                </a:lnTo>
                <a:lnTo>
                  <a:pt x="97" y="50"/>
                </a:lnTo>
                <a:lnTo>
                  <a:pt x="96" y="51"/>
                </a:lnTo>
                <a:lnTo>
                  <a:pt x="96" y="50"/>
                </a:lnTo>
                <a:lnTo>
                  <a:pt x="97" y="56"/>
                </a:lnTo>
                <a:lnTo>
                  <a:pt x="97" y="56"/>
                </a:lnTo>
                <a:lnTo>
                  <a:pt x="96" y="56"/>
                </a:lnTo>
                <a:lnTo>
                  <a:pt x="96" y="57"/>
                </a:lnTo>
                <a:lnTo>
                  <a:pt x="97" y="57"/>
                </a:lnTo>
                <a:lnTo>
                  <a:pt x="97" y="58"/>
                </a:lnTo>
                <a:lnTo>
                  <a:pt x="96" y="58"/>
                </a:lnTo>
                <a:lnTo>
                  <a:pt x="96" y="58"/>
                </a:lnTo>
                <a:lnTo>
                  <a:pt x="94" y="57"/>
                </a:lnTo>
                <a:lnTo>
                  <a:pt x="91" y="55"/>
                </a:lnTo>
                <a:lnTo>
                  <a:pt x="90" y="55"/>
                </a:lnTo>
                <a:lnTo>
                  <a:pt x="90" y="54"/>
                </a:lnTo>
                <a:lnTo>
                  <a:pt x="90" y="53"/>
                </a:lnTo>
                <a:lnTo>
                  <a:pt x="90" y="53"/>
                </a:lnTo>
                <a:lnTo>
                  <a:pt x="90" y="52"/>
                </a:lnTo>
                <a:lnTo>
                  <a:pt x="89" y="52"/>
                </a:lnTo>
                <a:lnTo>
                  <a:pt x="88" y="52"/>
                </a:lnTo>
                <a:lnTo>
                  <a:pt x="87" y="53"/>
                </a:lnTo>
                <a:lnTo>
                  <a:pt x="87" y="52"/>
                </a:lnTo>
                <a:lnTo>
                  <a:pt x="86" y="52"/>
                </a:lnTo>
                <a:lnTo>
                  <a:pt x="85" y="52"/>
                </a:lnTo>
                <a:lnTo>
                  <a:pt x="84" y="52"/>
                </a:lnTo>
                <a:lnTo>
                  <a:pt x="83" y="52"/>
                </a:lnTo>
                <a:lnTo>
                  <a:pt x="83" y="52"/>
                </a:lnTo>
                <a:lnTo>
                  <a:pt x="82" y="52"/>
                </a:lnTo>
                <a:lnTo>
                  <a:pt x="81" y="52"/>
                </a:lnTo>
                <a:lnTo>
                  <a:pt x="81" y="53"/>
                </a:lnTo>
                <a:lnTo>
                  <a:pt x="80" y="53"/>
                </a:lnTo>
                <a:lnTo>
                  <a:pt x="80" y="53"/>
                </a:lnTo>
                <a:lnTo>
                  <a:pt x="80" y="53"/>
                </a:lnTo>
                <a:lnTo>
                  <a:pt x="79" y="53"/>
                </a:lnTo>
                <a:lnTo>
                  <a:pt x="78" y="53"/>
                </a:lnTo>
                <a:lnTo>
                  <a:pt x="78" y="54"/>
                </a:lnTo>
                <a:lnTo>
                  <a:pt x="77" y="54"/>
                </a:lnTo>
                <a:lnTo>
                  <a:pt x="77" y="55"/>
                </a:lnTo>
                <a:lnTo>
                  <a:pt x="77" y="55"/>
                </a:lnTo>
                <a:lnTo>
                  <a:pt x="77" y="56"/>
                </a:lnTo>
                <a:lnTo>
                  <a:pt x="76" y="56"/>
                </a:lnTo>
                <a:lnTo>
                  <a:pt x="75" y="55"/>
                </a:lnTo>
                <a:lnTo>
                  <a:pt x="74" y="55"/>
                </a:lnTo>
                <a:lnTo>
                  <a:pt x="74" y="54"/>
                </a:lnTo>
                <a:lnTo>
                  <a:pt x="74" y="54"/>
                </a:lnTo>
                <a:lnTo>
                  <a:pt x="74" y="53"/>
                </a:lnTo>
                <a:lnTo>
                  <a:pt x="73" y="53"/>
                </a:lnTo>
                <a:lnTo>
                  <a:pt x="72" y="54"/>
                </a:lnTo>
                <a:lnTo>
                  <a:pt x="71" y="54"/>
                </a:lnTo>
                <a:lnTo>
                  <a:pt x="71" y="53"/>
                </a:lnTo>
                <a:lnTo>
                  <a:pt x="71" y="53"/>
                </a:lnTo>
                <a:lnTo>
                  <a:pt x="70" y="53"/>
                </a:lnTo>
                <a:lnTo>
                  <a:pt x="70" y="52"/>
                </a:lnTo>
                <a:lnTo>
                  <a:pt x="69" y="52"/>
                </a:lnTo>
                <a:lnTo>
                  <a:pt x="68" y="52"/>
                </a:lnTo>
                <a:lnTo>
                  <a:pt x="68" y="51"/>
                </a:lnTo>
                <a:lnTo>
                  <a:pt x="68" y="51"/>
                </a:lnTo>
                <a:lnTo>
                  <a:pt x="68" y="50"/>
                </a:lnTo>
                <a:lnTo>
                  <a:pt x="67" y="50"/>
                </a:lnTo>
                <a:lnTo>
                  <a:pt x="66" y="50"/>
                </a:lnTo>
                <a:lnTo>
                  <a:pt x="65" y="50"/>
                </a:lnTo>
                <a:lnTo>
                  <a:pt x="65" y="51"/>
                </a:lnTo>
                <a:lnTo>
                  <a:pt x="65" y="51"/>
                </a:lnTo>
                <a:lnTo>
                  <a:pt x="64" y="51"/>
                </a:lnTo>
                <a:lnTo>
                  <a:pt x="64" y="50"/>
                </a:lnTo>
                <a:lnTo>
                  <a:pt x="63" y="50"/>
                </a:lnTo>
                <a:lnTo>
                  <a:pt x="62" y="50"/>
                </a:lnTo>
                <a:lnTo>
                  <a:pt x="62" y="49"/>
                </a:lnTo>
                <a:lnTo>
                  <a:pt x="62" y="49"/>
                </a:lnTo>
                <a:lnTo>
                  <a:pt x="61" y="49"/>
                </a:lnTo>
                <a:lnTo>
                  <a:pt x="61" y="48"/>
                </a:lnTo>
                <a:lnTo>
                  <a:pt x="60" y="47"/>
                </a:lnTo>
                <a:lnTo>
                  <a:pt x="59" y="47"/>
                </a:lnTo>
                <a:lnTo>
                  <a:pt x="59" y="47"/>
                </a:lnTo>
                <a:lnTo>
                  <a:pt x="59" y="46"/>
                </a:lnTo>
                <a:lnTo>
                  <a:pt x="59" y="46"/>
                </a:lnTo>
                <a:lnTo>
                  <a:pt x="59" y="45"/>
                </a:lnTo>
                <a:lnTo>
                  <a:pt x="58" y="45"/>
                </a:lnTo>
                <a:lnTo>
                  <a:pt x="58" y="44"/>
                </a:lnTo>
                <a:lnTo>
                  <a:pt x="57" y="44"/>
                </a:lnTo>
                <a:lnTo>
                  <a:pt x="58" y="44"/>
                </a:lnTo>
                <a:lnTo>
                  <a:pt x="57" y="44"/>
                </a:lnTo>
                <a:lnTo>
                  <a:pt x="57" y="43"/>
                </a:lnTo>
                <a:lnTo>
                  <a:pt x="56" y="43"/>
                </a:lnTo>
                <a:lnTo>
                  <a:pt x="56" y="42"/>
                </a:lnTo>
                <a:lnTo>
                  <a:pt x="56" y="42"/>
                </a:lnTo>
                <a:lnTo>
                  <a:pt x="56" y="41"/>
                </a:lnTo>
                <a:lnTo>
                  <a:pt x="55" y="41"/>
                </a:lnTo>
                <a:lnTo>
                  <a:pt x="55" y="41"/>
                </a:lnTo>
                <a:lnTo>
                  <a:pt x="54" y="41"/>
                </a:lnTo>
                <a:lnTo>
                  <a:pt x="54" y="40"/>
                </a:lnTo>
                <a:lnTo>
                  <a:pt x="53" y="40"/>
                </a:lnTo>
                <a:lnTo>
                  <a:pt x="53" y="39"/>
                </a:lnTo>
                <a:lnTo>
                  <a:pt x="52" y="38"/>
                </a:lnTo>
                <a:lnTo>
                  <a:pt x="52" y="38"/>
                </a:lnTo>
                <a:lnTo>
                  <a:pt x="52" y="38"/>
                </a:lnTo>
                <a:lnTo>
                  <a:pt x="52" y="37"/>
                </a:lnTo>
                <a:lnTo>
                  <a:pt x="51" y="37"/>
                </a:lnTo>
                <a:lnTo>
                  <a:pt x="51" y="36"/>
                </a:lnTo>
                <a:lnTo>
                  <a:pt x="51" y="35"/>
                </a:lnTo>
                <a:lnTo>
                  <a:pt x="50" y="35"/>
                </a:lnTo>
                <a:lnTo>
                  <a:pt x="49" y="35"/>
                </a:lnTo>
                <a:lnTo>
                  <a:pt x="49" y="34"/>
                </a:lnTo>
                <a:lnTo>
                  <a:pt x="49" y="34"/>
                </a:lnTo>
                <a:lnTo>
                  <a:pt x="48" y="34"/>
                </a:lnTo>
                <a:lnTo>
                  <a:pt x="47" y="34"/>
                </a:lnTo>
                <a:lnTo>
                  <a:pt x="47" y="35"/>
                </a:lnTo>
                <a:lnTo>
                  <a:pt x="46" y="35"/>
                </a:lnTo>
                <a:lnTo>
                  <a:pt x="46" y="35"/>
                </a:lnTo>
                <a:lnTo>
                  <a:pt x="45" y="35"/>
                </a:lnTo>
                <a:lnTo>
                  <a:pt x="45" y="36"/>
                </a:lnTo>
                <a:lnTo>
                  <a:pt x="44" y="36"/>
                </a:lnTo>
                <a:lnTo>
                  <a:pt x="43" y="36"/>
                </a:lnTo>
                <a:lnTo>
                  <a:pt x="43" y="36"/>
                </a:lnTo>
                <a:lnTo>
                  <a:pt x="42" y="36"/>
                </a:lnTo>
                <a:lnTo>
                  <a:pt x="41" y="36"/>
                </a:lnTo>
                <a:lnTo>
                  <a:pt x="40" y="35"/>
                </a:lnTo>
                <a:lnTo>
                  <a:pt x="40" y="35"/>
                </a:lnTo>
                <a:lnTo>
                  <a:pt x="39" y="35"/>
                </a:lnTo>
                <a:lnTo>
                  <a:pt x="38" y="35"/>
                </a:lnTo>
                <a:lnTo>
                  <a:pt x="37" y="35"/>
                </a:lnTo>
                <a:lnTo>
                  <a:pt x="37" y="35"/>
                </a:lnTo>
                <a:lnTo>
                  <a:pt x="36" y="35"/>
                </a:lnTo>
                <a:lnTo>
                  <a:pt x="36" y="35"/>
                </a:lnTo>
                <a:lnTo>
                  <a:pt x="35" y="35"/>
                </a:lnTo>
                <a:lnTo>
                  <a:pt x="35" y="34"/>
                </a:lnTo>
                <a:lnTo>
                  <a:pt x="34" y="34"/>
                </a:lnTo>
                <a:lnTo>
                  <a:pt x="34" y="34"/>
                </a:lnTo>
                <a:lnTo>
                  <a:pt x="34" y="33"/>
                </a:lnTo>
                <a:lnTo>
                  <a:pt x="33" y="33"/>
                </a:lnTo>
                <a:lnTo>
                  <a:pt x="32" y="33"/>
                </a:lnTo>
                <a:lnTo>
                  <a:pt x="31" y="33"/>
                </a:lnTo>
                <a:lnTo>
                  <a:pt x="31" y="34"/>
                </a:lnTo>
                <a:lnTo>
                  <a:pt x="31" y="35"/>
                </a:lnTo>
                <a:lnTo>
                  <a:pt x="31" y="35"/>
                </a:lnTo>
                <a:lnTo>
                  <a:pt x="31" y="35"/>
                </a:lnTo>
                <a:lnTo>
                  <a:pt x="30" y="35"/>
                </a:lnTo>
                <a:lnTo>
                  <a:pt x="30" y="36"/>
                </a:lnTo>
                <a:lnTo>
                  <a:pt x="30" y="37"/>
                </a:lnTo>
                <a:lnTo>
                  <a:pt x="29" y="37"/>
                </a:lnTo>
                <a:lnTo>
                  <a:pt x="29" y="38"/>
                </a:lnTo>
                <a:lnTo>
                  <a:pt x="28" y="38"/>
                </a:lnTo>
                <a:lnTo>
                  <a:pt x="28" y="38"/>
                </a:lnTo>
                <a:lnTo>
                  <a:pt x="28" y="38"/>
                </a:lnTo>
                <a:lnTo>
                  <a:pt x="27" y="38"/>
                </a:lnTo>
                <a:lnTo>
                  <a:pt x="26" y="38"/>
                </a:lnTo>
                <a:lnTo>
                  <a:pt x="25" y="38"/>
                </a:lnTo>
                <a:lnTo>
                  <a:pt x="25" y="37"/>
                </a:lnTo>
                <a:lnTo>
                  <a:pt x="25" y="37"/>
                </a:lnTo>
                <a:lnTo>
                  <a:pt x="25" y="38"/>
                </a:lnTo>
                <a:lnTo>
                  <a:pt x="25" y="37"/>
                </a:lnTo>
                <a:lnTo>
                  <a:pt x="25" y="36"/>
                </a:lnTo>
                <a:lnTo>
                  <a:pt x="25" y="35"/>
                </a:lnTo>
                <a:lnTo>
                  <a:pt x="24" y="35"/>
                </a:lnTo>
                <a:lnTo>
                  <a:pt x="24" y="35"/>
                </a:lnTo>
                <a:lnTo>
                  <a:pt x="25" y="35"/>
                </a:lnTo>
                <a:lnTo>
                  <a:pt x="25" y="34"/>
                </a:lnTo>
                <a:lnTo>
                  <a:pt x="25" y="34"/>
                </a:lnTo>
                <a:lnTo>
                  <a:pt x="25" y="34"/>
                </a:lnTo>
                <a:lnTo>
                  <a:pt x="25" y="33"/>
                </a:lnTo>
                <a:lnTo>
                  <a:pt x="24" y="33"/>
                </a:lnTo>
                <a:lnTo>
                  <a:pt x="25" y="33"/>
                </a:lnTo>
                <a:lnTo>
                  <a:pt x="25" y="32"/>
                </a:lnTo>
                <a:lnTo>
                  <a:pt x="24" y="32"/>
                </a:lnTo>
                <a:lnTo>
                  <a:pt x="24" y="32"/>
                </a:lnTo>
                <a:lnTo>
                  <a:pt x="23" y="32"/>
                </a:lnTo>
                <a:lnTo>
                  <a:pt x="22" y="33"/>
                </a:lnTo>
                <a:lnTo>
                  <a:pt x="22" y="33"/>
                </a:lnTo>
                <a:lnTo>
                  <a:pt x="22" y="34"/>
                </a:lnTo>
                <a:lnTo>
                  <a:pt x="21" y="34"/>
                </a:lnTo>
                <a:lnTo>
                  <a:pt x="20" y="34"/>
                </a:lnTo>
                <a:lnTo>
                  <a:pt x="19" y="35"/>
                </a:lnTo>
                <a:lnTo>
                  <a:pt x="19" y="35"/>
                </a:lnTo>
                <a:lnTo>
                  <a:pt x="18" y="35"/>
                </a:lnTo>
                <a:lnTo>
                  <a:pt x="18" y="36"/>
                </a:lnTo>
                <a:lnTo>
                  <a:pt x="18" y="35"/>
                </a:lnTo>
                <a:lnTo>
                  <a:pt x="17" y="35"/>
                </a:lnTo>
                <a:lnTo>
                  <a:pt x="17" y="35"/>
                </a:lnTo>
                <a:lnTo>
                  <a:pt x="16" y="35"/>
                </a:lnTo>
                <a:lnTo>
                  <a:pt x="15" y="35"/>
                </a:lnTo>
                <a:lnTo>
                  <a:pt x="15" y="35"/>
                </a:lnTo>
                <a:lnTo>
                  <a:pt x="14" y="35"/>
                </a:lnTo>
                <a:lnTo>
                  <a:pt x="13" y="35"/>
                </a:lnTo>
                <a:lnTo>
                  <a:pt x="12" y="35"/>
                </a:lnTo>
                <a:lnTo>
                  <a:pt x="12" y="35"/>
                </a:lnTo>
                <a:lnTo>
                  <a:pt x="12" y="34"/>
                </a:lnTo>
                <a:lnTo>
                  <a:pt x="11" y="34"/>
                </a:lnTo>
                <a:lnTo>
                  <a:pt x="10" y="34"/>
                </a:lnTo>
                <a:lnTo>
                  <a:pt x="10" y="35"/>
                </a:lnTo>
                <a:lnTo>
                  <a:pt x="9" y="35"/>
                </a:lnTo>
                <a:lnTo>
                  <a:pt x="9" y="35"/>
                </a:lnTo>
                <a:lnTo>
                  <a:pt x="9" y="34"/>
                </a:lnTo>
                <a:lnTo>
                  <a:pt x="9" y="33"/>
                </a:lnTo>
                <a:lnTo>
                  <a:pt x="8" y="33"/>
                </a:lnTo>
                <a:lnTo>
                  <a:pt x="8" y="32"/>
                </a:lnTo>
                <a:lnTo>
                  <a:pt x="9" y="32"/>
                </a:lnTo>
                <a:lnTo>
                  <a:pt x="8" y="32"/>
                </a:lnTo>
                <a:lnTo>
                  <a:pt x="8" y="32"/>
                </a:lnTo>
                <a:lnTo>
                  <a:pt x="8" y="31"/>
                </a:lnTo>
                <a:lnTo>
                  <a:pt x="9" y="31"/>
                </a:lnTo>
                <a:lnTo>
                  <a:pt x="9" y="30"/>
                </a:lnTo>
                <a:lnTo>
                  <a:pt x="8" y="30"/>
                </a:lnTo>
                <a:lnTo>
                  <a:pt x="7" y="30"/>
                </a:lnTo>
                <a:lnTo>
                  <a:pt x="7" y="29"/>
                </a:lnTo>
                <a:lnTo>
                  <a:pt x="6" y="29"/>
                </a:lnTo>
                <a:lnTo>
                  <a:pt x="6" y="29"/>
                </a:lnTo>
                <a:lnTo>
                  <a:pt x="5" y="30"/>
                </a:lnTo>
                <a:lnTo>
                  <a:pt x="5" y="29"/>
                </a:lnTo>
                <a:lnTo>
                  <a:pt x="5" y="28"/>
                </a:lnTo>
                <a:lnTo>
                  <a:pt x="5" y="28"/>
                </a:lnTo>
                <a:lnTo>
                  <a:pt x="4" y="28"/>
                </a:lnTo>
                <a:lnTo>
                  <a:pt x="4" y="27"/>
                </a:lnTo>
                <a:lnTo>
                  <a:pt x="3" y="27"/>
                </a:lnTo>
                <a:lnTo>
                  <a:pt x="4" y="27"/>
                </a:lnTo>
                <a:lnTo>
                  <a:pt x="3" y="27"/>
                </a:lnTo>
                <a:lnTo>
                  <a:pt x="3" y="27"/>
                </a:lnTo>
                <a:lnTo>
                  <a:pt x="2" y="27"/>
                </a:lnTo>
                <a:lnTo>
                  <a:pt x="1" y="26"/>
                </a:lnTo>
                <a:lnTo>
                  <a:pt x="0" y="26"/>
                </a:lnTo>
                <a:lnTo>
                  <a:pt x="0" y="25"/>
                </a:lnTo>
                <a:lnTo>
                  <a:pt x="0" y="25"/>
                </a:lnTo>
                <a:lnTo>
                  <a:pt x="0" y="25"/>
                </a:lnTo>
                <a:lnTo>
                  <a:pt x="0" y="24"/>
                </a:lnTo>
                <a:lnTo>
                  <a:pt x="0" y="23"/>
                </a:lnTo>
                <a:lnTo>
                  <a:pt x="0" y="23"/>
                </a:lnTo>
                <a:lnTo>
                  <a:pt x="0" y="22"/>
                </a:lnTo>
                <a:lnTo>
                  <a:pt x="1" y="22"/>
                </a:lnTo>
                <a:lnTo>
                  <a:pt x="2" y="22"/>
                </a:lnTo>
                <a:lnTo>
                  <a:pt x="2" y="21"/>
                </a:lnTo>
                <a:lnTo>
                  <a:pt x="3" y="21"/>
                </a:lnTo>
                <a:lnTo>
                  <a:pt x="3" y="21"/>
                </a:lnTo>
                <a:lnTo>
                  <a:pt x="4" y="21"/>
                </a:lnTo>
                <a:lnTo>
                  <a:pt x="4" y="20"/>
                </a:lnTo>
                <a:lnTo>
                  <a:pt x="5" y="19"/>
                </a:lnTo>
                <a:lnTo>
                  <a:pt x="5" y="19"/>
                </a:lnTo>
                <a:lnTo>
                  <a:pt x="6" y="18"/>
                </a:lnTo>
                <a:lnTo>
                  <a:pt x="6" y="18"/>
                </a:lnTo>
                <a:lnTo>
                  <a:pt x="6" y="18"/>
                </a:lnTo>
                <a:lnTo>
                  <a:pt x="5" y="17"/>
                </a:lnTo>
                <a:lnTo>
                  <a:pt x="6" y="17"/>
                </a:lnTo>
                <a:lnTo>
                  <a:pt x="5" y="16"/>
                </a:lnTo>
                <a:lnTo>
                  <a:pt x="6" y="16"/>
                </a:lnTo>
                <a:lnTo>
                  <a:pt x="6" y="15"/>
                </a:lnTo>
                <a:lnTo>
                  <a:pt x="7" y="14"/>
                </a:lnTo>
                <a:lnTo>
                  <a:pt x="7" y="13"/>
                </a:lnTo>
                <a:lnTo>
                  <a:pt x="8" y="13"/>
                </a:lnTo>
                <a:lnTo>
                  <a:pt x="8" y="13"/>
                </a:lnTo>
                <a:lnTo>
                  <a:pt x="8" y="13"/>
                </a:lnTo>
                <a:close/>
              </a:path>
            </a:pathLst>
          </a:custGeom>
          <a:solidFill>
            <a:srgbClr val="92D050"/>
          </a:solidFill>
          <a:ln w="9525" cap="flat" cmpd="sng">
            <a:noFill/>
            <a:prstDash val="solid"/>
            <a:round/>
            <a:headEnd type="none" w="med" len="med"/>
            <a:tailEnd type="none" w="med" len="med"/>
          </a:ln>
          <a:effectLst>
            <a:outerShdw dist="35921" dir="2700000" algn="ctr" rotWithShape="0">
              <a:srgbClr val="808080"/>
            </a:outerShdw>
          </a:effectLst>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s-EC" dirty="0"/>
          </a:p>
        </p:txBody>
      </p:sp>
      <p:sp>
        <p:nvSpPr>
          <p:cNvPr id="7" name="6 CuadroTexto"/>
          <p:cNvSpPr txBox="1"/>
          <p:nvPr/>
        </p:nvSpPr>
        <p:spPr>
          <a:xfrm>
            <a:off x="9235107" y="2195984"/>
            <a:ext cx="1728192" cy="369332"/>
          </a:xfrm>
          <a:prstGeom prst="rect">
            <a:avLst/>
          </a:prstGeom>
          <a:noFill/>
        </p:spPr>
        <p:txBody>
          <a:bodyPr wrap="square" rtlCol="0">
            <a:spAutoFit/>
          </a:bodyPr>
          <a:lstStyle/>
          <a:p>
            <a:r>
              <a:rPr lang="es-EC" dirty="0" smtClean="0"/>
              <a:t> 787.440 Ha</a:t>
            </a:r>
            <a:endParaRPr lang="es-EC" dirty="0"/>
          </a:p>
        </p:txBody>
      </p:sp>
      <p:sp>
        <p:nvSpPr>
          <p:cNvPr id="8" name="7 CuadroTexto"/>
          <p:cNvSpPr txBox="1"/>
          <p:nvPr/>
        </p:nvSpPr>
        <p:spPr>
          <a:xfrm>
            <a:off x="666155" y="3492128"/>
            <a:ext cx="4176464" cy="1938992"/>
          </a:xfrm>
          <a:prstGeom prst="rect">
            <a:avLst/>
          </a:prstGeom>
          <a:noFill/>
        </p:spPr>
        <p:txBody>
          <a:bodyPr wrap="square" rtlCol="0">
            <a:spAutoFit/>
          </a:bodyPr>
          <a:lstStyle/>
          <a:p>
            <a:pPr algn="just"/>
            <a:r>
              <a:rPr lang="es-EC" sz="2000" dirty="0" smtClean="0"/>
              <a:t>La producción anual de palma africana en Sucumbíos representa el 5,49 % respecto a la producción nacional de este cultivo; mientras que, la producción anual de maíz duro seco representa el 0,43 %.</a:t>
            </a:r>
            <a:endParaRPr lang="es-ES" sz="2000" dirty="0"/>
          </a:p>
        </p:txBody>
      </p:sp>
      <p:graphicFrame>
        <p:nvGraphicFramePr>
          <p:cNvPr id="9" name="8 Tabla"/>
          <p:cNvGraphicFramePr>
            <a:graphicFrameLocks noGrp="1"/>
          </p:cNvGraphicFramePr>
          <p:nvPr/>
        </p:nvGraphicFramePr>
        <p:xfrm>
          <a:off x="4986635" y="3924176"/>
          <a:ext cx="6189092" cy="1512168"/>
        </p:xfrm>
        <a:graphic>
          <a:graphicData uri="http://schemas.openxmlformats.org/drawingml/2006/table">
            <a:tbl>
              <a:tblPr/>
              <a:tblGrid>
                <a:gridCol w="1909401"/>
                <a:gridCol w="1232175"/>
                <a:gridCol w="1153792"/>
                <a:gridCol w="1893724"/>
              </a:tblGrid>
              <a:tr h="257175">
                <a:tc gridSpan="4">
                  <a:txBody>
                    <a:bodyPr/>
                    <a:lstStyle/>
                    <a:p>
                      <a:pPr algn="ctr" rtl="0" fontAlgn="b"/>
                      <a:r>
                        <a:rPr lang="es-EC" sz="1800" b="1" i="0" u="none" strike="noStrike" dirty="0">
                          <a:solidFill>
                            <a:srgbClr val="FFFFFF"/>
                          </a:solidFill>
                          <a:latin typeface="+mj-lt"/>
                        </a:rPr>
                        <a:t> Cultivos transitorios de mayor producción </a:t>
                      </a:r>
                    </a:p>
                  </a:txBody>
                  <a:tcPr marL="9525" marR="9525" marT="9525" marB="0" anchor="b">
                    <a:lnL w="6350" cap="flat" cmpd="sng" algn="ctr">
                      <a:solidFill>
                        <a:srgbClr val="95B3D7"/>
                      </a:solidFill>
                      <a:prstDash val="solid"/>
                      <a:round/>
                      <a:headEnd type="none" w="med" len="med"/>
                      <a:tailEnd type="none" w="med" len="med"/>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538ED5"/>
                    </a:solidFill>
                  </a:tcPr>
                </a:tc>
                <a:tc hMerge="1">
                  <a:txBody>
                    <a:bodyPr/>
                    <a:lstStyle/>
                    <a:p>
                      <a:endParaRPr lang="es-EC"/>
                    </a:p>
                  </a:txBody>
                  <a:tcPr/>
                </a:tc>
                <a:tc hMerge="1">
                  <a:txBody>
                    <a:bodyPr/>
                    <a:lstStyle/>
                    <a:p>
                      <a:endParaRPr lang="es-EC"/>
                    </a:p>
                  </a:txBody>
                  <a:tcPr/>
                </a:tc>
                <a:tc hMerge="1">
                  <a:txBody>
                    <a:bodyPr/>
                    <a:lstStyle/>
                    <a:p>
                      <a:endParaRPr lang="es-EC"/>
                    </a:p>
                  </a:txBody>
                  <a:tcPr/>
                </a:tc>
              </a:tr>
              <a:tr h="257175">
                <a:tc rowSpan="2">
                  <a:txBody>
                    <a:bodyPr/>
                    <a:lstStyle/>
                    <a:p>
                      <a:pPr algn="ctr" rtl="0" fontAlgn="ctr"/>
                      <a:r>
                        <a:rPr lang="es-EC" sz="1800" b="1" i="0" u="none" strike="noStrike" dirty="0">
                          <a:solidFill>
                            <a:srgbClr val="000000"/>
                          </a:solidFill>
                          <a:latin typeface="+mj-lt"/>
                        </a:rPr>
                        <a:t> Cultivos transitorios  </a:t>
                      </a: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gridSpan="2">
                  <a:txBody>
                    <a:bodyPr/>
                    <a:lstStyle/>
                    <a:p>
                      <a:pPr algn="ctr" rtl="0" fontAlgn="ctr"/>
                      <a:r>
                        <a:rPr lang="es-EC" sz="1800" b="1" i="0" u="none" strike="noStrike">
                          <a:solidFill>
                            <a:srgbClr val="000000"/>
                          </a:solidFill>
                          <a:latin typeface="+mj-lt"/>
                        </a:rPr>
                        <a:t> Superficie (Ha) </a:t>
                      </a: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hMerge="1">
                  <a:txBody>
                    <a:bodyPr/>
                    <a:lstStyle/>
                    <a:p>
                      <a:endParaRPr lang="es-EC"/>
                    </a:p>
                  </a:txBody>
                  <a:tcPr/>
                </a:tc>
                <a:tc rowSpan="2">
                  <a:txBody>
                    <a:bodyPr/>
                    <a:lstStyle/>
                    <a:p>
                      <a:pPr algn="ctr" rtl="0" fontAlgn="ctr"/>
                      <a:r>
                        <a:rPr lang="es-EC" sz="1800" b="1" i="0" u="none" strike="noStrike">
                          <a:solidFill>
                            <a:srgbClr val="000000"/>
                          </a:solidFill>
                          <a:latin typeface="+mj-lt"/>
                        </a:rPr>
                        <a:t>Producción anual (Tm )</a:t>
                      </a: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r>
              <a:tr h="277738">
                <a:tc vMerge="1">
                  <a:txBody>
                    <a:bodyPr/>
                    <a:lstStyle/>
                    <a:p>
                      <a:endParaRPr lang="es-EC"/>
                    </a:p>
                  </a:txBody>
                  <a:tcPr/>
                </a:tc>
                <a:tc>
                  <a:txBody>
                    <a:bodyPr/>
                    <a:lstStyle/>
                    <a:p>
                      <a:pPr algn="ctr" rtl="0" fontAlgn="ctr"/>
                      <a:r>
                        <a:rPr lang="es-EC" sz="1800" b="1" i="0" u="none" strike="noStrike">
                          <a:solidFill>
                            <a:srgbClr val="000000"/>
                          </a:solidFill>
                          <a:latin typeface="+mj-lt"/>
                        </a:rPr>
                        <a:t>Sembrada</a:t>
                      </a: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rtl="0" fontAlgn="t"/>
                      <a:r>
                        <a:rPr lang="es-EC" sz="1800" b="1" i="0" u="none" strike="noStrike">
                          <a:solidFill>
                            <a:srgbClr val="000000"/>
                          </a:solidFill>
                          <a:latin typeface="+mj-lt"/>
                        </a:rPr>
                        <a:t>Cosechada   </a:t>
                      </a:r>
                    </a:p>
                  </a:txBody>
                  <a:tcPr marL="9525" marR="9525" marT="9525" marB="0">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vMerge="1">
                  <a:txBody>
                    <a:bodyPr/>
                    <a:lstStyle/>
                    <a:p>
                      <a:endParaRPr lang="es-EC"/>
                    </a:p>
                  </a:txBody>
                  <a:tcPr/>
                </a:tc>
              </a:tr>
              <a:tr h="372601">
                <a:tc>
                  <a:txBody>
                    <a:bodyPr/>
                    <a:lstStyle/>
                    <a:p>
                      <a:pPr algn="l" rtl="0" fontAlgn="ctr"/>
                      <a:r>
                        <a:rPr lang="it-IT" sz="1800" b="0" i="0" u="none" strike="noStrike" dirty="0" smtClean="0">
                          <a:solidFill>
                            <a:srgbClr val="000000"/>
                          </a:solidFill>
                          <a:latin typeface="+mj-lt"/>
                        </a:rPr>
                        <a:t>Maíz duro seco</a:t>
                      </a:r>
                      <a:endParaRPr lang="it-IT" sz="1800" b="0" i="0" u="none" strike="noStrike" dirty="0">
                        <a:solidFill>
                          <a:srgbClr val="000000"/>
                        </a:solidFill>
                        <a:latin typeface="+mj-lt"/>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6.750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5.784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6.568 </a:t>
                      </a:r>
                      <a:endParaRPr lang="es-EC" sz="1800" b="0" i="0" u="none" strike="noStrike" dirty="0">
                        <a:solidFill>
                          <a:srgbClr val="000000"/>
                        </a:solidFill>
                        <a:latin typeface="Calibri"/>
                      </a:endParaRP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r>
              <a:tr h="288032">
                <a:tc>
                  <a:txBody>
                    <a:bodyPr/>
                    <a:lstStyle/>
                    <a:p>
                      <a:pPr algn="l" rtl="0" fontAlgn="ctr"/>
                      <a:r>
                        <a:rPr lang="es-EC" sz="1800" b="0" i="0" u="none" strike="noStrike" dirty="0" smtClean="0">
                          <a:solidFill>
                            <a:srgbClr val="000000"/>
                          </a:solidFill>
                          <a:latin typeface="+mj-lt"/>
                        </a:rPr>
                        <a:t>Yuca</a:t>
                      </a:r>
                      <a:endParaRPr lang="es-EC" sz="1800" b="0" i="0" u="none" strike="noStrike" dirty="0">
                        <a:solidFill>
                          <a:srgbClr val="000000"/>
                        </a:solidFill>
                        <a:latin typeface="+mj-lt"/>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901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901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3.285 </a:t>
                      </a:r>
                      <a:endParaRPr lang="es-EC" sz="1800" b="0" i="0" u="none" strike="noStrike" dirty="0">
                        <a:solidFill>
                          <a:srgbClr val="000000"/>
                        </a:solidFill>
                        <a:latin typeface="Calibri"/>
                      </a:endParaRP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r>
            </a:tbl>
          </a:graphicData>
        </a:graphic>
      </p:graphicFrame>
      <p:sp>
        <p:nvSpPr>
          <p:cNvPr id="10" name="9 Rectángulo"/>
          <p:cNvSpPr/>
          <p:nvPr/>
        </p:nvSpPr>
        <p:spPr>
          <a:xfrm>
            <a:off x="666155" y="5508352"/>
            <a:ext cx="4032448" cy="1015663"/>
          </a:xfrm>
          <a:prstGeom prst="rect">
            <a:avLst/>
          </a:prstGeom>
        </p:spPr>
        <p:txBody>
          <a:bodyPr wrap="square">
            <a:spAutoFit/>
          </a:bodyPr>
          <a:lstStyle/>
          <a:p>
            <a:pPr algn="just"/>
            <a:r>
              <a:rPr lang="es-EC" sz="2000" dirty="0" smtClean="0"/>
              <a:t>En esta provincia el ganado vacuno lidera el sector pecuario, existiendo el 1,53 %  del total nacional.</a:t>
            </a:r>
          </a:p>
        </p:txBody>
      </p:sp>
      <p:graphicFrame>
        <p:nvGraphicFramePr>
          <p:cNvPr id="11" name="10 Tabla"/>
          <p:cNvGraphicFramePr>
            <a:graphicFrameLocks noGrp="1"/>
          </p:cNvGraphicFramePr>
          <p:nvPr/>
        </p:nvGraphicFramePr>
        <p:xfrm>
          <a:off x="738163" y="6588472"/>
          <a:ext cx="10441158" cy="1368153"/>
        </p:xfrm>
        <a:graphic>
          <a:graphicData uri="http://schemas.openxmlformats.org/drawingml/2006/table">
            <a:tbl>
              <a:tblPr/>
              <a:tblGrid>
                <a:gridCol w="1760946"/>
                <a:gridCol w="1446702"/>
                <a:gridCol w="1446702"/>
                <a:gridCol w="1446702"/>
                <a:gridCol w="1446702"/>
                <a:gridCol w="1446702"/>
                <a:gridCol w="1446702"/>
              </a:tblGrid>
              <a:tr h="456051">
                <a:tc gridSpan="7">
                  <a:txBody>
                    <a:bodyPr/>
                    <a:lstStyle/>
                    <a:p>
                      <a:pPr algn="ctr" rtl="0" fontAlgn="ctr"/>
                      <a:r>
                        <a:rPr lang="es-EC" sz="1800" b="1" i="0" u="none" strike="noStrike" dirty="0">
                          <a:solidFill>
                            <a:srgbClr val="FFFFFF"/>
                          </a:solidFill>
                          <a:latin typeface="Calibri"/>
                        </a:rPr>
                        <a:t>Número total de cabezas de ganado (machos y hembras)*</a:t>
                      </a:r>
                      <a:r>
                        <a:rPr lang="es-EC" sz="1800" b="1" i="0" u="none" strike="noStrike" dirty="0">
                          <a:solidFill>
                            <a:srgbClr val="000000"/>
                          </a:solidFill>
                          <a:latin typeface="Calibri"/>
                        </a:rPr>
                        <a:t> </a:t>
                      </a:r>
                      <a:r>
                        <a:rPr lang="es-EC" sz="1800" b="1" i="0" u="none" strike="noStrike" dirty="0">
                          <a:solidFill>
                            <a:srgbClr val="FFFFFF"/>
                          </a:solidFill>
                          <a:latin typeface="Calibri"/>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r>
              <a:tr h="456051">
                <a:tc>
                  <a:txBody>
                    <a:bodyPr/>
                    <a:lstStyle/>
                    <a:p>
                      <a:pPr algn="ctr" rtl="0" fontAlgn="ctr"/>
                      <a:r>
                        <a:rPr lang="es-EC" sz="1800" b="0" i="0" u="none" strike="noStrike">
                          <a:solidFill>
                            <a:srgbClr val="000000"/>
                          </a:solidFill>
                          <a:latin typeface="Calibri"/>
                        </a:rPr>
                        <a:t>Vacuno</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Porcino</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Ovino</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Asnal</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Caballar</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Mular</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Caprino</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DBE5F1"/>
                    </a:solidFill>
                  </a:tcPr>
                </a:tc>
              </a:tr>
              <a:tr h="456051">
                <a:tc>
                  <a:txBody>
                    <a:bodyPr/>
                    <a:lstStyle/>
                    <a:p>
                      <a:pPr algn="ctr" fontAlgn="ctr"/>
                      <a:r>
                        <a:rPr lang="es-EC" sz="1800" b="0" i="0" u="none" strike="noStrike">
                          <a:latin typeface="+mn-lt"/>
                        </a:rPr>
                        <a:t>70.662</a:t>
                      </a:r>
                    </a:p>
                  </a:txBody>
                  <a:tcPr marL="0" marR="0" marT="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12.098</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72</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269</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6.809</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1.844</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dirty="0">
                          <a:latin typeface="+mn-lt"/>
                        </a:rPr>
                        <a:t>1.028</a:t>
                      </a: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bl>
          </a:graphicData>
        </a:graphic>
      </p:graphicFrame>
      <p:sp>
        <p:nvSpPr>
          <p:cNvPr id="12" name="4 CuadroTexto"/>
          <p:cNvSpPr txBox="1">
            <a:spLocks noChangeArrowheads="1"/>
          </p:cNvSpPr>
          <p:nvPr/>
        </p:nvSpPr>
        <p:spPr bwMode="auto">
          <a:xfrm>
            <a:off x="32822" y="7943667"/>
            <a:ext cx="6393973" cy="372997"/>
          </a:xfrm>
          <a:prstGeom prst="rect">
            <a:avLst/>
          </a:prstGeom>
          <a:noFill/>
          <a:ln w="9525">
            <a:noFill/>
            <a:miter lim="800000"/>
            <a:headEnd/>
            <a:tailEnd/>
          </a:ln>
        </p:spPr>
        <p:txBody>
          <a:bodyPr lIns="95070" tIns="47535" rIns="95070" bIns="47535">
            <a:spAutoFit/>
          </a:bodyPr>
          <a:lstStyle/>
          <a:p>
            <a:r>
              <a:rPr lang="es-ES" sz="900" b="1" dirty="0"/>
              <a:t>Fuente: </a:t>
            </a:r>
            <a:r>
              <a:rPr lang="es-ES" sz="900" dirty="0"/>
              <a:t>Encuesta de Superficie y Producción Agropecuaria Continua (ESPAC </a:t>
            </a:r>
            <a:r>
              <a:rPr lang="es-ES" sz="900" dirty="0" smtClean="0"/>
              <a:t>) 2014 </a:t>
            </a:r>
          </a:p>
          <a:p>
            <a:r>
              <a:rPr lang="es-ES" sz="900" dirty="0" smtClean="0"/>
              <a:t>* Existencia al día de la visita</a:t>
            </a:r>
            <a:endParaRPr lang="es-ES" sz="900"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Rectángulo"/>
          <p:cNvSpPr/>
          <p:nvPr/>
        </p:nvSpPr>
        <p:spPr>
          <a:xfrm>
            <a:off x="954187" y="1187872"/>
            <a:ext cx="1058303" cy="461665"/>
          </a:xfrm>
          <a:prstGeom prst="rect">
            <a:avLst/>
          </a:prstGeom>
        </p:spPr>
        <p:txBody>
          <a:bodyPr wrap="none">
            <a:spAutoFit/>
          </a:bodyPr>
          <a:lstStyle/>
          <a:p>
            <a:r>
              <a:rPr lang="es-EC" sz="2400" b="1" dirty="0" smtClean="0">
                <a:latin typeface="Arial" pitchFamily="34" charset="0"/>
                <a:cs typeface="Arial" pitchFamily="34" charset="0"/>
              </a:rPr>
              <a:t>Cañar</a:t>
            </a:r>
          </a:p>
        </p:txBody>
      </p:sp>
      <p:graphicFrame>
        <p:nvGraphicFramePr>
          <p:cNvPr id="6" name="5 Tabla"/>
          <p:cNvGraphicFramePr>
            <a:graphicFrameLocks noGrp="1"/>
          </p:cNvGraphicFramePr>
          <p:nvPr/>
        </p:nvGraphicFramePr>
        <p:xfrm>
          <a:off x="666155" y="1763936"/>
          <a:ext cx="6120681" cy="1805744"/>
        </p:xfrm>
        <a:graphic>
          <a:graphicData uri="http://schemas.openxmlformats.org/drawingml/2006/table">
            <a:tbl>
              <a:tblPr/>
              <a:tblGrid>
                <a:gridCol w="1512168"/>
                <a:gridCol w="1332412"/>
                <a:gridCol w="1422290"/>
                <a:gridCol w="1853811"/>
              </a:tblGrid>
              <a:tr h="268230">
                <a:tc gridSpan="4">
                  <a:txBody>
                    <a:bodyPr/>
                    <a:lstStyle/>
                    <a:p>
                      <a:pPr algn="ctr" rtl="0" fontAlgn="b"/>
                      <a:r>
                        <a:rPr lang="es-EC" sz="1800" b="1" i="0" u="none" strike="noStrike" dirty="0">
                          <a:solidFill>
                            <a:srgbClr val="FFFFFF"/>
                          </a:solidFill>
                          <a:latin typeface="+mj-lt"/>
                        </a:rPr>
                        <a:t> Cultivos permanentes de mayor producción </a:t>
                      </a:r>
                    </a:p>
                  </a:txBody>
                  <a:tcPr marL="9525" marR="9525" marT="9525" marB="0" anchor="b">
                    <a:lnL w="6350" cap="flat" cmpd="sng" algn="ctr">
                      <a:solidFill>
                        <a:srgbClr val="95B3D7"/>
                      </a:solidFill>
                      <a:prstDash val="solid"/>
                      <a:round/>
                      <a:headEnd type="none" w="med" len="med"/>
                      <a:tailEnd type="none" w="med" len="med"/>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538ED5"/>
                    </a:solidFill>
                  </a:tcPr>
                </a:tc>
                <a:tc hMerge="1">
                  <a:txBody>
                    <a:bodyPr/>
                    <a:lstStyle/>
                    <a:p>
                      <a:endParaRPr lang="es-EC"/>
                    </a:p>
                  </a:txBody>
                  <a:tcPr/>
                </a:tc>
                <a:tc hMerge="1">
                  <a:txBody>
                    <a:bodyPr/>
                    <a:lstStyle/>
                    <a:p>
                      <a:endParaRPr lang="es-EC"/>
                    </a:p>
                  </a:txBody>
                  <a:tcPr/>
                </a:tc>
                <a:tc hMerge="1">
                  <a:txBody>
                    <a:bodyPr/>
                    <a:lstStyle/>
                    <a:p>
                      <a:endParaRPr lang="es-EC"/>
                    </a:p>
                  </a:txBody>
                  <a:tcPr/>
                </a:tc>
              </a:tr>
              <a:tr h="268230">
                <a:tc rowSpan="2">
                  <a:txBody>
                    <a:bodyPr/>
                    <a:lstStyle/>
                    <a:p>
                      <a:pPr algn="ctr" rtl="0" fontAlgn="ctr"/>
                      <a:r>
                        <a:rPr lang="es-EC" sz="1800" b="1" i="0" u="none" strike="noStrike">
                          <a:solidFill>
                            <a:srgbClr val="000000"/>
                          </a:solidFill>
                          <a:latin typeface="+mj-lt"/>
                        </a:rPr>
                        <a:t> Cultivos permanentes </a:t>
                      </a: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gridSpan="2">
                  <a:txBody>
                    <a:bodyPr/>
                    <a:lstStyle/>
                    <a:p>
                      <a:pPr algn="ctr" rtl="0" fontAlgn="ctr"/>
                      <a:r>
                        <a:rPr lang="es-EC" sz="1800" b="1" i="0" u="none" strike="noStrike">
                          <a:solidFill>
                            <a:srgbClr val="000000"/>
                          </a:solidFill>
                          <a:latin typeface="+mj-lt"/>
                        </a:rPr>
                        <a:t> Superficie (Ha) </a:t>
                      </a: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hMerge="1">
                  <a:txBody>
                    <a:bodyPr/>
                    <a:lstStyle/>
                    <a:p>
                      <a:endParaRPr lang="es-EC"/>
                    </a:p>
                  </a:txBody>
                  <a:tcPr/>
                </a:tc>
                <a:tc rowSpan="2">
                  <a:txBody>
                    <a:bodyPr/>
                    <a:lstStyle/>
                    <a:p>
                      <a:pPr algn="ctr" rtl="0" fontAlgn="ctr"/>
                      <a:r>
                        <a:rPr lang="es-EC" sz="1800" b="1" i="0" u="none" strike="noStrike">
                          <a:solidFill>
                            <a:srgbClr val="000000"/>
                          </a:solidFill>
                          <a:latin typeface="+mj-lt"/>
                        </a:rPr>
                        <a:t>Producción anual (Tm )</a:t>
                      </a: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r>
              <a:tr h="268230">
                <a:tc vMerge="1">
                  <a:txBody>
                    <a:bodyPr/>
                    <a:lstStyle/>
                    <a:p>
                      <a:endParaRPr lang="es-EC"/>
                    </a:p>
                  </a:txBody>
                  <a:tcPr/>
                </a:tc>
                <a:tc>
                  <a:txBody>
                    <a:bodyPr/>
                    <a:lstStyle/>
                    <a:p>
                      <a:pPr algn="ctr" rtl="0" fontAlgn="b"/>
                      <a:r>
                        <a:rPr lang="es-EC" sz="1800" b="1" i="0" u="none" strike="noStrike">
                          <a:solidFill>
                            <a:srgbClr val="000000"/>
                          </a:solidFill>
                          <a:latin typeface="+mj-lt"/>
                        </a:rPr>
                        <a:t> Plantada  </a:t>
                      </a:r>
                    </a:p>
                  </a:txBody>
                  <a:tcPr marL="9525" marR="9525" marT="9525" marB="0" anchor="b">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rtl="0" fontAlgn="b"/>
                      <a:r>
                        <a:rPr lang="es-EC" sz="1800" b="1" i="0" u="none" strike="noStrike" dirty="0">
                          <a:solidFill>
                            <a:srgbClr val="000000"/>
                          </a:solidFill>
                          <a:latin typeface="+mj-lt"/>
                        </a:rPr>
                        <a:t>  Cosechada  </a:t>
                      </a:r>
                    </a:p>
                  </a:txBody>
                  <a:tcPr marL="9525" marR="9525" marT="9525" marB="0" anchor="b">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vMerge="1">
                  <a:txBody>
                    <a:bodyPr/>
                    <a:lstStyle/>
                    <a:p>
                      <a:endParaRPr lang="es-EC"/>
                    </a:p>
                  </a:txBody>
                  <a:tcPr/>
                </a:tc>
              </a:tr>
              <a:tr h="527459">
                <a:tc>
                  <a:txBody>
                    <a:bodyPr/>
                    <a:lstStyle/>
                    <a:p>
                      <a:pPr algn="l" rtl="0" fontAlgn="ctr"/>
                      <a:r>
                        <a:rPr lang="es-EC" sz="1800" b="0" i="0" u="none" strike="noStrike" dirty="0" smtClean="0">
                          <a:solidFill>
                            <a:srgbClr val="000000"/>
                          </a:solidFill>
                          <a:latin typeface="+mj-lt"/>
                        </a:rPr>
                        <a:t>Caña </a:t>
                      </a:r>
                      <a:r>
                        <a:rPr lang="es-EC" sz="1800" b="0" i="0" u="none" strike="noStrike" dirty="0">
                          <a:solidFill>
                            <a:srgbClr val="000000"/>
                          </a:solidFill>
                          <a:latin typeface="+mj-lt"/>
                        </a:rPr>
                        <a:t>de azúcar para </a:t>
                      </a:r>
                      <a:r>
                        <a:rPr lang="es-EC" sz="1800" b="0" i="0" u="none" strike="noStrike" dirty="0" smtClean="0">
                          <a:solidFill>
                            <a:srgbClr val="000000"/>
                          </a:solidFill>
                          <a:latin typeface="+mj-lt"/>
                        </a:rPr>
                        <a:t>azúcar</a:t>
                      </a:r>
                      <a:endParaRPr lang="es-EC" sz="1800" b="0" i="0" u="none" strike="noStrike" dirty="0">
                        <a:solidFill>
                          <a:srgbClr val="000000"/>
                        </a:solidFill>
                        <a:latin typeface="+mj-lt"/>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mn-lt"/>
                          <a:cs typeface="Arial" pitchFamily="34" charset="0"/>
                        </a:rPr>
                        <a:t>12.028 </a:t>
                      </a:r>
                      <a:endParaRPr lang="es-EC" sz="1800" b="0" i="0" u="none" strike="noStrike" dirty="0">
                        <a:solidFill>
                          <a:srgbClr val="000000"/>
                        </a:solidFill>
                        <a:latin typeface="+mn-lt"/>
                        <a:cs typeface="Arial" pitchFamily="34" charset="0"/>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mn-lt"/>
                          <a:cs typeface="Arial" pitchFamily="34" charset="0"/>
                        </a:rPr>
                        <a:t>11.353 </a:t>
                      </a:r>
                      <a:endParaRPr lang="es-EC" sz="1800" b="0" i="0" u="none" strike="noStrike" dirty="0">
                        <a:solidFill>
                          <a:srgbClr val="000000"/>
                        </a:solidFill>
                        <a:latin typeface="+mn-lt"/>
                        <a:cs typeface="Arial" pitchFamily="34" charset="0"/>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mn-lt"/>
                          <a:cs typeface="Arial" pitchFamily="34" charset="0"/>
                        </a:rPr>
                        <a:t>783.501 </a:t>
                      </a:r>
                      <a:endParaRPr lang="es-EC" sz="1800" b="0" i="0" u="none" strike="noStrike" dirty="0">
                        <a:solidFill>
                          <a:srgbClr val="000000"/>
                        </a:solidFill>
                        <a:latin typeface="+mn-lt"/>
                        <a:cs typeface="Arial" pitchFamily="34" charset="0"/>
                      </a:endParaRP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r>
              <a:tr h="396044">
                <a:tc>
                  <a:txBody>
                    <a:bodyPr/>
                    <a:lstStyle/>
                    <a:p>
                      <a:pPr algn="l" rtl="0" fontAlgn="ctr"/>
                      <a:r>
                        <a:rPr lang="es-EC" sz="1800" b="0" i="0" u="none" strike="noStrike" dirty="0" smtClean="0">
                          <a:solidFill>
                            <a:srgbClr val="000000"/>
                          </a:solidFill>
                          <a:latin typeface="+mj-lt"/>
                        </a:rPr>
                        <a:t>Banano</a:t>
                      </a:r>
                      <a:endParaRPr lang="es-EC" sz="1800" b="0" i="0" u="none" strike="noStrike" dirty="0">
                        <a:solidFill>
                          <a:srgbClr val="000000"/>
                        </a:solidFill>
                        <a:latin typeface="+mj-lt"/>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mn-lt"/>
                          <a:cs typeface="Arial" pitchFamily="34" charset="0"/>
                        </a:rPr>
                        <a:t>6.460 </a:t>
                      </a:r>
                      <a:endParaRPr lang="es-EC" sz="1800" b="0" i="0" u="none" strike="noStrike" dirty="0">
                        <a:solidFill>
                          <a:srgbClr val="000000"/>
                        </a:solidFill>
                        <a:latin typeface="+mn-lt"/>
                        <a:cs typeface="Arial" pitchFamily="34" charset="0"/>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mn-lt"/>
                          <a:cs typeface="Arial" pitchFamily="34" charset="0"/>
                        </a:rPr>
                        <a:t>5.770 </a:t>
                      </a:r>
                      <a:endParaRPr lang="es-EC" sz="1800" b="0" i="0" u="none" strike="noStrike" dirty="0">
                        <a:solidFill>
                          <a:srgbClr val="000000"/>
                        </a:solidFill>
                        <a:latin typeface="+mn-lt"/>
                        <a:cs typeface="Arial" pitchFamily="34" charset="0"/>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mn-lt"/>
                          <a:cs typeface="Arial" pitchFamily="34" charset="0"/>
                        </a:rPr>
                        <a:t>112.518 </a:t>
                      </a:r>
                      <a:endParaRPr lang="es-EC" sz="1800" b="0" i="0" u="none" strike="noStrike" dirty="0">
                        <a:solidFill>
                          <a:srgbClr val="000000"/>
                        </a:solidFill>
                        <a:latin typeface="+mn-lt"/>
                        <a:cs typeface="Arial" pitchFamily="34" charset="0"/>
                      </a:endParaRP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r>
            </a:tbl>
          </a:graphicData>
        </a:graphic>
      </p:graphicFrame>
      <p:sp>
        <p:nvSpPr>
          <p:cNvPr id="5" name="Freeform 77"/>
          <p:cNvSpPr>
            <a:spLocks/>
          </p:cNvSpPr>
          <p:nvPr/>
        </p:nvSpPr>
        <p:spPr bwMode="auto">
          <a:xfrm>
            <a:off x="8371011" y="1331888"/>
            <a:ext cx="2736304" cy="2160240"/>
          </a:xfrm>
          <a:custGeom>
            <a:avLst/>
            <a:gdLst/>
            <a:ahLst/>
            <a:cxnLst>
              <a:cxn ang="0">
                <a:pos x="42" y="13"/>
              </a:cxn>
              <a:cxn ang="0">
                <a:pos x="41" y="11"/>
              </a:cxn>
              <a:cxn ang="0">
                <a:pos x="38" y="10"/>
              </a:cxn>
              <a:cxn ang="0">
                <a:pos x="35" y="10"/>
              </a:cxn>
              <a:cxn ang="0">
                <a:pos x="35" y="8"/>
              </a:cxn>
              <a:cxn ang="0">
                <a:pos x="32" y="8"/>
              </a:cxn>
              <a:cxn ang="0">
                <a:pos x="29" y="9"/>
              </a:cxn>
              <a:cxn ang="0">
                <a:pos x="28" y="8"/>
              </a:cxn>
              <a:cxn ang="0">
                <a:pos x="25" y="8"/>
              </a:cxn>
              <a:cxn ang="0">
                <a:pos x="24" y="6"/>
              </a:cxn>
              <a:cxn ang="0">
                <a:pos x="22" y="4"/>
              </a:cxn>
              <a:cxn ang="0">
                <a:pos x="21" y="3"/>
              </a:cxn>
              <a:cxn ang="0">
                <a:pos x="20" y="1"/>
              </a:cxn>
              <a:cxn ang="0">
                <a:pos x="19" y="0"/>
              </a:cxn>
              <a:cxn ang="0">
                <a:pos x="16" y="3"/>
              </a:cxn>
              <a:cxn ang="0">
                <a:pos x="14" y="4"/>
              </a:cxn>
              <a:cxn ang="0">
                <a:pos x="11" y="4"/>
              </a:cxn>
              <a:cxn ang="0">
                <a:pos x="9" y="6"/>
              </a:cxn>
              <a:cxn ang="0">
                <a:pos x="6" y="6"/>
              </a:cxn>
              <a:cxn ang="0">
                <a:pos x="4" y="6"/>
              </a:cxn>
              <a:cxn ang="0">
                <a:pos x="4" y="9"/>
              </a:cxn>
              <a:cxn ang="0">
                <a:pos x="2" y="11"/>
              </a:cxn>
              <a:cxn ang="0">
                <a:pos x="1" y="12"/>
              </a:cxn>
              <a:cxn ang="0">
                <a:pos x="1" y="14"/>
              </a:cxn>
              <a:cxn ang="0">
                <a:pos x="4" y="13"/>
              </a:cxn>
              <a:cxn ang="0">
                <a:pos x="5" y="13"/>
              </a:cxn>
              <a:cxn ang="0">
                <a:pos x="7" y="15"/>
              </a:cxn>
              <a:cxn ang="0">
                <a:pos x="8" y="16"/>
              </a:cxn>
              <a:cxn ang="0">
                <a:pos x="11" y="16"/>
              </a:cxn>
              <a:cxn ang="0">
                <a:pos x="13" y="18"/>
              </a:cxn>
              <a:cxn ang="0">
                <a:pos x="13" y="19"/>
              </a:cxn>
              <a:cxn ang="0">
                <a:pos x="13" y="22"/>
              </a:cxn>
              <a:cxn ang="0">
                <a:pos x="15" y="24"/>
              </a:cxn>
              <a:cxn ang="0">
                <a:pos x="17" y="24"/>
              </a:cxn>
              <a:cxn ang="0">
                <a:pos x="19" y="23"/>
              </a:cxn>
              <a:cxn ang="0">
                <a:pos x="21" y="24"/>
              </a:cxn>
              <a:cxn ang="0">
                <a:pos x="22" y="21"/>
              </a:cxn>
              <a:cxn ang="0">
                <a:pos x="25" y="23"/>
              </a:cxn>
              <a:cxn ang="0">
                <a:pos x="26" y="25"/>
              </a:cxn>
              <a:cxn ang="0">
                <a:pos x="28" y="27"/>
              </a:cxn>
              <a:cxn ang="0">
                <a:pos x="29" y="29"/>
              </a:cxn>
              <a:cxn ang="0">
                <a:pos x="31" y="29"/>
              </a:cxn>
              <a:cxn ang="0">
                <a:pos x="34" y="29"/>
              </a:cxn>
              <a:cxn ang="0">
                <a:pos x="35" y="27"/>
              </a:cxn>
              <a:cxn ang="0">
                <a:pos x="35" y="24"/>
              </a:cxn>
              <a:cxn ang="0">
                <a:pos x="36" y="22"/>
              </a:cxn>
              <a:cxn ang="0">
                <a:pos x="38" y="22"/>
              </a:cxn>
              <a:cxn ang="0">
                <a:pos x="41" y="21"/>
              </a:cxn>
              <a:cxn ang="0">
                <a:pos x="41" y="21"/>
              </a:cxn>
              <a:cxn ang="0">
                <a:pos x="44" y="19"/>
              </a:cxn>
              <a:cxn ang="0">
                <a:pos x="44" y="18"/>
              </a:cxn>
              <a:cxn ang="0">
                <a:pos x="45" y="16"/>
              </a:cxn>
            </a:cxnLst>
            <a:rect l="0" t="0" r="r" b="b"/>
            <a:pathLst>
              <a:path w="46" h="30">
                <a:moveTo>
                  <a:pt x="44" y="15"/>
                </a:moveTo>
                <a:lnTo>
                  <a:pt x="44" y="14"/>
                </a:lnTo>
                <a:lnTo>
                  <a:pt x="43" y="14"/>
                </a:lnTo>
                <a:lnTo>
                  <a:pt x="42" y="13"/>
                </a:lnTo>
                <a:lnTo>
                  <a:pt x="41" y="13"/>
                </a:lnTo>
                <a:lnTo>
                  <a:pt x="41" y="12"/>
                </a:lnTo>
                <a:lnTo>
                  <a:pt x="41" y="12"/>
                </a:lnTo>
                <a:lnTo>
                  <a:pt x="41" y="11"/>
                </a:lnTo>
                <a:lnTo>
                  <a:pt x="41" y="11"/>
                </a:lnTo>
                <a:lnTo>
                  <a:pt x="40" y="11"/>
                </a:lnTo>
                <a:lnTo>
                  <a:pt x="39" y="11"/>
                </a:lnTo>
                <a:lnTo>
                  <a:pt x="38" y="10"/>
                </a:lnTo>
                <a:lnTo>
                  <a:pt x="38" y="10"/>
                </a:lnTo>
                <a:lnTo>
                  <a:pt x="37" y="10"/>
                </a:lnTo>
                <a:lnTo>
                  <a:pt x="36" y="10"/>
                </a:lnTo>
                <a:lnTo>
                  <a:pt x="35" y="10"/>
                </a:lnTo>
                <a:lnTo>
                  <a:pt x="35" y="9"/>
                </a:lnTo>
                <a:lnTo>
                  <a:pt x="35" y="9"/>
                </a:lnTo>
                <a:lnTo>
                  <a:pt x="35" y="8"/>
                </a:lnTo>
                <a:lnTo>
                  <a:pt x="35" y="8"/>
                </a:lnTo>
                <a:lnTo>
                  <a:pt x="34" y="8"/>
                </a:lnTo>
                <a:lnTo>
                  <a:pt x="33" y="8"/>
                </a:lnTo>
                <a:lnTo>
                  <a:pt x="32" y="8"/>
                </a:lnTo>
                <a:lnTo>
                  <a:pt x="32" y="8"/>
                </a:lnTo>
                <a:lnTo>
                  <a:pt x="31" y="8"/>
                </a:lnTo>
                <a:lnTo>
                  <a:pt x="31" y="9"/>
                </a:lnTo>
                <a:lnTo>
                  <a:pt x="30" y="9"/>
                </a:lnTo>
                <a:lnTo>
                  <a:pt x="29" y="9"/>
                </a:lnTo>
                <a:lnTo>
                  <a:pt x="29" y="9"/>
                </a:lnTo>
                <a:lnTo>
                  <a:pt x="29" y="9"/>
                </a:lnTo>
                <a:lnTo>
                  <a:pt x="29" y="8"/>
                </a:lnTo>
                <a:lnTo>
                  <a:pt x="28" y="8"/>
                </a:lnTo>
                <a:lnTo>
                  <a:pt x="27" y="8"/>
                </a:lnTo>
                <a:lnTo>
                  <a:pt x="26" y="7"/>
                </a:lnTo>
                <a:lnTo>
                  <a:pt x="25" y="7"/>
                </a:lnTo>
                <a:lnTo>
                  <a:pt x="25" y="8"/>
                </a:lnTo>
                <a:lnTo>
                  <a:pt x="25" y="8"/>
                </a:lnTo>
                <a:lnTo>
                  <a:pt x="25" y="7"/>
                </a:lnTo>
                <a:lnTo>
                  <a:pt x="24" y="7"/>
                </a:lnTo>
                <a:lnTo>
                  <a:pt x="24" y="6"/>
                </a:lnTo>
                <a:lnTo>
                  <a:pt x="23" y="6"/>
                </a:lnTo>
                <a:lnTo>
                  <a:pt x="23" y="6"/>
                </a:lnTo>
                <a:lnTo>
                  <a:pt x="22" y="5"/>
                </a:lnTo>
                <a:lnTo>
                  <a:pt x="22" y="4"/>
                </a:lnTo>
                <a:lnTo>
                  <a:pt x="22" y="4"/>
                </a:lnTo>
                <a:lnTo>
                  <a:pt x="22" y="3"/>
                </a:lnTo>
                <a:lnTo>
                  <a:pt x="22" y="3"/>
                </a:lnTo>
                <a:lnTo>
                  <a:pt x="21" y="3"/>
                </a:lnTo>
                <a:lnTo>
                  <a:pt x="21" y="3"/>
                </a:lnTo>
                <a:lnTo>
                  <a:pt x="21" y="2"/>
                </a:lnTo>
                <a:lnTo>
                  <a:pt x="20" y="2"/>
                </a:lnTo>
                <a:lnTo>
                  <a:pt x="20" y="1"/>
                </a:lnTo>
                <a:lnTo>
                  <a:pt x="19" y="1"/>
                </a:lnTo>
                <a:lnTo>
                  <a:pt x="19" y="1"/>
                </a:lnTo>
                <a:lnTo>
                  <a:pt x="19" y="0"/>
                </a:lnTo>
                <a:lnTo>
                  <a:pt x="19" y="0"/>
                </a:lnTo>
                <a:lnTo>
                  <a:pt x="18" y="0"/>
                </a:lnTo>
                <a:lnTo>
                  <a:pt x="18" y="1"/>
                </a:lnTo>
                <a:lnTo>
                  <a:pt x="17" y="2"/>
                </a:lnTo>
                <a:lnTo>
                  <a:pt x="16" y="3"/>
                </a:lnTo>
                <a:lnTo>
                  <a:pt x="16" y="4"/>
                </a:lnTo>
                <a:lnTo>
                  <a:pt x="16" y="4"/>
                </a:lnTo>
                <a:lnTo>
                  <a:pt x="15" y="4"/>
                </a:lnTo>
                <a:lnTo>
                  <a:pt x="14" y="4"/>
                </a:lnTo>
                <a:lnTo>
                  <a:pt x="13" y="4"/>
                </a:lnTo>
                <a:lnTo>
                  <a:pt x="13" y="4"/>
                </a:lnTo>
                <a:lnTo>
                  <a:pt x="12" y="4"/>
                </a:lnTo>
                <a:lnTo>
                  <a:pt x="11" y="4"/>
                </a:lnTo>
                <a:lnTo>
                  <a:pt x="10" y="4"/>
                </a:lnTo>
                <a:lnTo>
                  <a:pt x="10" y="5"/>
                </a:lnTo>
                <a:lnTo>
                  <a:pt x="10" y="6"/>
                </a:lnTo>
                <a:lnTo>
                  <a:pt x="9" y="6"/>
                </a:lnTo>
                <a:lnTo>
                  <a:pt x="8" y="6"/>
                </a:lnTo>
                <a:lnTo>
                  <a:pt x="7" y="6"/>
                </a:lnTo>
                <a:lnTo>
                  <a:pt x="7" y="6"/>
                </a:lnTo>
                <a:lnTo>
                  <a:pt x="6" y="6"/>
                </a:lnTo>
                <a:lnTo>
                  <a:pt x="6" y="6"/>
                </a:lnTo>
                <a:lnTo>
                  <a:pt x="5" y="6"/>
                </a:lnTo>
                <a:lnTo>
                  <a:pt x="5" y="6"/>
                </a:lnTo>
                <a:lnTo>
                  <a:pt x="4" y="6"/>
                </a:lnTo>
                <a:lnTo>
                  <a:pt x="4" y="7"/>
                </a:lnTo>
                <a:lnTo>
                  <a:pt x="4" y="8"/>
                </a:lnTo>
                <a:lnTo>
                  <a:pt x="4" y="9"/>
                </a:lnTo>
                <a:lnTo>
                  <a:pt x="4" y="9"/>
                </a:lnTo>
                <a:lnTo>
                  <a:pt x="4" y="9"/>
                </a:lnTo>
                <a:lnTo>
                  <a:pt x="4" y="10"/>
                </a:lnTo>
                <a:lnTo>
                  <a:pt x="3" y="10"/>
                </a:lnTo>
                <a:lnTo>
                  <a:pt x="2" y="11"/>
                </a:lnTo>
                <a:lnTo>
                  <a:pt x="2" y="12"/>
                </a:lnTo>
                <a:lnTo>
                  <a:pt x="1" y="12"/>
                </a:lnTo>
                <a:lnTo>
                  <a:pt x="1" y="12"/>
                </a:lnTo>
                <a:lnTo>
                  <a:pt x="1" y="12"/>
                </a:lnTo>
                <a:lnTo>
                  <a:pt x="0" y="12"/>
                </a:lnTo>
                <a:lnTo>
                  <a:pt x="0" y="13"/>
                </a:lnTo>
                <a:lnTo>
                  <a:pt x="1" y="14"/>
                </a:lnTo>
                <a:lnTo>
                  <a:pt x="1" y="14"/>
                </a:lnTo>
                <a:lnTo>
                  <a:pt x="2" y="14"/>
                </a:lnTo>
                <a:lnTo>
                  <a:pt x="2" y="13"/>
                </a:lnTo>
                <a:lnTo>
                  <a:pt x="3" y="13"/>
                </a:lnTo>
                <a:lnTo>
                  <a:pt x="4" y="13"/>
                </a:lnTo>
                <a:lnTo>
                  <a:pt x="4" y="12"/>
                </a:lnTo>
                <a:lnTo>
                  <a:pt x="4" y="12"/>
                </a:lnTo>
                <a:lnTo>
                  <a:pt x="4" y="13"/>
                </a:lnTo>
                <a:lnTo>
                  <a:pt x="5" y="13"/>
                </a:lnTo>
                <a:lnTo>
                  <a:pt x="6" y="13"/>
                </a:lnTo>
                <a:lnTo>
                  <a:pt x="7" y="13"/>
                </a:lnTo>
                <a:lnTo>
                  <a:pt x="7" y="14"/>
                </a:lnTo>
                <a:lnTo>
                  <a:pt x="7" y="15"/>
                </a:lnTo>
                <a:lnTo>
                  <a:pt x="7" y="15"/>
                </a:lnTo>
                <a:lnTo>
                  <a:pt x="7" y="15"/>
                </a:lnTo>
                <a:lnTo>
                  <a:pt x="7" y="16"/>
                </a:lnTo>
                <a:lnTo>
                  <a:pt x="8" y="16"/>
                </a:lnTo>
                <a:lnTo>
                  <a:pt x="9" y="16"/>
                </a:lnTo>
                <a:lnTo>
                  <a:pt x="10" y="16"/>
                </a:lnTo>
                <a:lnTo>
                  <a:pt x="10" y="16"/>
                </a:lnTo>
                <a:lnTo>
                  <a:pt x="11" y="16"/>
                </a:lnTo>
                <a:lnTo>
                  <a:pt x="12" y="16"/>
                </a:lnTo>
                <a:lnTo>
                  <a:pt x="13" y="16"/>
                </a:lnTo>
                <a:lnTo>
                  <a:pt x="13" y="17"/>
                </a:lnTo>
                <a:lnTo>
                  <a:pt x="13" y="18"/>
                </a:lnTo>
                <a:lnTo>
                  <a:pt x="13" y="18"/>
                </a:lnTo>
                <a:lnTo>
                  <a:pt x="13" y="18"/>
                </a:lnTo>
                <a:lnTo>
                  <a:pt x="13" y="18"/>
                </a:lnTo>
                <a:lnTo>
                  <a:pt x="13" y="19"/>
                </a:lnTo>
                <a:lnTo>
                  <a:pt x="13" y="20"/>
                </a:lnTo>
                <a:lnTo>
                  <a:pt x="13" y="21"/>
                </a:lnTo>
                <a:lnTo>
                  <a:pt x="13" y="21"/>
                </a:lnTo>
                <a:lnTo>
                  <a:pt x="13" y="22"/>
                </a:lnTo>
                <a:lnTo>
                  <a:pt x="14" y="22"/>
                </a:lnTo>
                <a:lnTo>
                  <a:pt x="14" y="23"/>
                </a:lnTo>
                <a:lnTo>
                  <a:pt x="15" y="23"/>
                </a:lnTo>
                <a:lnTo>
                  <a:pt x="15" y="24"/>
                </a:lnTo>
                <a:lnTo>
                  <a:pt x="16" y="24"/>
                </a:lnTo>
                <a:lnTo>
                  <a:pt x="16" y="24"/>
                </a:lnTo>
                <a:lnTo>
                  <a:pt x="17" y="24"/>
                </a:lnTo>
                <a:lnTo>
                  <a:pt x="17" y="24"/>
                </a:lnTo>
                <a:lnTo>
                  <a:pt x="18" y="24"/>
                </a:lnTo>
                <a:lnTo>
                  <a:pt x="18" y="24"/>
                </a:lnTo>
                <a:lnTo>
                  <a:pt x="18" y="23"/>
                </a:lnTo>
                <a:lnTo>
                  <a:pt x="19" y="23"/>
                </a:lnTo>
                <a:lnTo>
                  <a:pt x="19" y="24"/>
                </a:lnTo>
                <a:lnTo>
                  <a:pt x="19" y="24"/>
                </a:lnTo>
                <a:lnTo>
                  <a:pt x="20" y="24"/>
                </a:lnTo>
                <a:lnTo>
                  <a:pt x="21" y="24"/>
                </a:lnTo>
                <a:lnTo>
                  <a:pt x="22" y="23"/>
                </a:lnTo>
                <a:lnTo>
                  <a:pt x="22" y="22"/>
                </a:lnTo>
                <a:lnTo>
                  <a:pt x="22" y="22"/>
                </a:lnTo>
                <a:lnTo>
                  <a:pt x="22" y="21"/>
                </a:lnTo>
                <a:lnTo>
                  <a:pt x="23" y="21"/>
                </a:lnTo>
                <a:lnTo>
                  <a:pt x="24" y="22"/>
                </a:lnTo>
                <a:lnTo>
                  <a:pt x="24" y="23"/>
                </a:lnTo>
                <a:lnTo>
                  <a:pt x="25" y="23"/>
                </a:lnTo>
                <a:lnTo>
                  <a:pt x="25" y="24"/>
                </a:lnTo>
                <a:lnTo>
                  <a:pt x="25" y="24"/>
                </a:lnTo>
                <a:lnTo>
                  <a:pt x="25" y="24"/>
                </a:lnTo>
                <a:lnTo>
                  <a:pt x="26" y="25"/>
                </a:lnTo>
                <a:lnTo>
                  <a:pt x="27" y="26"/>
                </a:lnTo>
                <a:lnTo>
                  <a:pt x="27" y="27"/>
                </a:lnTo>
                <a:lnTo>
                  <a:pt x="28" y="27"/>
                </a:lnTo>
                <a:lnTo>
                  <a:pt x="28" y="27"/>
                </a:lnTo>
                <a:lnTo>
                  <a:pt x="28" y="28"/>
                </a:lnTo>
                <a:lnTo>
                  <a:pt x="28" y="29"/>
                </a:lnTo>
                <a:lnTo>
                  <a:pt x="29" y="29"/>
                </a:lnTo>
                <a:lnTo>
                  <a:pt x="29" y="29"/>
                </a:lnTo>
                <a:lnTo>
                  <a:pt x="29" y="30"/>
                </a:lnTo>
                <a:lnTo>
                  <a:pt x="30" y="30"/>
                </a:lnTo>
                <a:lnTo>
                  <a:pt x="30" y="29"/>
                </a:lnTo>
                <a:lnTo>
                  <a:pt x="31" y="29"/>
                </a:lnTo>
                <a:lnTo>
                  <a:pt x="32" y="29"/>
                </a:lnTo>
                <a:lnTo>
                  <a:pt x="32" y="29"/>
                </a:lnTo>
                <a:lnTo>
                  <a:pt x="33" y="29"/>
                </a:lnTo>
                <a:lnTo>
                  <a:pt x="34" y="29"/>
                </a:lnTo>
                <a:lnTo>
                  <a:pt x="34" y="28"/>
                </a:lnTo>
                <a:lnTo>
                  <a:pt x="34" y="27"/>
                </a:lnTo>
                <a:lnTo>
                  <a:pt x="34" y="27"/>
                </a:lnTo>
                <a:lnTo>
                  <a:pt x="35" y="27"/>
                </a:lnTo>
                <a:lnTo>
                  <a:pt x="35" y="26"/>
                </a:lnTo>
                <a:lnTo>
                  <a:pt x="35" y="25"/>
                </a:lnTo>
                <a:lnTo>
                  <a:pt x="35" y="24"/>
                </a:lnTo>
                <a:lnTo>
                  <a:pt x="35" y="24"/>
                </a:lnTo>
                <a:lnTo>
                  <a:pt x="35" y="23"/>
                </a:lnTo>
                <a:lnTo>
                  <a:pt x="35" y="23"/>
                </a:lnTo>
                <a:lnTo>
                  <a:pt x="35" y="22"/>
                </a:lnTo>
                <a:lnTo>
                  <a:pt x="36" y="22"/>
                </a:lnTo>
                <a:lnTo>
                  <a:pt x="37" y="21"/>
                </a:lnTo>
                <a:lnTo>
                  <a:pt x="37" y="22"/>
                </a:lnTo>
                <a:lnTo>
                  <a:pt x="38" y="22"/>
                </a:lnTo>
                <a:lnTo>
                  <a:pt x="38" y="22"/>
                </a:lnTo>
                <a:lnTo>
                  <a:pt x="39" y="22"/>
                </a:lnTo>
                <a:lnTo>
                  <a:pt x="40" y="22"/>
                </a:lnTo>
                <a:lnTo>
                  <a:pt x="40" y="21"/>
                </a:lnTo>
                <a:lnTo>
                  <a:pt x="41" y="21"/>
                </a:lnTo>
                <a:lnTo>
                  <a:pt x="41" y="22"/>
                </a:lnTo>
                <a:lnTo>
                  <a:pt x="41" y="22"/>
                </a:lnTo>
                <a:lnTo>
                  <a:pt x="41" y="21"/>
                </a:lnTo>
                <a:lnTo>
                  <a:pt x="41" y="21"/>
                </a:lnTo>
                <a:lnTo>
                  <a:pt x="42" y="21"/>
                </a:lnTo>
                <a:lnTo>
                  <a:pt x="42" y="20"/>
                </a:lnTo>
                <a:lnTo>
                  <a:pt x="43" y="20"/>
                </a:lnTo>
                <a:lnTo>
                  <a:pt x="44" y="19"/>
                </a:lnTo>
                <a:lnTo>
                  <a:pt x="43" y="19"/>
                </a:lnTo>
                <a:lnTo>
                  <a:pt x="43" y="18"/>
                </a:lnTo>
                <a:lnTo>
                  <a:pt x="43" y="18"/>
                </a:lnTo>
                <a:lnTo>
                  <a:pt x="44" y="18"/>
                </a:lnTo>
                <a:lnTo>
                  <a:pt x="44" y="17"/>
                </a:lnTo>
                <a:lnTo>
                  <a:pt x="44" y="17"/>
                </a:lnTo>
                <a:lnTo>
                  <a:pt x="45" y="17"/>
                </a:lnTo>
                <a:lnTo>
                  <a:pt x="45" y="16"/>
                </a:lnTo>
                <a:lnTo>
                  <a:pt x="46" y="16"/>
                </a:lnTo>
                <a:lnTo>
                  <a:pt x="44" y="15"/>
                </a:lnTo>
                <a:close/>
              </a:path>
            </a:pathLst>
          </a:custGeom>
          <a:solidFill>
            <a:srgbClr val="92D050"/>
          </a:solidFill>
          <a:ln w="9525" cap="flat" cmpd="sng">
            <a:solidFill>
              <a:srgbClr val="92D050"/>
            </a:solidFill>
            <a:prstDash val="solid"/>
            <a:round/>
            <a:headEnd type="none" w="med" len="med"/>
            <a:tailEnd type="none" w="med" len="med"/>
          </a:ln>
          <a:effectLst>
            <a:outerShdw dist="35921" dir="2700000" algn="ctr" rotWithShape="0">
              <a:srgbClr val="808080"/>
            </a:outerShdw>
          </a:effectLst>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s-EC" dirty="0"/>
          </a:p>
        </p:txBody>
      </p:sp>
      <p:sp>
        <p:nvSpPr>
          <p:cNvPr id="7" name="6 CuadroTexto"/>
          <p:cNvSpPr txBox="1"/>
          <p:nvPr/>
        </p:nvSpPr>
        <p:spPr>
          <a:xfrm>
            <a:off x="9307115" y="2195984"/>
            <a:ext cx="1512168" cy="369332"/>
          </a:xfrm>
          <a:prstGeom prst="rect">
            <a:avLst/>
          </a:prstGeom>
          <a:noFill/>
        </p:spPr>
        <p:txBody>
          <a:bodyPr wrap="square" rtlCol="0">
            <a:spAutoFit/>
          </a:bodyPr>
          <a:lstStyle/>
          <a:p>
            <a:r>
              <a:rPr lang="es-EC" dirty="0" smtClean="0"/>
              <a:t> 288.023 Ha</a:t>
            </a:r>
            <a:endParaRPr lang="es-EC" dirty="0"/>
          </a:p>
        </p:txBody>
      </p:sp>
      <p:sp>
        <p:nvSpPr>
          <p:cNvPr id="8" name="7 CuadroTexto"/>
          <p:cNvSpPr txBox="1"/>
          <p:nvPr/>
        </p:nvSpPr>
        <p:spPr>
          <a:xfrm>
            <a:off x="594147" y="3708152"/>
            <a:ext cx="4392488" cy="1938992"/>
          </a:xfrm>
          <a:prstGeom prst="rect">
            <a:avLst/>
          </a:prstGeom>
          <a:noFill/>
        </p:spPr>
        <p:txBody>
          <a:bodyPr wrap="square" rtlCol="0">
            <a:spAutoFit/>
          </a:bodyPr>
          <a:lstStyle/>
          <a:p>
            <a:pPr algn="just"/>
            <a:r>
              <a:rPr lang="es-EC" sz="2000" dirty="0" smtClean="0"/>
              <a:t>La producción anual de caña de azúcar para azúcar en Cañar representa el 9,49% respecto a la producción nacional de este cultivo; mientras que, la producción anual de papa representa el 5,83 % .</a:t>
            </a:r>
            <a:endParaRPr lang="es-ES" sz="2000" dirty="0"/>
          </a:p>
        </p:txBody>
      </p:sp>
      <p:graphicFrame>
        <p:nvGraphicFramePr>
          <p:cNvPr id="9" name="8 Tabla"/>
          <p:cNvGraphicFramePr>
            <a:graphicFrameLocks noGrp="1"/>
          </p:cNvGraphicFramePr>
          <p:nvPr/>
        </p:nvGraphicFramePr>
        <p:xfrm>
          <a:off x="5202659" y="3996184"/>
          <a:ext cx="6120679" cy="1656184"/>
        </p:xfrm>
        <a:graphic>
          <a:graphicData uri="http://schemas.openxmlformats.org/drawingml/2006/table">
            <a:tbl>
              <a:tblPr/>
              <a:tblGrid>
                <a:gridCol w="1888295"/>
                <a:gridCol w="1218555"/>
                <a:gridCol w="1141038"/>
                <a:gridCol w="1872791"/>
              </a:tblGrid>
              <a:tr h="280555">
                <a:tc gridSpan="4">
                  <a:txBody>
                    <a:bodyPr/>
                    <a:lstStyle/>
                    <a:p>
                      <a:pPr algn="ctr" rtl="0" fontAlgn="b"/>
                      <a:r>
                        <a:rPr lang="es-EC" sz="1800" b="1" i="0" u="none" strike="noStrike" dirty="0">
                          <a:solidFill>
                            <a:srgbClr val="FFFFFF"/>
                          </a:solidFill>
                          <a:latin typeface="+mj-lt"/>
                        </a:rPr>
                        <a:t> Cultivos transitorios de mayor producción </a:t>
                      </a:r>
                    </a:p>
                  </a:txBody>
                  <a:tcPr marL="9525" marR="9525" marT="9525" marB="0" anchor="b">
                    <a:lnL w="6350" cap="flat" cmpd="sng" algn="ctr">
                      <a:solidFill>
                        <a:srgbClr val="95B3D7"/>
                      </a:solidFill>
                      <a:prstDash val="solid"/>
                      <a:round/>
                      <a:headEnd type="none" w="med" len="med"/>
                      <a:tailEnd type="none" w="med" len="med"/>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538ED5"/>
                    </a:solidFill>
                  </a:tcPr>
                </a:tc>
                <a:tc hMerge="1">
                  <a:txBody>
                    <a:bodyPr/>
                    <a:lstStyle/>
                    <a:p>
                      <a:endParaRPr lang="es-EC"/>
                    </a:p>
                  </a:txBody>
                  <a:tcPr/>
                </a:tc>
                <a:tc hMerge="1">
                  <a:txBody>
                    <a:bodyPr/>
                    <a:lstStyle/>
                    <a:p>
                      <a:endParaRPr lang="es-EC"/>
                    </a:p>
                  </a:txBody>
                  <a:tcPr/>
                </a:tc>
                <a:tc hMerge="1">
                  <a:txBody>
                    <a:bodyPr/>
                    <a:lstStyle/>
                    <a:p>
                      <a:endParaRPr lang="es-EC"/>
                    </a:p>
                  </a:txBody>
                  <a:tcPr/>
                </a:tc>
              </a:tr>
              <a:tr h="280555">
                <a:tc rowSpan="2">
                  <a:txBody>
                    <a:bodyPr/>
                    <a:lstStyle/>
                    <a:p>
                      <a:pPr algn="ctr" rtl="0" fontAlgn="ctr"/>
                      <a:r>
                        <a:rPr lang="es-EC" sz="1800" b="1" i="0" u="none" strike="noStrike">
                          <a:solidFill>
                            <a:srgbClr val="000000"/>
                          </a:solidFill>
                          <a:latin typeface="+mj-lt"/>
                        </a:rPr>
                        <a:t> Cultivos transitorios  </a:t>
                      </a: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gridSpan="2">
                  <a:txBody>
                    <a:bodyPr/>
                    <a:lstStyle/>
                    <a:p>
                      <a:pPr algn="ctr" rtl="0" fontAlgn="ctr"/>
                      <a:r>
                        <a:rPr lang="es-EC" sz="1800" b="1" i="0" u="none" strike="noStrike">
                          <a:solidFill>
                            <a:srgbClr val="000000"/>
                          </a:solidFill>
                          <a:latin typeface="+mj-lt"/>
                        </a:rPr>
                        <a:t> Superficie (Ha) </a:t>
                      </a: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hMerge="1">
                  <a:txBody>
                    <a:bodyPr/>
                    <a:lstStyle/>
                    <a:p>
                      <a:endParaRPr lang="es-EC"/>
                    </a:p>
                  </a:txBody>
                  <a:tcPr/>
                </a:tc>
                <a:tc rowSpan="2">
                  <a:txBody>
                    <a:bodyPr/>
                    <a:lstStyle/>
                    <a:p>
                      <a:pPr algn="ctr" rtl="0" fontAlgn="ctr"/>
                      <a:r>
                        <a:rPr lang="es-EC" sz="1800" b="1" i="0" u="none" strike="noStrike">
                          <a:solidFill>
                            <a:srgbClr val="000000"/>
                          </a:solidFill>
                          <a:latin typeface="+mj-lt"/>
                        </a:rPr>
                        <a:t>Producción anual (Tm )</a:t>
                      </a: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r>
              <a:tr h="381541">
                <a:tc vMerge="1">
                  <a:txBody>
                    <a:bodyPr/>
                    <a:lstStyle/>
                    <a:p>
                      <a:endParaRPr lang="es-EC"/>
                    </a:p>
                  </a:txBody>
                  <a:tcPr/>
                </a:tc>
                <a:tc>
                  <a:txBody>
                    <a:bodyPr/>
                    <a:lstStyle/>
                    <a:p>
                      <a:pPr algn="ctr" rtl="0" fontAlgn="ctr"/>
                      <a:r>
                        <a:rPr lang="es-EC" sz="1800" b="1" i="0" u="none" strike="noStrike">
                          <a:solidFill>
                            <a:srgbClr val="000000"/>
                          </a:solidFill>
                          <a:latin typeface="+mj-lt"/>
                        </a:rPr>
                        <a:t>Sembrada</a:t>
                      </a: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rtl="0" fontAlgn="t"/>
                      <a:r>
                        <a:rPr lang="es-EC" sz="1800" b="1" i="0" u="none" strike="noStrike" dirty="0">
                          <a:solidFill>
                            <a:srgbClr val="000000"/>
                          </a:solidFill>
                          <a:latin typeface="+mj-lt"/>
                        </a:rPr>
                        <a:t>Cosechada   </a:t>
                      </a: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vMerge="1">
                  <a:txBody>
                    <a:bodyPr/>
                    <a:lstStyle/>
                    <a:p>
                      <a:endParaRPr lang="es-EC"/>
                    </a:p>
                  </a:txBody>
                  <a:tcPr/>
                </a:tc>
              </a:tr>
              <a:tr h="392771">
                <a:tc>
                  <a:txBody>
                    <a:bodyPr/>
                    <a:lstStyle/>
                    <a:p>
                      <a:pPr algn="l" rtl="0" fontAlgn="ctr"/>
                      <a:r>
                        <a:rPr lang="es-EC" sz="1800" b="0" i="0" u="none" strike="noStrike" dirty="0" smtClean="0">
                          <a:solidFill>
                            <a:srgbClr val="000000"/>
                          </a:solidFill>
                          <a:latin typeface="+mj-lt"/>
                        </a:rPr>
                        <a:t>Papa</a:t>
                      </a:r>
                      <a:endParaRPr lang="es-EC" sz="1800" b="0" i="0" u="none" strike="noStrike" dirty="0">
                        <a:solidFill>
                          <a:srgbClr val="000000"/>
                        </a:solidFill>
                        <a:latin typeface="+mj-lt"/>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3.222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3.197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25.868 </a:t>
                      </a:r>
                      <a:endParaRPr lang="es-EC" sz="1800" b="0" i="0" u="none" strike="noStrike" dirty="0">
                        <a:solidFill>
                          <a:srgbClr val="000000"/>
                        </a:solidFill>
                        <a:latin typeface="Calibri"/>
                      </a:endParaRP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r>
              <a:tr h="314182">
                <a:tc>
                  <a:txBody>
                    <a:bodyPr/>
                    <a:lstStyle/>
                    <a:p>
                      <a:pPr algn="l" rtl="0" fontAlgn="ctr"/>
                      <a:r>
                        <a:rPr lang="it-IT" sz="1800" b="0" i="0" u="none" strike="noStrike" dirty="0" smtClean="0">
                          <a:solidFill>
                            <a:srgbClr val="000000"/>
                          </a:solidFill>
                          <a:latin typeface="+mj-lt"/>
                        </a:rPr>
                        <a:t>Maíz </a:t>
                      </a:r>
                      <a:r>
                        <a:rPr lang="it-IT" sz="1800" b="0" i="0" u="none" strike="noStrike" dirty="0">
                          <a:solidFill>
                            <a:srgbClr val="000000"/>
                          </a:solidFill>
                          <a:latin typeface="+mj-lt"/>
                        </a:rPr>
                        <a:t>suave </a:t>
                      </a:r>
                      <a:r>
                        <a:rPr lang="it-IT" sz="1800" b="0" i="0" u="none" strike="noStrike" dirty="0" smtClean="0">
                          <a:solidFill>
                            <a:srgbClr val="000000"/>
                          </a:solidFill>
                          <a:latin typeface="+mj-lt"/>
                        </a:rPr>
                        <a:t>seco</a:t>
                      </a:r>
                      <a:endParaRPr lang="it-IT" sz="1800" b="0" i="0" u="none" strike="noStrike" dirty="0">
                        <a:solidFill>
                          <a:srgbClr val="000000"/>
                        </a:solidFill>
                        <a:latin typeface="+mj-lt"/>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4.404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4.157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2.940 </a:t>
                      </a:r>
                      <a:endParaRPr lang="es-EC" sz="1800" b="0" i="0" u="none" strike="noStrike" dirty="0">
                        <a:solidFill>
                          <a:srgbClr val="000000"/>
                        </a:solidFill>
                        <a:latin typeface="Calibri"/>
                      </a:endParaRP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r>
            </a:tbl>
          </a:graphicData>
        </a:graphic>
      </p:graphicFrame>
      <p:sp>
        <p:nvSpPr>
          <p:cNvPr id="10" name="9 Rectángulo"/>
          <p:cNvSpPr/>
          <p:nvPr/>
        </p:nvSpPr>
        <p:spPr>
          <a:xfrm>
            <a:off x="594147" y="5652368"/>
            <a:ext cx="4392488" cy="1015663"/>
          </a:xfrm>
          <a:prstGeom prst="rect">
            <a:avLst/>
          </a:prstGeom>
        </p:spPr>
        <p:txBody>
          <a:bodyPr wrap="square">
            <a:spAutoFit/>
          </a:bodyPr>
          <a:lstStyle/>
          <a:p>
            <a:pPr algn="just"/>
            <a:r>
              <a:rPr lang="es-EC" sz="2000" dirty="0" smtClean="0"/>
              <a:t>En esta provincia el ganado vacuno lidera el sector pecuario, existiendo el 5,49 %  del total nacional.</a:t>
            </a:r>
          </a:p>
        </p:txBody>
      </p:sp>
      <p:graphicFrame>
        <p:nvGraphicFramePr>
          <p:cNvPr id="11" name="10 Tabla"/>
          <p:cNvGraphicFramePr>
            <a:graphicFrameLocks noGrp="1"/>
          </p:cNvGraphicFramePr>
          <p:nvPr/>
        </p:nvGraphicFramePr>
        <p:xfrm>
          <a:off x="666155" y="6732488"/>
          <a:ext cx="10657183" cy="1152129"/>
        </p:xfrm>
        <a:graphic>
          <a:graphicData uri="http://schemas.openxmlformats.org/drawingml/2006/table">
            <a:tbl>
              <a:tblPr/>
              <a:tblGrid>
                <a:gridCol w="1797379"/>
                <a:gridCol w="1476634"/>
                <a:gridCol w="1476634"/>
                <a:gridCol w="1476634"/>
                <a:gridCol w="1476634"/>
                <a:gridCol w="1476634"/>
                <a:gridCol w="1476634"/>
              </a:tblGrid>
              <a:tr h="384043">
                <a:tc gridSpan="7">
                  <a:txBody>
                    <a:bodyPr/>
                    <a:lstStyle/>
                    <a:p>
                      <a:pPr algn="ctr" rtl="0" fontAlgn="ctr"/>
                      <a:r>
                        <a:rPr lang="es-EC" sz="1800" b="1" i="0" u="none" strike="noStrike" dirty="0">
                          <a:solidFill>
                            <a:srgbClr val="FFFFFF"/>
                          </a:solidFill>
                          <a:latin typeface="Calibri"/>
                        </a:rPr>
                        <a:t>Número total de cabezas de ganado (machos y hembras)*</a:t>
                      </a:r>
                      <a:r>
                        <a:rPr lang="es-EC" sz="1800" b="1" i="0" u="none" strike="noStrike" dirty="0">
                          <a:solidFill>
                            <a:srgbClr val="000000"/>
                          </a:solidFill>
                          <a:latin typeface="Calibri"/>
                        </a:rPr>
                        <a:t> </a:t>
                      </a:r>
                      <a:r>
                        <a:rPr lang="es-EC" sz="1800" b="1" i="0" u="none" strike="noStrike" dirty="0">
                          <a:solidFill>
                            <a:srgbClr val="FFFFFF"/>
                          </a:solidFill>
                          <a:latin typeface="Calibri"/>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r>
              <a:tr h="384043">
                <a:tc>
                  <a:txBody>
                    <a:bodyPr/>
                    <a:lstStyle/>
                    <a:p>
                      <a:pPr algn="ctr" rtl="0" fontAlgn="ctr"/>
                      <a:r>
                        <a:rPr lang="es-EC" sz="1800" b="0" i="0" u="none" strike="noStrike">
                          <a:solidFill>
                            <a:srgbClr val="000000"/>
                          </a:solidFill>
                          <a:latin typeface="Calibri"/>
                        </a:rPr>
                        <a:t>Vacuno</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Porcino</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Ovino</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Asnal</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Caballar</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Mular</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Caprino</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DBE5F1"/>
                    </a:solidFill>
                  </a:tcPr>
                </a:tc>
              </a:tr>
              <a:tr h="384043">
                <a:tc>
                  <a:txBody>
                    <a:bodyPr/>
                    <a:lstStyle/>
                    <a:p>
                      <a:pPr algn="ctr" fontAlgn="ctr"/>
                      <a:r>
                        <a:rPr lang="es-EC" sz="1800" b="0" i="0" u="none" strike="noStrike">
                          <a:latin typeface="+mn-lt"/>
                        </a:rPr>
                        <a:t>252.734</a:t>
                      </a:r>
                    </a:p>
                  </a:txBody>
                  <a:tcPr marL="0" marR="0" marT="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80.137</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118.703</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994</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8.958</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1.320</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dirty="0">
                          <a:latin typeface="+mn-lt"/>
                        </a:rPr>
                        <a:t>125</a:t>
                      </a: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bl>
          </a:graphicData>
        </a:graphic>
      </p:graphicFrame>
      <p:sp>
        <p:nvSpPr>
          <p:cNvPr id="13" name="4 CuadroTexto"/>
          <p:cNvSpPr txBox="1">
            <a:spLocks noChangeArrowheads="1"/>
          </p:cNvSpPr>
          <p:nvPr/>
        </p:nvSpPr>
        <p:spPr bwMode="auto">
          <a:xfrm>
            <a:off x="32822" y="7943667"/>
            <a:ext cx="6393973" cy="372997"/>
          </a:xfrm>
          <a:prstGeom prst="rect">
            <a:avLst/>
          </a:prstGeom>
          <a:noFill/>
          <a:ln w="9525">
            <a:noFill/>
            <a:miter lim="800000"/>
            <a:headEnd/>
            <a:tailEnd/>
          </a:ln>
        </p:spPr>
        <p:txBody>
          <a:bodyPr lIns="95070" tIns="47535" rIns="95070" bIns="47535">
            <a:spAutoFit/>
          </a:bodyPr>
          <a:lstStyle/>
          <a:p>
            <a:r>
              <a:rPr lang="es-ES" sz="900" b="1" dirty="0"/>
              <a:t>Fuente: </a:t>
            </a:r>
            <a:r>
              <a:rPr lang="es-ES" sz="900" dirty="0"/>
              <a:t>Encuesta de Superficie y Producción Agropecuaria Continua (ESPAC </a:t>
            </a:r>
            <a:r>
              <a:rPr lang="es-ES" sz="900" dirty="0" smtClean="0"/>
              <a:t>) 2014 </a:t>
            </a:r>
          </a:p>
          <a:p>
            <a:r>
              <a:rPr lang="es-ES" sz="900" dirty="0" smtClean="0"/>
              <a:t>* Existencia al día de la visita</a:t>
            </a:r>
            <a:endParaRPr lang="es-ES" sz="900"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Rectángulo"/>
          <p:cNvSpPr/>
          <p:nvPr/>
        </p:nvSpPr>
        <p:spPr>
          <a:xfrm>
            <a:off x="954187" y="1187872"/>
            <a:ext cx="1962397" cy="461665"/>
          </a:xfrm>
          <a:prstGeom prst="rect">
            <a:avLst/>
          </a:prstGeom>
        </p:spPr>
        <p:txBody>
          <a:bodyPr wrap="none">
            <a:spAutoFit/>
          </a:bodyPr>
          <a:lstStyle/>
          <a:p>
            <a:r>
              <a:rPr lang="es-EC" sz="2400" b="1" dirty="0" smtClean="0">
                <a:latin typeface="Arial" pitchFamily="34" charset="0"/>
                <a:cs typeface="Arial" pitchFamily="34" charset="0"/>
              </a:rPr>
              <a:t>Chimborazo</a:t>
            </a:r>
          </a:p>
        </p:txBody>
      </p:sp>
      <p:graphicFrame>
        <p:nvGraphicFramePr>
          <p:cNvPr id="5" name="4 Tabla"/>
          <p:cNvGraphicFramePr>
            <a:graphicFrameLocks noGrp="1"/>
          </p:cNvGraphicFramePr>
          <p:nvPr/>
        </p:nvGraphicFramePr>
        <p:xfrm>
          <a:off x="666155" y="1835944"/>
          <a:ext cx="5904655" cy="1582390"/>
        </p:xfrm>
        <a:graphic>
          <a:graphicData uri="http://schemas.openxmlformats.org/drawingml/2006/table">
            <a:tbl>
              <a:tblPr/>
              <a:tblGrid>
                <a:gridCol w="1584176"/>
                <a:gridCol w="1160006"/>
                <a:gridCol w="1372091"/>
                <a:gridCol w="1788382"/>
              </a:tblGrid>
              <a:tr h="236435">
                <a:tc gridSpan="4">
                  <a:txBody>
                    <a:bodyPr/>
                    <a:lstStyle/>
                    <a:p>
                      <a:pPr algn="ctr" rtl="0" fontAlgn="b"/>
                      <a:r>
                        <a:rPr lang="es-EC" sz="1800" b="1" i="0" u="none" strike="noStrike" dirty="0">
                          <a:solidFill>
                            <a:srgbClr val="FFFFFF"/>
                          </a:solidFill>
                          <a:latin typeface="+mj-lt"/>
                        </a:rPr>
                        <a:t> Cultivos permanentes de mayor producción </a:t>
                      </a:r>
                    </a:p>
                  </a:txBody>
                  <a:tcPr marL="9525" marR="9525" marT="9525" marB="0" anchor="b">
                    <a:lnL w="6350" cap="flat" cmpd="sng" algn="ctr">
                      <a:solidFill>
                        <a:srgbClr val="95B3D7"/>
                      </a:solidFill>
                      <a:prstDash val="solid"/>
                      <a:round/>
                      <a:headEnd type="none" w="med" len="med"/>
                      <a:tailEnd type="none" w="med" len="med"/>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538ED5"/>
                    </a:solidFill>
                  </a:tcPr>
                </a:tc>
                <a:tc hMerge="1">
                  <a:txBody>
                    <a:bodyPr/>
                    <a:lstStyle/>
                    <a:p>
                      <a:endParaRPr lang="es-EC"/>
                    </a:p>
                  </a:txBody>
                  <a:tcPr/>
                </a:tc>
                <a:tc hMerge="1">
                  <a:txBody>
                    <a:bodyPr/>
                    <a:lstStyle/>
                    <a:p>
                      <a:endParaRPr lang="es-EC"/>
                    </a:p>
                  </a:txBody>
                  <a:tcPr/>
                </a:tc>
                <a:tc hMerge="1">
                  <a:txBody>
                    <a:bodyPr/>
                    <a:lstStyle/>
                    <a:p>
                      <a:endParaRPr lang="es-EC"/>
                    </a:p>
                  </a:txBody>
                  <a:tcPr/>
                </a:tc>
              </a:tr>
              <a:tr h="236435">
                <a:tc rowSpan="2">
                  <a:txBody>
                    <a:bodyPr/>
                    <a:lstStyle/>
                    <a:p>
                      <a:pPr algn="ctr" rtl="0" fontAlgn="ctr"/>
                      <a:r>
                        <a:rPr lang="es-EC" sz="1800" b="1" i="0" u="none" strike="noStrike">
                          <a:solidFill>
                            <a:srgbClr val="000000"/>
                          </a:solidFill>
                          <a:latin typeface="+mj-lt"/>
                        </a:rPr>
                        <a:t> Cultivos permanentes </a:t>
                      </a: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gridSpan="2">
                  <a:txBody>
                    <a:bodyPr/>
                    <a:lstStyle/>
                    <a:p>
                      <a:pPr algn="ctr" rtl="0" fontAlgn="ctr"/>
                      <a:r>
                        <a:rPr lang="es-EC" sz="1800" b="1" i="0" u="none" strike="noStrike">
                          <a:solidFill>
                            <a:srgbClr val="000000"/>
                          </a:solidFill>
                          <a:latin typeface="+mj-lt"/>
                        </a:rPr>
                        <a:t> Superficie (Ha) </a:t>
                      </a: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hMerge="1">
                  <a:txBody>
                    <a:bodyPr/>
                    <a:lstStyle/>
                    <a:p>
                      <a:endParaRPr lang="es-EC"/>
                    </a:p>
                  </a:txBody>
                  <a:tcPr/>
                </a:tc>
                <a:tc rowSpan="2">
                  <a:txBody>
                    <a:bodyPr/>
                    <a:lstStyle/>
                    <a:p>
                      <a:pPr algn="ctr" rtl="0" fontAlgn="ctr"/>
                      <a:r>
                        <a:rPr lang="es-EC" sz="1800" b="1" i="0" u="none" strike="noStrike">
                          <a:solidFill>
                            <a:srgbClr val="000000"/>
                          </a:solidFill>
                          <a:latin typeface="+mj-lt"/>
                        </a:rPr>
                        <a:t>Producción anual (Tm )</a:t>
                      </a: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r>
              <a:tr h="236435">
                <a:tc vMerge="1">
                  <a:txBody>
                    <a:bodyPr/>
                    <a:lstStyle/>
                    <a:p>
                      <a:endParaRPr lang="es-EC"/>
                    </a:p>
                  </a:txBody>
                  <a:tcPr/>
                </a:tc>
                <a:tc>
                  <a:txBody>
                    <a:bodyPr/>
                    <a:lstStyle/>
                    <a:p>
                      <a:pPr algn="ctr" rtl="0" fontAlgn="b"/>
                      <a:r>
                        <a:rPr lang="es-EC" sz="1800" b="1" i="0" u="none" strike="noStrike">
                          <a:solidFill>
                            <a:srgbClr val="000000"/>
                          </a:solidFill>
                          <a:latin typeface="+mj-lt"/>
                        </a:rPr>
                        <a:t> Plantada  </a:t>
                      </a:r>
                    </a:p>
                  </a:txBody>
                  <a:tcPr marL="9525" marR="9525" marT="9525" marB="0" anchor="b">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rtl="0" fontAlgn="b"/>
                      <a:r>
                        <a:rPr lang="es-EC" sz="1800" b="1" i="0" u="none" strike="noStrike">
                          <a:solidFill>
                            <a:srgbClr val="000000"/>
                          </a:solidFill>
                          <a:latin typeface="+mj-lt"/>
                        </a:rPr>
                        <a:t>  Cosechada  </a:t>
                      </a:r>
                    </a:p>
                  </a:txBody>
                  <a:tcPr marL="9525" marR="9525" marT="9525" marB="0" anchor="b">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vMerge="1">
                  <a:txBody>
                    <a:bodyPr/>
                    <a:lstStyle/>
                    <a:p>
                      <a:endParaRPr lang="es-EC"/>
                    </a:p>
                  </a:txBody>
                  <a:tcPr/>
                </a:tc>
              </a:tr>
              <a:tr h="365837">
                <a:tc>
                  <a:txBody>
                    <a:bodyPr/>
                    <a:lstStyle/>
                    <a:p>
                      <a:pPr algn="l" rtl="0" fontAlgn="ctr"/>
                      <a:r>
                        <a:rPr lang="es-EC" sz="1800" b="0" i="0" u="none" strike="noStrike" dirty="0" smtClean="0">
                          <a:solidFill>
                            <a:srgbClr val="000000"/>
                          </a:solidFill>
                          <a:latin typeface="+mj-lt"/>
                        </a:rPr>
                        <a:t>Banano</a:t>
                      </a:r>
                      <a:endParaRPr lang="es-EC" sz="1800" b="0" i="0" u="none" strike="noStrike" dirty="0">
                        <a:solidFill>
                          <a:srgbClr val="000000"/>
                        </a:solidFill>
                        <a:latin typeface="+mj-lt"/>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431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317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774 </a:t>
                      </a:r>
                      <a:endParaRPr lang="es-EC" sz="1800" b="0" i="0" u="none" strike="noStrike" dirty="0">
                        <a:solidFill>
                          <a:srgbClr val="000000"/>
                        </a:solidFill>
                        <a:latin typeface="Calibri"/>
                      </a:endParaRP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r>
              <a:tr h="365018">
                <a:tc>
                  <a:txBody>
                    <a:bodyPr/>
                    <a:lstStyle/>
                    <a:p>
                      <a:pPr algn="l" rtl="0" fontAlgn="ctr"/>
                      <a:r>
                        <a:rPr lang="es-EC" sz="1800" b="0" i="0" u="none" strike="noStrike" dirty="0" smtClean="0">
                          <a:solidFill>
                            <a:srgbClr val="000000"/>
                          </a:solidFill>
                          <a:latin typeface="+mj-lt"/>
                        </a:rPr>
                        <a:t>Cacao</a:t>
                      </a:r>
                      <a:endParaRPr lang="es-EC" sz="1800" b="0" i="0" u="none" strike="noStrike" dirty="0">
                        <a:solidFill>
                          <a:srgbClr val="000000"/>
                        </a:solidFill>
                        <a:latin typeface="+mj-lt"/>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640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538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360 </a:t>
                      </a:r>
                      <a:endParaRPr lang="es-EC" sz="1800" b="0" i="0" u="none" strike="noStrike" dirty="0">
                        <a:solidFill>
                          <a:srgbClr val="000000"/>
                        </a:solidFill>
                        <a:latin typeface="Calibri"/>
                      </a:endParaRP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r>
            </a:tbl>
          </a:graphicData>
        </a:graphic>
      </p:graphicFrame>
      <p:sp>
        <p:nvSpPr>
          <p:cNvPr id="6" name="Freeform 15"/>
          <p:cNvSpPr>
            <a:spLocks/>
          </p:cNvSpPr>
          <p:nvPr/>
        </p:nvSpPr>
        <p:spPr bwMode="auto">
          <a:xfrm>
            <a:off x="8587035" y="1331888"/>
            <a:ext cx="2016224" cy="2160240"/>
          </a:xfrm>
          <a:custGeom>
            <a:avLst/>
            <a:gdLst/>
            <a:ahLst/>
            <a:cxnLst>
              <a:cxn ang="0">
                <a:pos x="20" y="1"/>
              </a:cxn>
              <a:cxn ang="0">
                <a:pos x="24" y="0"/>
              </a:cxn>
              <a:cxn ang="0">
                <a:pos x="27" y="2"/>
              </a:cxn>
              <a:cxn ang="0">
                <a:pos x="30" y="3"/>
              </a:cxn>
              <a:cxn ang="0">
                <a:pos x="32" y="2"/>
              </a:cxn>
              <a:cxn ang="0">
                <a:pos x="34" y="2"/>
              </a:cxn>
              <a:cxn ang="0">
                <a:pos x="37" y="0"/>
              </a:cxn>
              <a:cxn ang="0">
                <a:pos x="39" y="1"/>
              </a:cxn>
              <a:cxn ang="0">
                <a:pos x="42" y="3"/>
              </a:cxn>
              <a:cxn ang="0">
                <a:pos x="43" y="4"/>
              </a:cxn>
              <a:cxn ang="0">
                <a:pos x="42" y="7"/>
              </a:cxn>
              <a:cxn ang="0">
                <a:pos x="42" y="10"/>
              </a:cxn>
              <a:cxn ang="0">
                <a:pos x="39" y="12"/>
              </a:cxn>
              <a:cxn ang="0">
                <a:pos x="38" y="15"/>
              </a:cxn>
              <a:cxn ang="0">
                <a:pos x="40" y="18"/>
              </a:cxn>
              <a:cxn ang="0">
                <a:pos x="40" y="21"/>
              </a:cxn>
              <a:cxn ang="0">
                <a:pos x="38" y="24"/>
              </a:cxn>
              <a:cxn ang="0">
                <a:pos x="37" y="26"/>
              </a:cxn>
              <a:cxn ang="0">
                <a:pos x="38" y="27"/>
              </a:cxn>
              <a:cxn ang="0">
                <a:pos x="39" y="30"/>
              </a:cxn>
              <a:cxn ang="0">
                <a:pos x="38" y="32"/>
              </a:cxn>
              <a:cxn ang="0">
                <a:pos x="36" y="34"/>
              </a:cxn>
              <a:cxn ang="0">
                <a:pos x="37" y="37"/>
              </a:cxn>
              <a:cxn ang="0">
                <a:pos x="35" y="39"/>
              </a:cxn>
              <a:cxn ang="0">
                <a:pos x="34" y="40"/>
              </a:cxn>
              <a:cxn ang="0">
                <a:pos x="33" y="42"/>
              </a:cxn>
              <a:cxn ang="0">
                <a:pos x="35" y="44"/>
              </a:cxn>
              <a:cxn ang="0">
                <a:pos x="37" y="46"/>
              </a:cxn>
              <a:cxn ang="0">
                <a:pos x="37" y="49"/>
              </a:cxn>
              <a:cxn ang="0">
                <a:pos x="36" y="52"/>
              </a:cxn>
              <a:cxn ang="0">
                <a:pos x="33" y="52"/>
              </a:cxn>
              <a:cxn ang="0">
                <a:pos x="29" y="50"/>
              </a:cxn>
              <a:cxn ang="0">
                <a:pos x="28" y="49"/>
              </a:cxn>
              <a:cxn ang="0">
                <a:pos x="25" y="47"/>
              </a:cxn>
              <a:cxn ang="0">
                <a:pos x="23" y="47"/>
              </a:cxn>
              <a:cxn ang="0">
                <a:pos x="22" y="45"/>
              </a:cxn>
              <a:cxn ang="0">
                <a:pos x="18" y="45"/>
              </a:cxn>
              <a:cxn ang="0">
                <a:pos x="16" y="46"/>
              </a:cxn>
              <a:cxn ang="0">
                <a:pos x="12" y="44"/>
              </a:cxn>
              <a:cxn ang="0">
                <a:pos x="11" y="43"/>
              </a:cxn>
              <a:cxn ang="0">
                <a:pos x="9" y="41"/>
              </a:cxn>
              <a:cxn ang="0">
                <a:pos x="8" y="39"/>
              </a:cxn>
              <a:cxn ang="0">
                <a:pos x="6" y="37"/>
              </a:cxn>
              <a:cxn ang="0">
                <a:pos x="3" y="37"/>
              </a:cxn>
              <a:cxn ang="0">
                <a:pos x="0" y="37"/>
              </a:cxn>
              <a:cxn ang="0">
                <a:pos x="3" y="35"/>
              </a:cxn>
              <a:cxn ang="0">
                <a:pos x="6" y="36"/>
              </a:cxn>
              <a:cxn ang="0">
                <a:pos x="9" y="34"/>
              </a:cxn>
              <a:cxn ang="0">
                <a:pos x="10" y="32"/>
              </a:cxn>
              <a:cxn ang="0">
                <a:pos x="10" y="28"/>
              </a:cxn>
              <a:cxn ang="0">
                <a:pos x="11" y="25"/>
              </a:cxn>
              <a:cxn ang="0">
                <a:pos x="12" y="21"/>
              </a:cxn>
              <a:cxn ang="0">
                <a:pos x="11" y="20"/>
              </a:cxn>
              <a:cxn ang="0">
                <a:pos x="12" y="16"/>
              </a:cxn>
              <a:cxn ang="0">
                <a:pos x="13" y="15"/>
              </a:cxn>
              <a:cxn ang="0">
                <a:pos x="16" y="15"/>
              </a:cxn>
              <a:cxn ang="0">
                <a:pos x="18" y="14"/>
              </a:cxn>
              <a:cxn ang="0">
                <a:pos x="19" y="11"/>
              </a:cxn>
              <a:cxn ang="0">
                <a:pos x="19" y="8"/>
              </a:cxn>
              <a:cxn ang="0">
                <a:pos x="17" y="6"/>
              </a:cxn>
              <a:cxn ang="0">
                <a:pos x="18" y="3"/>
              </a:cxn>
            </a:cxnLst>
            <a:rect l="0" t="0" r="r" b="b"/>
            <a:pathLst>
              <a:path w="43" h="53">
                <a:moveTo>
                  <a:pt x="18" y="0"/>
                </a:moveTo>
                <a:lnTo>
                  <a:pt x="18" y="1"/>
                </a:lnTo>
                <a:lnTo>
                  <a:pt x="19" y="1"/>
                </a:lnTo>
                <a:lnTo>
                  <a:pt x="19" y="1"/>
                </a:lnTo>
                <a:lnTo>
                  <a:pt x="20" y="1"/>
                </a:lnTo>
                <a:lnTo>
                  <a:pt x="21" y="0"/>
                </a:lnTo>
                <a:lnTo>
                  <a:pt x="22" y="0"/>
                </a:lnTo>
                <a:lnTo>
                  <a:pt x="22" y="0"/>
                </a:lnTo>
                <a:lnTo>
                  <a:pt x="23" y="0"/>
                </a:lnTo>
                <a:lnTo>
                  <a:pt x="24" y="0"/>
                </a:lnTo>
                <a:lnTo>
                  <a:pt x="24" y="0"/>
                </a:lnTo>
                <a:lnTo>
                  <a:pt x="25" y="0"/>
                </a:lnTo>
                <a:lnTo>
                  <a:pt x="25" y="1"/>
                </a:lnTo>
                <a:lnTo>
                  <a:pt x="26" y="2"/>
                </a:lnTo>
                <a:lnTo>
                  <a:pt x="27" y="2"/>
                </a:lnTo>
                <a:lnTo>
                  <a:pt x="27" y="3"/>
                </a:lnTo>
                <a:lnTo>
                  <a:pt x="28" y="3"/>
                </a:lnTo>
                <a:lnTo>
                  <a:pt x="28" y="3"/>
                </a:lnTo>
                <a:lnTo>
                  <a:pt x="29" y="3"/>
                </a:lnTo>
                <a:lnTo>
                  <a:pt x="30" y="3"/>
                </a:lnTo>
                <a:lnTo>
                  <a:pt x="30" y="3"/>
                </a:lnTo>
                <a:lnTo>
                  <a:pt x="31" y="3"/>
                </a:lnTo>
                <a:lnTo>
                  <a:pt x="31" y="2"/>
                </a:lnTo>
                <a:lnTo>
                  <a:pt x="31" y="2"/>
                </a:lnTo>
                <a:lnTo>
                  <a:pt x="32" y="2"/>
                </a:lnTo>
                <a:lnTo>
                  <a:pt x="33" y="2"/>
                </a:lnTo>
                <a:lnTo>
                  <a:pt x="33" y="1"/>
                </a:lnTo>
                <a:lnTo>
                  <a:pt x="34" y="1"/>
                </a:lnTo>
                <a:lnTo>
                  <a:pt x="34" y="2"/>
                </a:lnTo>
                <a:lnTo>
                  <a:pt x="34" y="2"/>
                </a:lnTo>
                <a:lnTo>
                  <a:pt x="35" y="1"/>
                </a:lnTo>
                <a:lnTo>
                  <a:pt x="35" y="0"/>
                </a:lnTo>
                <a:lnTo>
                  <a:pt x="36" y="0"/>
                </a:lnTo>
                <a:lnTo>
                  <a:pt x="36" y="0"/>
                </a:lnTo>
                <a:lnTo>
                  <a:pt x="37" y="0"/>
                </a:lnTo>
                <a:lnTo>
                  <a:pt x="37" y="0"/>
                </a:lnTo>
                <a:lnTo>
                  <a:pt x="37" y="0"/>
                </a:lnTo>
                <a:lnTo>
                  <a:pt x="37" y="1"/>
                </a:lnTo>
                <a:lnTo>
                  <a:pt x="38" y="1"/>
                </a:lnTo>
                <a:lnTo>
                  <a:pt x="39" y="1"/>
                </a:lnTo>
                <a:lnTo>
                  <a:pt x="39" y="2"/>
                </a:lnTo>
                <a:lnTo>
                  <a:pt x="40" y="2"/>
                </a:lnTo>
                <a:lnTo>
                  <a:pt x="40" y="2"/>
                </a:lnTo>
                <a:lnTo>
                  <a:pt x="41" y="2"/>
                </a:lnTo>
                <a:lnTo>
                  <a:pt x="42" y="3"/>
                </a:lnTo>
                <a:lnTo>
                  <a:pt x="43" y="3"/>
                </a:lnTo>
                <a:lnTo>
                  <a:pt x="43" y="3"/>
                </a:lnTo>
                <a:lnTo>
                  <a:pt x="43" y="4"/>
                </a:lnTo>
                <a:lnTo>
                  <a:pt x="43" y="4"/>
                </a:lnTo>
                <a:lnTo>
                  <a:pt x="43" y="4"/>
                </a:lnTo>
                <a:lnTo>
                  <a:pt x="43" y="5"/>
                </a:lnTo>
                <a:lnTo>
                  <a:pt x="43" y="6"/>
                </a:lnTo>
                <a:lnTo>
                  <a:pt x="42" y="6"/>
                </a:lnTo>
                <a:lnTo>
                  <a:pt x="42" y="6"/>
                </a:lnTo>
                <a:lnTo>
                  <a:pt x="42" y="7"/>
                </a:lnTo>
                <a:lnTo>
                  <a:pt x="43" y="7"/>
                </a:lnTo>
                <a:lnTo>
                  <a:pt x="43" y="8"/>
                </a:lnTo>
                <a:lnTo>
                  <a:pt x="43" y="9"/>
                </a:lnTo>
                <a:lnTo>
                  <a:pt x="42" y="9"/>
                </a:lnTo>
                <a:lnTo>
                  <a:pt x="42" y="10"/>
                </a:lnTo>
                <a:lnTo>
                  <a:pt x="40" y="10"/>
                </a:lnTo>
                <a:lnTo>
                  <a:pt x="40" y="11"/>
                </a:lnTo>
                <a:lnTo>
                  <a:pt x="40" y="12"/>
                </a:lnTo>
                <a:lnTo>
                  <a:pt x="39" y="12"/>
                </a:lnTo>
                <a:lnTo>
                  <a:pt x="39" y="12"/>
                </a:lnTo>
                <a:lnTo>
                  <a:pt x="38" y="13"/>
                </a:lnTo>
                <a:lnTo>
                  <a:pt x="38" y="14"/>
                </a:lnTo>
                <a:lnTo>
                  <a:pt x="37" y="15"/>
                </a:lnTo>
                <a:lnTo>
                  <a:pt x="38" y="15"/>
                </a:lnTo>
                <a:lnTo>
                  <a:pt x="38" y="15"/>
                </a:lnTo>
                <a:lnTo>
                  <a:pt x="39" y="16"/>
                </a:lnTo>
                <a:lnTo>
                  <a:pt x="39" y="17"/>
                </a:lnTo>
                <a:lnTo>
                  <a:pt x="40" y="17"/>
                </a:lnTo>
                <a:lnTo>
                  <a:pt x="40" y="18"/>
                </a:lnTo>
                <a:lnTo>
                  <a:pt x="40" y="18"/>
                </a:lnTo>
                <a:lnTo>
                  <a:pt x="40" y="19"/>
                </a:lnTo>
                <a:lnTo>
                  <a:pt x="41" y="19"/>
                </a:lnTo>
                <a:lnTo>
                  <a:pt x="40" y="20"/>
                </a:lnTo>
                <a:lnTo>
                  <a:pt x="40" y="21"/>
                </a:lnTo>
                <a:lnTo>
                  <a:pt x="40" y="21"/>
                </a:lnTo>
                <a:lnTo>
                  <a:pt x="40" y="21"/>
                </a:lnTo>
                <a:lnTo>
                  <a:pt x="39" y="21"/>
                </a:lnTo>
                <a:lnTo>
                  <a:pt x="38" y="22"/>
                </a:lnTo>
                <a:lnTo>
                  <a:pt x="38" y="23"/>
                </a:lnTo>
                <a:lnTo>
                  <a:pt x="38" y="24"/>
                </a:lnTo>
                <a:lnTo>
                  <a:pt x="37" y="24"/>
                </a:lnTo>
                <a:lnTo>
                  <a:pt x="37" y="24"/>
                </a:lnTo>
                <a:lnTo>
                  <a:pt x="37" y="24"/>
                </a:lnTo>
                <a:lnTo>
                  <a:pt x="37" y="25"/>
                </a:lnTo>
                <a:lnTo>
                  <a:pt x="37" y="26"/>
                </a:lnTo>
                <a:lnTo>
                  <a:pt x="37" y="27"/>
                </a:lnTo>
                <a:lnTo>
                  <a:pt x="38" y="27"/>
                </a:lnTo>
                <a:lnTo>
                  <a:pt x="39" y="27"/>
                </a:lnTo>
                <a:lnTo>
                  <a:pt x="39" y="27"/>
                </a:lnTo>
                <a:lnTo>
                  <a:pt x="38" y="27"/>
                </a:lnTo>
                <a:lnTo>
                  <a:pt x="38" y="28"/>
                </a:lnTo>
                <a:lnTo>
                  <a:pt x="38" y="29"/>
                </a:lnTo>
                <a:lnTo>
                  <a:pt x="39" y="29"/>
                </a:lnTo>
                <a:lnTo>
                  <a:pt x="39" y="30"/>
                </a:lnTo>
                <a:lnTo>
                  <a:pt x="39" y="30"/>
                </a:lnTo>
                <a:lnTo>
                  <a:pt x="40" y="30"/>
                </a:lnTo>
                <a:lnTo>
                  <a:pt x="40" y="31"/>
                </a:lnTo>
                <a:lnTo>
                  <a:pt x="39" y="31"/>
                </a:lnTo>
                <a:lnTo>
                  <a:pt x="39" y="32"/>
                </a:lnTo>
                <a:lnTo>
                  <a:pt x="38" y="32"/>
                </a:lnTo>
                <a:lnTo>
                  <a:pt x="37" y="32"/>
                </a:lnTo>
                <a:lnTo>
                  <a:pt x="37" y="32"/>
                </a:lnTo>
                <a:lnTo>
                  <a:pt x="37" y="33"/>
                </a:lnTo>
                <a:lnTo>
                  <a:pt x="36" y="33"/>
                </a:lnTo>
                <a:lnTo>
                  <a:pt x="36" y="34"/>
                </a:lnTo>
                <a:lnTo>
                  <a:pt x="37" y="34"/>
                </a:lnTo>
                <a:lnTo>
                  <a:pt x="37" y="35"/>
                </a:lnTo>
                <a:lnTo>
                  <a:pt x="37" y="36"/>
                </a:lnTo>
                <a:lnTo>
                  <a:pt x="37" y="37"/>
                </a:lnTo>
                <a:lnTo>
                  <a:pt x="37" y="37"/>
                </a:lnTo>
                <a:lnTo>
                  <a:pt x="37" y="37"/>
                </a:lnTo>
                <a:lnTo>
                  <a:pt x="37" y="37"/>
                </a:lnTo>
                <a:lnTo>
                  <a:pt x="37" y="38"/>
                </a:lnTo>
                <a:lnTo>
                  <a:pt x="36" y="38"/>
                </a:lnTo>
                <a:lnTo>
                  <a:pt x="35" y="39"/>
                </a:lnTo>
                <a:lnTo>
                  <a:pt x="36" y="39"/>
                </a:lnTo>
                <a:lnTo>
                  <a:pt x="35" y="40"/>
                </a:lnTo>
                <a:lnTo>
                  <a:pt x="34" y="40"/>
                </a:lnTo>
                <a:lnTo>
                  <a:pt x="34" y="40"/>
                </a:lnTo>
                <a:lnTo>
                  <a:pt x="34" y="40"/>
                </a:lnTo>
                <a:lnTo>
                  <a:pt x="34" y="41"/>
                </a:lnTo>
                <a:lnTo>
                  <a:pt x="32" y="41"/>
                </a:lnTo>
                <a:lnTo>
                  <a:pt x="31" y="41"/>
                </a:lnTo>
                <a:lnTo>
                  <a:pt x="32" y="42"/>
                </a:lnTo>
                <a:lnTo>
                  <a:pt x="33" y="42"/>
                </a:lnTo>
                <a:lnTo>
                  <a:pt x="34" y="42"/>
                </a:lnTo>
                <a:lnTo>
                  <a:pt x="34" y="43"/>
                </a:lnTo>
                <a:lnTo>
                  <a:pt x="34" y="43"/>
                </a:lnTo>
                <a:lnTo>
                  <a:pt x="35" y="43"/>
                </a:lnTo>
                <a:lnTo>
                  <a:pt x="35" y="44"/>
                </a:lnTo>
                <a:lnTo>
                  <a:pt x="34" y="45"/>
                </a:lnTo>
                <a:lnTo>
                  <a:pt x="36" y="44"/>
                </a:lnTo>
                <a:lnTo>
                  <a:pt x="37" y="45"/>
                </a:lnTo>
                <a:lnTo>
                  <a:pt x="37" y="46"/>
                </a:lnTo>
                <a:lnTo>
                  <a:pt x="37" y="46"/>
                </a:lnTo>
                <a:lnTo>
                  <a:pt x="38" y="46"/>
                </a:lnTo>
                <a:lnTo>
                  <a:pt x="39" y="47"/>
                </a:lnTo>
                <a:lnTo>
                  <a:pt x="38" y="47"/>
                </a:lnTo>
                <a:lnTo>
                  <a:pt x="37" y="48"/>
                </a:lnTo>
                <a:lnTo>
                  <a:pt x="37" y="49"/>
                </a:lnTo>
                <a:lnTo>
                  <a:pt x="36" y="49"/>
                </a:lnTo>
                <a:lnTo>
                  <a:pt x="37" y="49"/>
                </a:lnTo>
                <a:lnTo>
                  <a:pt x="37" y="50"/>
                </a:lnTo>
                <a:lnTo>
                  <a:pt x="36" y="51"/>
                </a:lnTo>
                <a:lnTo>
                  <a:pt x="36" y="52"/>
                </a:lnTo>
                <a:lnTo>
                  <a:pt x="35" y="52"/>
                </a:lnTo>
                <a:lnTo>
                  <a:pt x="34" y="52"/>
                </a:lnTo>
                <a:lnTo>
                  <a:pt x="34" y="53"/>
                </a:lnTo>
                <a:lnTo>
                  <a:pt x="33" y="53"/>
                </a:lnTo>
                <a:lnTo>
                  <a:pt x="33" y="52"/>
                </a:lnTo>
                <a:lnTo>
                  <a:pt x="33" y="53"/>
                </a:lnTo>
                <a:lnTo>
                  <a:pt x="31" y="52"/>
                </a:lnTo>
                <a:lnTo>
                  <a:pt x="31" y="51"/>
                </a:lnTo>
                <a:lnTo>
                  <a:pt x="30" y="51"/>
                </a:lnTo>
                <a:lnTo>
                  <a:pt x="29" y="50"/>
                </a:lnTo>
                <a:lnTo>
                  <a:pt x="28" y="50"/>
                </a:lnTo>
                <a:lnTo>
                  <a:pt x="28" y="49"/>
                </a:lnTo>
                <a:lnTo>
                  <a:pt x="28" y="49"/>
                </a:lnTo>
                <a:lnTo>
                  <a:pt x="28" y="49"/>
                </a:lnTo>
                <a:lnTo>
                  <a:pt x="28" y="49"/>
                </a:lnTo>
                <a:lnTo>
                  <a:pt x="28" y="48"/>
                </a:lnTo>
                <a:lnTo>
                  <a:pt x="28" y="48"/>
                </a:lnTo>
                <a:lnTo>
                  <a:pt x="27" y="48"/>
                </a:lnTo>
                <a:lnTo>
                  <a:pt x="26" y="48"/>
                </a:lnTo>
                <a:lnTo>
                  <a:pt x="25" y="47"/>
                </a:lnTo>
                <a:lnTo>
                  <a:pt x="25" y="46"/>
                </a:lnTo>
                <a:lnTo>
                  <a:pt x="25" y="47"/>
                </a:lnTo>
                <a:lnTo>
                  <a:pt x="25" y="47"/>
                </a:lnTo>
                <a:lnTo>
                  <a:pt x="24" y="47"/>
                </a:lnTo>
                <a:lnTo>
                  <a:pt x="23" y="47"/>
                </a:lnTo>
                <a:lnTo>
                  <a:pt x="22" y="47"/>
                </a:lnTo>
                <a:lnTo>
                  <a:pt x="22" y="46"/>
                </a:lnTo>
                <a:lnTo>
                  <a:pt x="22" y="46"/>
                </a:lnTo>
                <a:lnTo>
                  <a:pt x="22" y="45"/>
                </a:lnTo>
                <a:lnTo>
                  <a:pt x="22" y="45"/>
                </a:lnTo>
                <a:lnTo>
                  <a:pt x="21" y="45"/>
                </a:lnTo>
                <a:lnTo>
                  <a:pt x="20" y="45"/>
                </a:lnTo>
                <a:lnTo>
                  <a:pt x="19" y="45"/>
                </a:lnTo>
                <a:lnTo>
                  <a:pt x="19" y="45"/>
                </a:lnTo>
                <a:lnTo>
                  <a:pt x="18" y="45"/>
                </a:lnTo>
                <a:lnTo>
                  <a:pt x="18" y="46"/>
                </a:lnTo>
                <a:lnTo>
                  <a:pt x="17" y="46"/>
                </a:lnTo>
                <a:lnTo>
                  <a:pt x="16" y="46"/>
                </a:lnTo>
                <a:lnTo>
                  <a:pt x="16" y="46"/>
                </a:lnTo>
                <a:lnTo>
                  <a:pt x="16" y="46"/>
                </a:lnTo>
                <a:lnTo>
                  <a:pt x="16" y="45"/>
                </a:lnTo>
                <a:lnTo>
                  <a:pt x="15" y="45"/>
                </a:lnTo>
                <a:lnTo>
                  <a:pt x="14" y="45"/>
                </a:lnTo>
                <a:lnTo>
                  <a:pt x="13" y="44"/>
                </a:lnTo>
                <a:lnTo>
                  <a:pt x="12" y="44"/>
                </a:lnTo>
                <a:lnTo>
                  <a:pt x="12" y="45"/>
                </a:lnTo>
                <a:lnTo>
                  <a:pt x="12" y="45"/>
                </a:lnTo>
                <a:lnTo>
                  <a:pt x="12" y="44"/>
                </a:lnTo>
                <a:lnTo>
                  <a:pt x="11" y="44"/>
                </a:lnTo>
                <a:lnTo>
                  <a:pt x="11" y="43"/>
                </a:lnTo>
                <a:lnTo>
                  <a:pt x="10" y="43"/>
                </a:lnTo>
                <a:lnTo>
                  <a:pt x="10" y="43"/>
                </a:lnTo>
                <a:lnTo>
                  <a:pt x="9" y="42"/>
                </a:lnTo>
                <a:lnTo>
                  <a:pt x="9" y="41"/>
                </a:lnTo>
                <a:lnTo>
                  <a:pt x="9" y="41"/>
                </a:lnTo>
                <a:lnTo>
                  <a:pt x="9" y="40"/>
                </a:lnTo>
                <a:lnTo>
                  <a:pt x="9" y="40"/>
                </a:lnTo>
                <a:lnTo>
                  <a:pt x="8" y="40"/>
                </a:lnTo>
                <a:lnTo>
                  <a:pt x="8" y="40"/>
                </a:lnTo>
                <a:lnTo>
                  <a:pt x="8" y="39"/>
                </a:lnTo>
                <a:lnTo>
                  <a:pt x="7" y="39"/>
                </a:lnTo>
                <a:lnTo>
                  <a:pt x="7" y="38"/>
                </a:lnTo>
                <a:lnTo>
                  <a:pt x="6" y="38"/>
                </a:lnTo>
                <a:lnTo>
                  <a:pt x="6" y="38"/>
                </a:lnTo>
                <a:lnTo>
                  <a:pt x="6" y="37"/>
                </a:lnTo>
                <a:lnTo>
                  <a:pt x="6" y="37"/>
                </a:lnTo>
                <a:lnTo>
                  <a:pt x="5" y="37"/>
                </a:lnTo>
                <a:lnTo>
                  <a:pt x="4" y="37"/>
                </a:lnTo>
                <a:lnTo>
                  <a:pt x="3" y="37"/>
                </a:lnTo>
                <a:lnTo>
                  <a:pt x="3" y="37"/>
                </a:lnTo>
                <a:lnTo>
                  <a:pt x="2" y="37"/>
                </a:lnTo>
                <a:lnTo>
                  <a:pt x="1" y="37"/>
                </a:lnTo>
                <a:lnTo>
                  <a:pt x="0" y="37"/>
                </a:lnTo>
                <a:lnTo>
                  <a:pt x="0" y="37"/>
                </a:lnTo>
                <a:lnTo>
                  <a:pt x="0" y="37"/>
                </a:lnTo>
                <a:lnTo>
                  <a:pt x="0" y="36"/>
                </a:lnTo>
                <a:lnTo>
                  <a:pt x="1" y="36"/>
                </a:lnTo>
                <a:lnTo>
                  <a:pt x="2" y="36"/>
                </a:lnTo>
                <a:lnTo>
                  <a:pt x="3" y="36"/>
                </a:lnTo>
                <a:lnTo>
                  <a:pt x="3" y="35"/>
                </a:lnTo>
                <a:lnTo>
                  <a:pt x="3" y="36"/>
                </a:lnTo>
                <a:lnTo>
                  <a:pt x="4" y="36"/>
                </a:lnTo>
                <a:lnTo>
                  <a:pt x="5" y="36"/>
                </a:lnTo>
                <a:lnTo>
                  <a:pt x="6" y="36"/>
                </a:lnTo>
                <a:lnTo>
                  <a:pt x="6" y="36"/>
                </a:lnTo>
                <a:lnTo>
                  <a:pt x="7" y="36"/>
                </a:lnTo>
                <a:lnTo>
                  <a:pt x="7" y="35"/>
                </a:lnTo>
                <a:lnTo>
                  <a:pt x="8" y="35"/>
                </a:lnTo>
                <a:lnTo>
                  <a:pt x="8" y="34"/>
                </a:lnTo>
                <a:lnTo>
                  <a:pt x="9" y="34"/>
                </a:lnTo>
                <a:lnTo>
                  <a:pt x="9" y="34"/>
                </a:lnTo>
                <a:lnTo>
                  <a:pt x="9" y="34"/>
                </a:lnTo>
                <a:lnTo>
                  <a:pt x="9" y="33"/>
                </a:lnTo>
                <a:lnTo>
                  <a:pt x="10" y="33"/>
                </a:lnTo>
                <a:lnTo>
                  <a:pt x="10" y="32"/>
                </a:lnTo>
                <a:lnTo>
                  <a:pt x="11" y="31"/>
                </a:lnTo>
                <a:lnTo>
                  <a:pt x="11" y="30"/>
                </a:lnTo>
                <a:lnTo>
                  <a:pt x="11" y="30"/>
                </a:lnTo>
                <a:lnTo>
                  <a:pt x="10" y="29"/>
                </a:lnTo>
                <a:lnTo>
                  <a:pt x="10" y="28"/>
                </a:lnTo>
                <a:lnTo>
                  <a:pt x="11" y="28"/>
                </a:lnTo>
                <a:lnTo>
                  <a:pt x="11" y="27"/>
                </a:lnTo>
                <a:lnTo>
                  <a:pt x="11" y="27"/>
                </a:lnTo>
                <a:lnTo>
                  <a:pt x="11" y="26"/>
                </a:lnTo>
                <a:lnTo>
                  <a:pt x="11" y="25"/>
                </a:lnTo>
                <a:lnTo>
                  <a:pt x="11" y="24"/>
                </a:lnTo>
                <a:lnTo>
                  <a:pt x="12" y="24"/>
                </a:lnTo>
                <a:lnTo>
                  <a:pt x="12" y="23"/>
                </a:lnTo>
                <a:lnTo>
                  <a:pt x="12" y="22"/>
                </a:lnTo>
                <a:lnTo>
                  <a:pt x="12" y="21"/>
                </a:lnTo>
                <a:lnTo>
                  <a:pt x="11" y="21"/>
                </a:lnTo>
                <a:lnTo>
                  <a:pt x="11" y="21"/>
                </a:lnTo>
                <a:lnTo>
                  <a:pt x="12" y="21"/>
                </a:lnTo>
                <a:lnTo>
                  <a:pt x="11" y="21"/>
                </a:lnTo>
                <a:lnTo>
                  <a:pt x="11" y="20"/>
                </a:lnTo>
                <a:lnTo>
                  <a:pt x="11" y="19"/>
                </a:lnTo>
                <a:lnTo>
                  <a:pt x="11" y="18"/>
                </a:lnTo>
                <a:lnTo>
                  <a:pt x="12" y="18"/>
                </a:lnTo>
                <a:lnTo>
                  <a:pt x="12" y="17"/>
                </a:lnTo>
                <a:lnTo>
                  <a:pt x="12" y="16"/>
                </a:lnTo>
                <a:lnTo>
                  <a:pt x="11" y="15"/>
                </a:lnTo>
                <a:lnTo>
                  <a:pt x="12" y="15"/>
                </a:lnTo>
                <a:lnTo>
                  <a:pt x="12" y="15"/>
                </a:lnTo>
                <a:lnTo>
                  <a:pt x="12" y="15"/>
                </a:lnTo>
                <a:lnTo>
                  <a:pt x="13" y="15"/>
                </a:lnTo>
                <a:lnTo>
                  <a:pt x="14" y="15"/>
                </a:lnTo>
                <a:lnTo>
                  <a:pt x="15" y="15"/>
                </a:lnTo>
                <a:lnTo>
                  <a:pt x="16" y="15"/>
                </a:lnTo>
                <a:lnTo>
                  <a:pt x="16" y="15"/>
                </a:lnTo>
                <a:lnTo>
                  <a:pt x="16" y="15"/>
                </a:lnTo>
                <a:lnTo>
                  <a:pt x="17" y="15"/>
                </a:lnTo>
                <a:lnTo>
                  <a:pt x="17" y="15"/>
                </a:lnTo>
                <a:lnTo>
                  <a:pt x="18" y="15"/>
                </a:lnTo>
                <a:lnTo>
                  <a:pt x="19" y="14"/>
                </a:lnTo>
                <a:lnTo>
                  <a:pt x="18" y="14"/>
                </a:lnTo>
                <a:lnTo>
                  <a:pt x="19" y="13"/>
                </a:lnTo>
                <a:lnTo>
                  <a:pt x="19" y="12"/>
                </a:lnTo>
                <a:lnTo>
                  <a:pt x="19" y="12"/>
                </a:lnTo>
                <a:lnTo>
                  <a:pt x="19" y="11"/>
                </a:lnTo>
                <a:lnTo>
                  <a:pt x="19" y="11"/>
                </a:lnTo>
                <a:lnTo>
                  <a:pt x="19" y="10"/>
                </a:lnTo>
                <a:lnTo>
                  <a:pt x="19" y="9"/>
                </a:lnTo>
                <a:lnTo>
                  <a:pt x="19" y="9"/>
                </a:lnTo>
                <a:lnTo>
                  <a:pt x="19" y="8"/>
                </a:lnTo>
                <a:lnTo>
                  <a:pt x="19" y="8"/>
                </a:lnTo>
                <a:lnTo>
                  <a:pt x="18" y="8"/>
                </a:lnTo>
                <a:lnTo>
                  <a:pt x="18" y="7"/>
                </a:lnTo>
                <a:lnTo>
                  <a:pt x="17" y="7"/>
                </a:lnTo>
                <a:lnTo>
                  <a:pt x="17" y="6"/>
                </a:lnTo>
                <a:lnTo>
                  <a:pt x="17" y="6"/>
                </a:lnTo>
                <a:lnTo>
                  <a:pt x="17" y="5"/>
                </a:lnTo>
                <a:lnTo>
                  <a:pt x="18" y="5"/>
                </a:lnTo>
                <a:lnTo>
                  <a:pt x="18" y="4"/>
                </a:lnTo>
                <a:lnTo>
                  <a:pt x="18" y="3"/>
                </a:lnTo>
                <a:lnTo>
                  <a:pt x="18" y="3"/>
                </a:lnTo>
                <a:lnTo>
                  <a:pt x="18" y="2"/>
                </a:lnTo>
                <a:lnTo>
                  <a:pt x="18" y="1"/>
                </a:lnTo>
                <a:lnTo>
                  <a:pt x="18" y="0"/>
                </a:lnTo>
                <a:lnTo>
                  <a:pt x="18" y="0"/>
                </a:lnTo>
                <a:close/>
              </a:path>
            </a:pathLst>
          </a:custGeom>
          <a:solidFill>
            <a:srgbClr val="92D050"/>
          </a:solidFill>
          <a:ln w="9525" cap="flat" cmpd="sng">
            <a:solidFill>
              <a:srgbClr val="92D050"/>
            </a:solidFill>
            <a:prstDash val="solid"/>
            <a:round/>
            <a:headEnd type="none" w="med" len="med"/>
            <a:tailEnd type="none" w="med" len="med"/>
          </a:ln>
          <a:effectLst>
            <a:outerShdw dist="35921" dir="2700000" algn="ctr" rotWithShape="0">
              <a:srgbClr val="808080"/>
            </a:outerShdw>
          </a:effectLst>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s-EC" dirty="0"/>
          </a:p>
        </p:txBody>
      </p:sp>
      <p:sp>
        <p:nvSpPr>
          <p:cNvPr id="7" name="6 CuadroTexto"/>
          <p:cNvSpPr txBox="1"/>
          <p:nvPr/>
        </p:nvSpPr>
        <p:spPr>
          <a:xfrm>
            <a:off x="9019083" y="2186692"/>
            <a:ext cx="1656184" cy="369332"/>
          </a:xfrm>
          <a:prstGeom prst="rect">
            <a:avLst/>
          </a:prstGeom>
          <a:noFill/>
        </p:spPr>
        <p:txBody>
          <a:bodyPr wrap="square" rtlCol="0">
            <a:spAutoFit/>
          </a:bodyPr>
          <a:lstStyle/>
          <a:p>
            <a:r>
              <a:rPr lang="es-EC" dirty="0" smtClean="0"/>
              <a:t> 468.980  Ha</a:t>
            </a:r>
            <a:endParaRPr lang="es-EC" dirty="0"/>
          </a:p>
        </p:txBody>
      </p:sp>
      <p:sp>
        <p:nvSpPr>
          <p:cNvPr id="8" name="7 CuadroTexto"/>
          <p:cNvSpPr txBox="1"/>
          <p:nvPr/>
        </p:nvSpPr>
        <p:spPr>
          <a:xfrm>
            <a:off x="594147" y="3564136"/>
            <a:ext cx="4176464" cy="1631216"/>
          </a:xfrm>
          <a:prstGeom prst="rect">
            <a:avLst/>
          </a:prstGeom>
          <a:noFill/>
        </p:spPr>
        <p:txBody>
          <a:bodyPr wrap="square" rtlCol="0">
            <a:spAutoFit/>
          </a:bodyPr>
          <a:lstStyle/>
          <a:p>
            <a:pPr algn="just"/>
            <a:r>
              <a:rPr lang="es-EC" sz="2000" dirty="0" smtClean="0"/>
              <a:t>La producción anual de banano en Chimborazo representa el 0,01 % respecto a la producción nacional de este; mientras que, la producción anual de papa representa el 19,14 %.</a:t>
            </a:r>
            <a:endParaRPr lang="es-ES" sz="2000" dirty="0"/>
          </a:p>
        </p:txBody>
      </p:sp>
      <p:graphicFrame>
        <p:nvGraphicFramePr>
          <p:cNvPr id="9" name="8 Tabla"/>
          <p:cNvGraphicFramePr>
            <a:graphicFrameLocks noGrp="1"/>
          </p:cNvGraphicFramePr>
          <p:nvPr/>
        </p:nvGraphicFramePr>
        <p:xfrm>
          <a:off x="4914627" y="3996184"/>
          <a:ext cx="6261100" cy="1781532"/>
        </p:xfrm>
        <a:graphic>
          <a:graphicData uri="http://schemas.openxmlformats.org/drawingml/2006/table">
            <a:tbl>
              <a:tblPr/>
              <a:tblGrid>
                <a:gridCol w="1931616"/>
                <a:gridCol w="1246511"/>
                <a:gridCol w="1167216"/>
                <a:gridCol w="1915757"/>
              </a:tblGrid>
              <a:tr h="257175">
                <a:tc gridSpan="4">
                  <a:txBody>
                    <a:bodyPr/>
                    <a:lstStyle/>
                    <a:p>
                      <a:pPr algn="ctr" rtl="0" fontAlgn="b"/>
                      <a:r>
                        <a:rPr lang="es-EC" sz="1800" b="1" i="0" u="none" strike="noStrike" dirty="0">
                          <a:solidFill>
                            <a:srgbClr val="FFFFFF"/>
                          </a:solidFill>
                          <a:latin typeface="+mn-lt"/>
                        </a:rPr>
                        <a:t> Cultivos transitorios de mayor producción </a:t>
                      </a:r>
                    </a:p>
                  </a:txBody>
                  <a:tcPr marL="9525" marR="9525" marT="9525" marB="0" anchor="b">
                    <a:lnL w="6350" cap="flat" cmpd="sng" algn="ctr">
                      <a:solidFill>
                        <a:srgbClr val="95B3D7"/>
                      </a:solidFill>
                      <a:prstDash val="solid"/>
                      <a:round/>
                      <a:headEnd type="none" w="med" len="med"/>
                      <a:tailEnd type="none" w="med" len="med"/>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538ED5"/>
                    </a:solidFill>
                  </a:tcPr>
                </a:tc>
                <a:tc hMerge="1">
                  <a:txBody>
                    <a:bodyPr/>
                    <a:lstStyle/>
                    <a:p>
                      <a:endParaRPr lang="es-EC"/>
                    </a:p>
                  </a:txBody>
                  <a:tcPr/>
                </a:tc>
                <a:tc hMerge="1">
                  <a:txBody>
                    <a:bodyPr/>
                    <a:lstStyle/>
                    <a:p>
                      <a:endParaRPr lang="es-EC"/>
                    </a:p>
                  </a:txBody>
                  <a:tcPr/>
                </a:tc>
                <a:tc hMerge="1">
                  <a:txBody>
                    <a:bodyPr/>
                    <a:lstStyle/>
                    <a:p>
                      <a:endParaRPr lang="es-EC"/>
                    </a:p>
                  </a:txBody>
                  <a:tcPr/>
                </a:tc>
              </a:tr>
              <a:tr h="257175">
                <a:tc rowSpan="2">
                  <a:txBody>
                    <a:bodyPr/>
                    <a:lstStyle/>
                    <a:p>
                      <a:pPr algn="ctr" rtl="0" fontAlgn="ctr"/>
                      <a:r>
                        <a:rPr lang="es-EC" sz="1800" b="1" i="0" u="none" strike="noStrike">
                          <a:solidFill>
                            <a:srgbClr val="000000"/>
                          </a:solidFill>
                          <a:latin typeface="+mn-lt"/>
                        </a:rPr>
                        <a:t> Cultivos transitorios  </a:t>
                      </a: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gridSpan="2">
                  <a:txBody>
                    <a:bodyPr/>
                    <a:lstStyle/>
                    <a:p>
                      <a:pPr algn="ctr" rtl="0" fontAlgn="ctr"/>
                      <a:r>
                        <a:rPr lang="es-EC" sz="1800" b="1" i="0" u="none" strike="noStrike">
                          <a:solidFill>
                            <a:srgbClr val="000000"/>
                          </a:solidFill>
                          <a:latin typeface="+mn-lt"/>
                        </a:rPr>
                        <a:t> Superficie (Ha) </a:t>
                      </a: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hMerge="1">
                  <a:txBody>
                    <a:bodyPr/>
                    <a:lstStyle/>
                    <a:p>
                      <a:endParaRPr lang="es-EC"/>
                    </a:p>
                  </a:txBody>
                  <a:tcPr/>
                </a:tc>
                <a:tc rowSpan="2">
                  <a:txBody>
                    <a:bodyPr/>
                    <a:lstStyle/>
                    <a:p>
                      <a:pPr algn="ctr" rtl="0" fontAlgn="ctr"/>
                      <a:r>
                        <a:rPr lang="es-EC" sz="1800" b="1" i="0" u="none" strike="noStrike">
                          <a:solidFill>
                            <a:srgbClr val="000000"/>
                          </a:solidFill>
                          <a:latin typeface="+mn-lt"/>
                        </a:rPr>
                        <a:t>Producción anual (Tm )</a:t>
                      </a: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r>
              <a:tr h="349746">
                <a:tc vMerge="1">
                  <a:txBody>
                    <a:bodyPr/>
                    <a:lstStyle/>
                    <a:p>
                      <a:endParaRPr lang="es-EC"/>
                    </a:p>
                  </a:txBody>
                  <a:tcPr/>
                </a:tc>
                <a:tc>
                  <a:txBody>
                    <a:bodyPr/>
                    <a:lstStyle/>
                    <a:p>
                      <a:pPr algn="ctr" rtl="0" fontAlgn="ctr"/>
                      <a:r>
                        <a:rPr lang="es-EC" sz="1800" b="1" i="0" u="none" strike="noStrike">
                          <a:solidFill>
                            <a:srgbClr val="000000"/>
                          </a:solidFill>
                          <a:latin typeface="+mn-lt"/>
                        </a:rPr>
                        <a:t>Sembrada</a:t>
                      </a: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rtl="0" fontAlgn="t"/>
                      <a:r>
                        <a:rPr lang="es-EC" sz="1800" b="1" i="0" u="none" strike="noStrike">
                          <a:solidFill>
                            <a:srgbClr val="000000"/>
                          </a:solidFill>
                          <a:latin typeface="+mn-lt"/>
                        </a:rPr>
                        <a:t>Cosechada   </a:t>
                      </a:r>
                    </a:p>
                  </a:txBody>
                  <a:tcPr marL="9525" marR="9525" marT="9525" marB="0">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vMerge="1">
                  <a:txBody>
                    <a:bodyPr/>
                    <a:lstStyle/>
                    <a:p>
                      <a:endParaRPr lang="es-EC"/>
                    </a:p>
                  </a:txBody>
                  <a:tcPr/>
                </a:tc>
              </a:tr>
              <a:tr h="432048">
                <a:tc>
                  <a:txBody>
                    <a:bodyPr/>
                    <a:lstStyle/>
                    <a:p>
                      <a:pPr algn="l" rtl="0" fontAlgn="ctr"/>
                      <a:r>
                        <a:rPr lang="es-EC" sz="1800" b="0" i="0" u="none" strike="noStrike" dirty="0" smtClean="0">
                          <a:solidFill>
                            <a:srgbClr val="000000"/>
                          </a:solidFill>
                          <a:latin typeface="+mn-lt"/>
                        </a:rPr>
                        <a:t>Papa</a:t>
                      </a:r>
                      <a:endParaRPr lang="es-EC" sz="1800" b="0" i="0" u="none" strike="noStrike" dirty="0">
                        <a:solidFill>
                          <a:srgbClr val="000000"/>
                        </a:solidFill>
                        <a:latin typeface="+mn-lt"/>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rtl="0" fontAlgn="ctr"/>
                      <a:r>
                        <a:rPr lang="es-EC" sz="1800" b="0" i="0" u="none" strike="noStrike" dirty="0">
                          <a:solidFill>
                            <a:srgbClr val="000000"/>
                          </a:solidFill>
                          <a:latin typeface="+mn-lt"/>
                        </a:rPr>
                        <a:t>6.222</a:t>
                      </a: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rtl="0" fontAlgn="ctr"/>
                      <a:r>
                        <a:rPr lang="es-EC" sz="1800" b="0" i="0" u="none" strike="noStrike" dirty="0">
                          <a:solidFill>
                            <a:srgbClr val="000000"/>
                          </a:solidFill>
                          <a:latin typeface="+mn-lt"/>
                        </a:rPr>
                        <a:t>6.148</a:t>
                      </a: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rtl="0" fontAlgn="ctr"/>
                      <a:r>
                        <a:rPr lang="es-EC" sz="1800" b="0" i="0" u="none" strike="noStrike" dirty="0">
                          <a:solidFill>
                            <a:srgbClr val="000000"/>
                          </a:solidFill>
                          <a:latin typeface="+mn-lt"/>
                        </a:rPr>
                        <a:t>84.839</a:t>
                      </a: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r>
              <a:tr h="432048">
                <a:tc>
                  <a:txBody>
                    <a:bodyPr/>
                    <a:lstStyle/>
                    <a:p>
                      <a:pPr algn="l" rtl="0" fontAlgn="ctr"/>
                      <a:r>
                        <a:rPr lang="es-EC" sz="1800" b="0" i="0" u="none" strike="noStrike" dirty="0" smtClean="0">
                          <a:solidFill>
                            <a:srgbClr val="000000"/>
                          </a:solidFill>
                          <a:latin typeface="+mn-lt"/>
                        </a:rPr>
                        <a:t>Tomate riñón</a:t>
                      </a:r>
                      <a:endParaRPr lang="es-EC" sz="1800" b="0" i="0" u="none" strike="noStrike" dirty="0">
                        <a:solidFill>
                          <a:srgbClr val="000000"/>
                        </a:solidFill>
                        <a:latin typeface="+mn-lt"/>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rtl="0" fontAlgn="ctr"/>
                      <a:r>
                        <a:rPr lang="es-EC" sz="1800" b="0" i="0" u="none" strike="noStrike" dirty="0">
                          <a:solidFill>
                            <a:srgbClr val="000000"/>
                          </a:solidFill>
                          <a:latin typeface="+mn-lt"/>
                        </a:rPr>
                        <a:t>496</a:t>
                      </a: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rtl="0" fontAlgn="ctr"/>
                      <a:r>
                        <a:rPr lang="es-EC" sz="1800" b="0" i="0" u="none" strike="noStrike" dirty="0">
                          <a:solidFill>
                            <a:srgbClr val="000000"/>
                          </a:solidFill>
                          <a:latin typeface="+mn-lt"/>
                        </a:rPr>
                        <a:t>483</a:t>
                      </a: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rtl="0" fontAlgn="ctr"/>
                      <a:r>
                        <a:rPr lang="es-EC" sz="1800" b="0" i="0" u="none" strike="noStrike" dirty="0">
                          <a:solidFill>
                            <a:srgbClr val="000000"/>
                          </a:solidFill>
                          <a:latin typeface="+mn-lt"/>
                        </a:rPr>
                        <a:t>16.567</a:t>
                      </a: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r>
            </a:tbl>
          </a:graphicData>
        </a:graphic>
      </p:graphicFrame>
      <p:sp>
        <p:nvSpPr>
          <p:cNvPr id="10" name="9 Rectángulo"/>
          <p:cNvSpPr/>
          <p:nvPr/>
        </p:nvSpPr>
        <p:spPr>
          <a:xfrm>
            <a:off x="666155" y="5220320"/>
            <a:ext cx="4032448" cy="1015663"/>
          </a:xfrm>
          <a:prstGeom prst="rect">
            <a:avLst/>
          </a:prstGeom>
        </p:spPr>
        <p:txBody>
          <a:bodyPr wrap="square">
            <a:spAutoFit/>
          </a:bodyPr>
          <a:lstStyle/>
          <a:p>
            <a:pPr algn="just"/>
            <a:r>
              <a:rPr lang="es-EC" sz="2000" dirty="0" smtClean="0"/>
              <a:t>En esta provincia el ganado vacuno lidera el sector pecuario, existiendo el 5,32 %  del total nacional.</a:t>
            </a:r>
          </a:p>
        </p:txBody>
      </p:sp>
      <p:graphicFrame>
        <p:nvGraphicFramePr>
          <p:cNvPr id="11" name="10 Tabla"/>
          <p:cNvGraphicFramePr>
            <a:graphicFrameLocks noGrp="1"/>
          </p:cNvGraphicFramePr>
          <p:nvPr/>
        </p:nvGraphicFramePr>
        <p:xfrm>
          <a:off x="810171" y="6516464"/>
          <a:ext cx="10369152" cy="1152129"/>
        </p:xfrm>
        <a:graphic>
          <a:graphicData uri="http://schemas.openxmlformats.org/drawingml/2006/table">
            <a:tbl>
              <a:tblPr/>
              <a:tblGrid>
                <a:gridCol w="1748802"/>
                <a:gridCol w="1436725"/>
                <a:gridCol w="1436725"/>
                <a:gridCol w="1436725"/>
                <a:gridCol w="1436725"/>
                <a:gridCol w="1436725"/>
                <a:gridCol w="1436725"/>
              </a:tblGrid>
              <a:tr h="384043">
                <a:tc gridSpan="7">
                  <a:txBody>
                    <a:bodyPr/>
                    <a:lstStyle/>
                    <a:p>
                      <a:pPr algn="ctr" rtl="0" fontAlgn="ctr"/>
                      <a:r>
                        <a:rPr lang="es-EC" sz="1800" b="1" i="0" u="none" strike="noStrike" dirty="0">
                          <a:solidFill>
                            <a:srgbClr val="FFFFFF"/>
                          </a:solidFill>
                          <a:latin typeface="Calibri"/>
                        </a:rPr>
                        <a:t>Número total de cabezas de ganado (machos y hembras)*</a:t>
                      </a:r>
                      <a:r>
                        <a:rPr lang="es-EC" sz="1800" b="1" i="0" u="none" strike="noStrike" dirty="0">
                          <a:solidFill>
                            <a:srgbClr val="000000"/>
                          </a:solidFill>
                          <a:latin typeface="Calibri"/>
                        </a:rPr>
                        <a:t> </a:t>
                      </a:r>
                      <a:r>
                        <a:rPr lang="es-EC" sz="1800" b="1" i="0" u="none" strike="noStrike" dirty="0">
                          <a:solidFill>
                            <a:srgbClr val="FFFFFF"/>
                          </a:solidFill>
                          <a:latin typeface="Calibri"/>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r>
              <a:tr h="384043">
                <a:tc>
                  <a:txBody>
                    <a:bodyPr/>
                    <a:lstStyle/>
                    <a:p>
                      <a:pPr algn="ctr" rtl="0" fontAlgn="ctr"/>
                      <a:r>
                        <a:rPr lang="es-EC" sz="1800" b="0" i="0" u="none" strike="noStrike">
                          <a:solidFill>
                            <a:srgbClr val="000000"/>
                          </a:solidFill>
                          <a:latin typeface="Calibri"/>
                        </a:rPr>
                        <a:t>Vacuno</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Porcino</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Ovino</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Asnal</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Caballar</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Mular</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Caprino</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DBE5F1"/>
                    </a:solidFill>
                  </a:tcPr>
                </a:tc>
              </a:tr>
              <a:tr h="384043">
                <a:tc>
                  <a:txBody>
                    <a:bodyPr/>
                    <a:lstStyle/>
                    <a:p>
                      <a:pPr algn="ctr" fontAlgn="ctr"/>
                      <a:r>
                        <a:rPr lang="es-EC" sz="1800" b="0" i="0" u="none" strike="noStrike">
                          <a:latin typeface="+mn-lt"/>
                        </a:rPr>
                        <a:t>244.852</a:t>
                      </a:r>
                    </a:p>
                  </a:txBody>
                  <a:tcPr marL="0" marR="0" marT="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73.973</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130.611</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19.612</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13.667</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1.456</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dirty="0">
                          <a:latin typeface="+mn-lt"/>
                        </a:rPr>
                        <a:t>3.392</a:t>
                      </a: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bl>
          </a:graphicData>
        </a:graphic>
      </p:graphicFrame>
      <p:sp>
        <p:nvSpPr>
          <p:cNvPr id="12" name="4 CuadroTexto"/>
          <p:cNvSpPr txBox="1">
            <a:spLocks noChangeArrowheads="1"/>
          </p:cNvSpPr>
          <p:nvPr/>
        </p:nvSpPr>
        <p:spPr bwMode="auto">
          <a:xfrm>
            <a:off x="32822" y="7884616"/>
            <a:ext cx="6393973" cy="372997"/>
          </a:xfrm>
          <a:prstGeom prst="rect">
            <a:avLst/>
          </a:prstGeom>
          <a:noFill/>
          <a:ln w="9525">
            <a:noFill/>
            <a:miter lim="800000"/>
            <a:headEnd/>
            <a:tailEnd/>
          </a:ln>
        </p:spPr>
        <p:txBody>
          <a:bodyPr lIns="95070" tIns="47535" rIns="95070" bIns="47535">
            <a:spAutoFit/>
          </a:bodyPr>
          <a:lstStyle/>
          <a:p>
            <a:r>
              <a:rPr lang="es-ES" sz="900" b="1" dirty="0"/>
              <a:t>Fuente: </a:t>
            </a:r>
            <a:r>
              <a:rPr lang="es-ES" sz="900" dirty="0"/>
              <a:t>Encuesta de Superficie y Producción Agropecuaria Continua (ESPAC </a:t>
            </a:r>
            <a:r>
              <a:rPr lang="es-ES" sz="900" dirty="0" smtClean="0"/>
              <a:t>) 2014 </a:t>
            </a:r>
          </a:p>
          <a:p>
            <a:r>
              <a:rPr lang="es-ES" sz="900" dirty="0" smtClean="0"/>
              <a:t>* Existencia al día de la visita</a:t>
            </a:r>
            <a:endParaRPr lang="es-ES" sz="900" dirty="0"/>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Rectángulo"/>
          <p:cNvSpPr/>
          <p:nvPr/>
        </p:nvSpPr>
        <p:spPr>
          <a:xfrm>
            <a:off x="954187" y="1187872"/>
            <a:ext cx="1415772" cy="461665"/>
          </a:xfrm>
          <a:prstGeom prst="rect">
            <a:avLst/>
          </a:prstGeom>
        </p:spPr>
        <p:txBody>
          <a:bodyPr wrap="none">
            <a:spAutoFit/>
          </a:bodyPr>
          <a:lstStyle/>
          <a:p>
            <a:r>
              <a:rPr lang="es-EC" sz="2400" b="1" dirty="0" smtClean="0">
                <a:latin typeface="Arial" pitchFamily="34" charset="0"/>
                <a:cs typeface="Arial" pitchFamily="34" charset="0"/>
              </a:rPr>
              <a:t>Orellana</a:t>
            </a:r>
          </a:p>
        </p:txBody>
      </p:sp>
      <p:graphicFrame>
        <p:nvGraphicFramePr>
          <p:cNvPr id="5" name="4 Tabla"/>
          <p:cNvGraphicFramePr>
            <a:graphicFrameLocks noGrp="1"/>
          </p:cNvGraphicFramePr>
          <p:nvPr/>
        </p:nvGraphicFramePr>
        <p:xfrm>
          <a:off x="594147" y="1763936"/>
          <a:ext cx="5904655" cy="1623060"/>
        </p:xfrm>
        <a:graphic>
          <a:graphicData uri="http://schemas.openxmlformats.org/drawingml/2006/table">
            <a:tbl>
              <a:tblPr/>
              <a:tblGrid>
                <a:gridCol w="1512168"/>
                <a:gridCol w="1232014"/>
                <a:gridCol w="1372091"/>
                <a:gridCol w="1788382"/>
              </a:tblGrid>
              <a:tr h="257175">
                <a:tc gridSpan="4">
                  <a:txBody>
                    <a:bodyPr/>
                    <a:lstStyle/>
                    <a:p>
                      <a:pPr algn="ctr" rtl="0" fontAlgn="b"/>
                      <a:r>
                        <a:rPr lang="es-EC" sz="1800" b="1" i="0" u="none" strike="noStrike" dirty="0">
                          <a:solidFill>
                            <a:srgbClr val="FFFFFF"/>
                          </a:solidFill>
                          <a:latin typeface="+mn-lt"/>
                        </a:rPr>
                        <a:t> Cultivos permanentes de mayor producción </a:t>
                      </a:r>
                    </a:p>
                  </a:txBody>
                  <a:tcPr marL="9525" marR="9525" marT="9525" marB="0" anchor="b">
                    <a:lnL w="6350" cap="flat" cmpd="sng" algn="ctr">
                      <a:solidFill>
                        <a:srgbClr val="95B3D7"/>
                      </a:solidFill>
                      <a:prstDash val="solid"/>
                      <a:round/>
                      <a:headEnd type="none" w="med" len="med"/>
                      <a:tailEnd type="none" w="med" len="med"/>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538ED5"/>
                    </a:solidFill>
                  </a:tcPr>
                </a:tc>
                <a:tc hMerge="1">
                  <a:txBody>
                    <a:bodyPr/>
                    <a:lstStyle/>
                    <a:p>
                      <a:endParaRPr lang="es-EC"/>
                    </a:p>
                  </a:txBody>
                  <a:tcPr/>
                </a:tc>
                <a:tc hMerge="1">
                  <a:txBody>
                    <a:bodyPr/>
                    <a:lstStyle/>
                    <a:p>
                      <a:endParaRPr lang="es-EC"/>
                    </a:p>
                  </a:txBody>
                  <a:tcPr/>
                </a:tc>
                <a:tc hMerge="1">
                  <a:txBody>
                    <a:bodyPr/>
                    <a:lstStyle/>
                    <a:p>
                      <a:endParaRPr lang="es-EC"/>
                    </a:p>
                  </a:txBody>
                  <a:tcPr/>
                </a:tc>
              </a:tr>
              <a:tr h="257175">
                <a:tc rowSpan="2">
                  <a:txBody>
                    <a:bodyPr/>
                    <a:lstStyle/>
                    <a:p>
                      <a:pPr algn="ctr" rtl="0" fontAlgn="ctr"/>
                      <a:r>
                        <a:rPr lang="es-EC" sz="1800" b="1" i="0" u="none" strike="noStrike">
                          <a:solidFill>
                            <a:srgbClr val="000000"/>
                          </a:solidFill>
                          <a:latin typeface="+mn-lt"/>
                        </a:rPr>
                        <a:t> Cultivos permanentes </a:t>
                      </a: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gridSpan="2">
                  <a:txBody>
                    <a:bodyPr/>
                    <a:lstStyle/>
                    <a:p>
                      <a:pPr algn="ctr" rtl="0" fontAlgn="ctr"/>
                      <a:r>
                        <a:rPr lang="es-EC" sz="1800" b="1" i="0" u="none" strike="noStrike">
                          <a:solidFill>
                            <a:srgbClr val="000000"/>
                          </a:solidFill>
                          <a:latin typeface="+mn-lt"/>
                        </a:rPr>
                        <a:t> Superficie (Ha) </a:t>
                      </a: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hMerge="1">
                  <a:txBody>
                    <a:bodyPr/>
                    <a:lstStyle/>
                    <a:p>
                      <a:endParaRPr lang="es-EC"/>
                    </a:p>
                  </a:txBody>
                  <a:tcPr/>
                </a:tc>
                <a:tc rowSpan="2">
                  <a:txBody>
                    <a:bodyPr/>
                    <a:lstStyle/>
                    <a:p>
                      <a:pPr algn="ctr" rtl="0" fontAlgn="ctr"/>
                      <a:r>
                        <a:rPr lang="es-EC" sz="1800" b="1" i="0" u="none" strike="noStrike">
                          <a:solidFill>
                            <a:srgbClr val="000000"/>
                          </a:solidFill>
                          <a:latin typeface="+mn-lt"/>
                        </a:rPr>
                        <a:t>Producción anual (Tm )</a:t>
                      </a: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r>
              <a:tr h="257175">
                <a:tc vMerge="1">
                  <a:txBody>
                    <a:bodyPr/>
                    <a:lstStyle/>
                    <a:p>
                      <a:endParaRPr lang="es-EC"/>
                    </a:p>
                  </a:txBody>
                  <a:tcPr/>
                </a:tc>
                <a:tc>
                  <a:txBody>
                    <a:bodyPr/>
                    <a:lstStyle/>
                    <a:p>
                      <a:pPr algn="ctr" rtl="0" fontAlgn="b"/>
                      <a:r>
                        <a:rPr lang="es-EC" sz="1800" b="1" i="0" u="none" strike="noStrike">
                          <a:solidFill>
                            <a:srgbClr val="000000"/>
                          </a:solidFill>
                          <a:latin typeface="+mn-lt"/>
                        </a:rPr>
                        <a:t> Plantada  </a:t>
                      </a:r>
                    </a:p>
                  </a:txBody>
                  <a:tcPr marL="9525" marR="9525" marT="9525" marB="0" anchor="b">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rtl="0" fontAlgn="b"/>
                      <a:r>
                        <a:rPr lang="es-EC" sz="1800" b="1" i="0" u="none" strike="noStrike">
                          <a:solidFill>
                            <a:srgbClr val="000000"/>
                          </a:solidFill>
                          <a:latin typeface="+mn-lt"/>
                        </a:rPr>
                        <a:t>  Cosechada  </a:t>
                      </a:r>
                    </a:p>
                  </a:txBody>
                  <a:tcPr marL="9525" marR="9525" marT="9525" marB="0" anchor="b">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vMerge="1">
                  <a:txBody>
                    <a:bodyPr/>
                    <a:lstStyle/>
                    <a:p>
                      <a:endParaRPr lang="es-EC"/>
                    </a:p>
                  </a:txBody>
                  <a:tcPr/>
                </a:tc>
              </a:tr>
              <a:tr h="352425">
                <a:tc>
                  <a:txBody>
                    <a:bodyPr/>
                    <a:lstStyle/>
                    <a:p>
                      <a:pPr algn="l" rtl="0" fontAlgn="ctr"/>
                      <a:r>
                        <a:rPr lang="es-EC" sz="1800" b="0" i="0" u="none" strike="noStrike" dirty="0" smtClean="0">
                          <a:solidFill>
                            <a:srgbClr val="000000"/>
                          </a:solidFill>
                          <a:latin typeface="+mn-lt"/>
                        </a:rPr>
                        <a:t>Palma africana</a:t>
                      </a:r>
                      <a:endParaRPr lang="es-EC" sz="1800" b="0" i="0" u="none" strike="noStrike" dirty="0">
                        <a:solidFill>
                          <a:srgbClr val="000000"/>
                        </a:solidFill>
                        <a:latin typeface="+mn-lt"/>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38.263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30.542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542.657 </a:t>
                      </a:r>
                      <a:endParaRPr lang="es-EC" sz="1800" b="0" i="0" u="none" strike="noStrike" dirty="0">
                        <a:solidFill>
                          <a:srgbClr val="000000"/>
                        </a:solidFill>
                        <a:latin typeface="Calibri"/>
                      </a:endParaRP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r>
              <a:tr h="419100">
                <a:tc>
                  <a:txBody>
                    <a:bodyPr/>
                    <a:lstStyle/>
                    <a:p>
                      <a:pPr algn="l" rtl="0" fontAlgn="ctr"/>
                      <a:r>
                        <a:rPr lang="es-EC" sz="1800" b="0" i="0" u="none" strike="noStrike" dirty="0" smtClean="0">
                          <a:solidFill>
                            <a:srgbClr val="000000"/>
                          </a:solidFill>
                          <a:latin typeface="+mn-lt"/>
                        </a:rPr>
                        <a:t>Plátano</a:t>
                      </a:r>
                      <a:endParaRPr lang="es-EC" sz="1800" b="0" i="0" u="none" strike="noStrike" dirty="0">
                        <a:solidFill>
                          <a:srgbClr val="000000"/>
                        </a:solidFill>
                        <a:latin typeface="+mn-lt"/>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4.079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2.646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31.092 </a:t>
                      </a:r>
                      <a:endParaRPr lang="es-EC" sz="1800" b="0" i="0" u="none" strike="noStrike" dirty="0">
                        <a:solidFill>
                          <a:srgbClr val="000000"/>
                        </a:solidFill>
                        <a:latin typeface="Calibri"/>
                      </a:endParaRP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r>
            </a:tbl>
          </a:graphicData>
        </a:graphic>
      </p:graphicFrame>
      <p:sp>
        <p:nvSpPr>
          <p:cNvPr id="6" name="Freeform 8"/>
          <p:cNvSpPr>
            <a:spLocks/>
          </p:cNvSpPr>
          <p:nvPr/>
        </p:nvSpPr>
        <p:spPr bwMode="auto">
          <a:xfrm>
            <a:off x="8154987" y="1475904"/>
            <a:ext cx="2808312" cy="2088232"/>
          </a:xfrm>
          <a:custGeom>
            <a:avLst/>
            <a:gdLst/>
            <a:ahLst/>
            <a:cxnLst>
              <a:cxn ang="0">
                <a:pos x="21" y="2"/>
              </a:cxn>
              <a:cxn ang="0">
                <a:pos x="28" y="3"/>
              </a:cxn>
              <a:cxn ang="0">
                <a:pos x="33" y="2"/>
              </a:cxn>
              <a:cxn ang="0">
                <a:pos x="37" y="7"/>
              </a:cxn>
              <a:cxn ang="0">
                <a:pos x="41" y="11"/>
              </a:cxn>
              <a:cxn ang="0">
                <a:pos x="44" y="14"/>
              </a:cxn>
              <a:cxn ang="0">
                <a:pos x="49" y="18"/>
              </a:cxn>
              <a:cxn ang="0">
                <a:pos x="54" y="20"/>
              </a:cxn>
              <a:cxn ang="0">
                <a:pos x="59" y="22"/>
              </a:cxn>
              <a:cxn ang="0">
                <a:pos x="64" y="20"/>
              </a:cxn>
              <a:cxn ang="0">
                <a:pos x="71" y="19"/>
              </a:cxn>
              <a:cxn ang="0">
                <a:pos x="78" y="24"/>
              </a:cxn>
              <a:cxn ang="0">
                <a:pos x="80" y="18"/>
              </a:cxn>
              <a:cxn ang="0">
                <a:pos x="87" y="19"/>
              </a:cxn>
              <a:cxn ang="0">
                <a:pos x="91" y="19"/>
              </a:cxn>
              <a:cxn ang="0">
                <a:pos x="95" y="20"/>
              </a:cxn>
              <a:cxn ang="0">
                <a:pos x="98" y="23"/>
              </a:cxn>
              <a:cxn ang="0">
                <a:pos x="102" y="24"/>
              </a:cxn>
              <a:cxn ang="0">
                <a:pos x="108" y="26"/>
              </a:cxn>
              <a:cxn ang="0">
                <a:pos x="112" y="28"/>
              </a:cxn>
              <a:cxn ang="0">
                <a:pos x="114" y="31"/>
              </a:cxn>
              <a:cxn ang="0">
                <a:pos x="113" y="35"/>
              </a:cxn>
              <a:cxn ang="0">
                <a:pos x="115" y="39"/>
              </a:cxn>
              <a:cxn ang="0">
                <a:pos x="117" y="45"/>
              </a:cxn>
              <a:cxn ang="0">
                <a:pos x="111" y="45"/>
              </a:cxn>
              <a:cxn ang="0">
                <a:pos x="102" y="63"/>
              </a:cxn>
              <a:cxn ang="0">
                <a:pos x="98" y="70"/>
              </a:cxn>
              <a:cxn ang="0">
                <a:pos x="95" y="69"/>
              </a:cxn>
              <a:cxn ang="0">
                <a:pos x="92" y="67"/>
              </a:cxn>
              <a:cxn ang="0">
                <a:pos x="87" y="64"/>
              </a:cxn>
              <a:cxn ang="0">
                <a:pos x="84" y="61"/>
              </a:cxn>
              <a:cxn ang="0">
                <a:pos x="81" y="63"/>
              </a:cxn>
              <a:cxn ang="0">
                <a:pos x="79" y="60"/>
              </a:cxn>
              <a:cxn ang="0">
                <a:pos x="74" y="59"/>
              </a:cxn>
              <a:cxn ang="0">
                <a:pos x="70" y="59"/>
              </a:cxn>
              <a:cxn ang="0">
                <a:pos x="67" y="60"/>
              </a:cxn>
              <a:cxn ang="0">
                <a:pos x="64" y="60"/>
              </a:cxn>
              <a:cxn ang="0">
                <a:pos x="61" y="58"/>
              </a:cxn>
              <a:cxn ang="0">
                <a:pos x="56" y="57"/>
              </a:cxn>
              <a:cxn ang="0">
                <a:pos x="55" y="57"/>
              </a:cxn>
              <a:cxn ang="0">
                <a:pos x="53" y="54"/>
              </a:cxn>
              <a:cxn ang="0">
                <a:pos x="52" y="48"/>
              </a:cxn>
              <a:cxn ang="0">
                <a:pos x="46" y="46"/>
              </a:cxn>
              <a:cxn ang="0">
                <a:pos x="32" y="47"/>
              </a:cxn>
              <a:cxn ang="0">
                <a:pos x="24" y="26"/>
              </a:cxn>
              <a:cxn ang="0">
                <a:pos x="22" y="33"/>
              </a:cxn>
              <a:cxn ang="0">
                <a:pos x="18" y="36"/>
              </a:cxn>
              <a:cxn ang="0">
                <a:pos x="15" y="39"/>
              </a:cxn>
              <a:cxn ang="0">
                <a:pos x="9" y="41"/>
              </a:cxn>
              <a:cxn ang="0">
                <a:pos x="4" y="43"/>
              </a:cxn>
              <a:cxn ang="0">
                <a:pos x="2" y="41"/>
              </a:cxn>
              <a:cxn ang="0">
                <a:pos x="4" y="36"/>
              </a:cxn>
              <a:cxn ang="0">
                <a:pos x="6" y="30"/>
              </a:cxn>
              <a:cxn ang="0">
                <a:pos x="2" y="26"/>
              </a:cxn>
              <a:cxn ang="0">
                <a:pos x="1" y="23"/>
              </a:cxn>
              <a:cxn ang="0">
                <a:pos x="4" y="20"/>
              </a:cxn>
              <a:cxn ang="0">
                <a:pos x="9" y="23"/>
              </a:cxn>
              <a:cxn ang="0">
                <a:pos x="13" y="18"/>
              </a:cxn>
              <a:cxn ang="0">
                <a:pos x="15" y="14"/>
              </a:cxn>
            </a:cxnLst>
            <a:rect l="0" t="0" r="r" b="b"/>
            <a:pathLst>
              <a:path w="117" h="73">
                <a:moveTo>
                  <a:pt x="16" y="0"/>
                </a:moveTo>
                <a:lnTo>
                  <a:pt x="17" y="0"/>
                </a:lnTo>
                <a:lnTo>
                  <a:pt x="18" y="0"/>
                </a:lnTo>
                <a:lnTo>
                  <a:pt x="18" y="1"/>
                </a:lnTo>
                <a:lnTo>
                  <a:pt x="18" y="1"/>
                </a:lnTo>
                <a:lnTo>
                  <a:pt x="19" y="1"/>
                </a:lnTo>
                <a:lnTo>
                  <a:pt x="19" y="2"/>
                </a:lnTo>
                <a:lnTo>
                  <a:pt x="20" y="2"/>
                </a:lnTo>
                <a:lnTo>
                  <a:pt x="20" y="2"/>
                </a:lnTo>
                <a:lnTo>
                  <a:pt x="21" y="2"/>
                </a:lnTo>
                <a:lnTo>
                  <a:pt x="21" y="2"/>
                </a:lnTo>
                <a:lnTo>
                  <a:pt x="22" y="2"/>
                </a:lnTo>
                <a:lnTo>
                  <a:pt x="23" y="2"/>
                </a:lnTo>
                <a:lnTo>
                  <a:pt x="24" y="2"/>
                </a:lnTo>
                <a:lnTo>
                  <a:pt x="24" y="2"/>
                </a:lnTo>
                <a:lnTo>
                  <a:pt x="25" y="3"/>
                </a:lnTo>
                <a:lnTo>
                  <a:pt x="26" y="3"/>
                </a:lnTo>
                <a:lnTo>
                  <a:pt x="27" y="3"/>
                </a:lnTo>
                <a:lnTo>
                  <a:pt x="27" y="3"/>
                </a:lnTo>
                <a:lnTo>
                  <a:pt x="28" y="3"/>
                </a:lnTo>
                <a:lnTo>
                  <a:pt x="29" y="3"/>
                </a:lnTo>
                <a:lnTo>
                  <a:pt x="29" y="2"/>
                </a:lnTo>
                <a:lnTo>
                  <a:pt x="30" y="2"/>
                </a:lnTo>
                <a:lnTo>
                  <a:pt x="30" y="2"/>
                </a:lnTo>
                <a:lnTo>
                  <a:pt x="31" y="2"/>
                </a:lnTo>
                <a:lnTo>
                  <a:pt x="31" y="1"/>
                </a:lnTo>
                <a:lnTo>
                  <a:pt x="32" y="1"/>
                </a:lnTo>
                <a:lnTo>
                  <a:pt x="33" y="1"/>
                </a:lnTo>
                <a:lnTo>
                  <a:pt x="33" y="1"/>
                </a:lnTo>
                <a:lnTo>
                  <a:pt x="33" y="2"/>
                </a:lnTo>
                <a:lnTo>
                  <a:pt x="34" y="2"/>
                </a:lnTo>
                <a:lnTo>
                  <a:pt x="35" y="2"/>
                </a:lnTo>
                <a:lnTo>
                  <a:pt x="35" y="3"/>
                </a:lnTo>
                <a:lnTo>
                  <a:pt x="35" y="4"/>
                </a:lnTo>
                <a:lnTo>
                  <a:pt x="36" y="4"/>
                </a:lnTo>
                <a:lnTo>
                  <a:pt x="36" y="5"/>
                </a:lnTo>
                <a:lnTo>
                  <a:pt x="36" y="5"/>
                </a:lnTo>
                <a:lnTo>
                  <a:pt x="36" y="5"/>
                </a:lnTo>
                <a:lnTo>
                  <a:pt x="37" y="6"/>
                </a:lnTo>
                <a:lnTo>
                  <a:pt x="37" y="7"/>
                </a:lnTo>
                <a:lnTo>
                  <a:pt x="38" y="7"/>
                </a:lnTo>
                <a:lnTo>
                  <a:pt x="38" y="8"/>
                </a:lnTo>
                <a:lnTo>
                  <a:pt x="39" y="8"/>
                </a:lnTo>
                <a:lnTo>
                  <a:pt x="39" y="8"/>
                </a:lnTo>
                <a:lnTo>
                  <a:pt x="40" y="8"/>
                </a:lnTo>
                <a:lnTo>
                  <a:pt x="40" y="9"/>
                </a:lnTo>
                <a:lnTo>
                  <a:pt x="40" y="9"/>
                </a:lnTo>
                <a:lnTo>
                  <a:pt x="40" y="10"/>
                </a:lnTo>
                <a:lnTo>
                  <a:pt x="41" y="10"/>
                </a:lnTo>
                <a:lnTo>
                  <a:pt x="41" y="11"/>
                </a:lnTo>
                <a:lnTo>
                  <a:pt x="42" y="11"/>
                </a:lnTo>
                <a:lnTo>
                  <a:pt x="41" y="11"/>
                </a:lnTo>
                <a:lnTo>
                  <a:pt x="42" y="11"/>
                </a:lnTo>
                <a:lnTo>
                  <a:pt x="42" y="12"/>
                </a:lnTo>
                <a:lnTo>
                  <a:pt x="43" y="12"/>
                </a:lnTo>
                <a:lnTo>
                  <a:pt x="43" y="13"/>
                </a:lnTo>
                <a:lnTo>
                  <a:pt x="43" y="13"/>
                </a:lnTo>
                <a:lnTo>
                  <a:pt x="43" y="14"/>
                </a:lnTo>
                <a:lnTo>
                  <a:pt x="43" y="14"/>
                </a:lnTo>
                <a:lnTo>
                  <a:pt x="44" y="14"/>
                </a:lnTo>
                <a:lnTo>
                  <a:pt x="45" y="15"/>
                </a:lnTo>
                <a:lnTo>
                  <a:pt x="45" y="16"/>
                </a:lnTo>
                <a:lnTo>
                  <a:pt x="46" y="16"/>
                </a:lnTo>
                <a:lnTo>
                  <a:pt x="46" y="16"/>
                </a:lnTo>
                <a:lnTo>
                  <a:pt x="46" y="17"/>
                </a:lnTo>
                <a:lnTo>
                  <a:pt x="47" y="17"/>
                </a:lnTo>
                <a:lnTo>
                  <a:pt x="48" y="17"/>
                </a:lnTo>
                <a:lnTo>
                  <a:pt x="48" y="18"/>
                </a:lnTo>
                <a:lnTo>
                  <a:pt x="49" y="18"/>
                </a:lnTo>
                <a:lnTo>
                  <a:pt x="49" y="18"/>
                </a:lnTo>
                <a:lnTo>
                  <a:pt x="49" y="17"/>
                </a:lnTo>
                <a:lnTo>
                  <a:pt x="50" y="17"/>
                </a:lnTo>
                <a:lnTo>
                  <a:pt x="51" y="17"/>
                </a:lnTo>
                <a:lnTo>
                  <a:pt x="52" y="17"/>
                </a:lnTo>
                <a:lnTo>
                  <a:pt x="52" y="18"/>
                </a:lnTo>
                <a:lnTo>
                  <a:pt x="52" y="18"/>
                </a:lnTo>
                <a:lnTo>
                  <a:pt x="52" y="19"/>
                </a:lnTo>
                <a:lnTo>
                  <a:pt x="53" y="19"/>
                </a:lnTo>
                <a:lnTo>
                  <a:pt x="54" y="19"/>
                </a:lnTo>
                <a:lnTo>
                  <a:pt x="54" y="20"/>
                </a:lnTo>
                <a:lnTo>
                  <a:pt x="55" y="20"/>
                </a:lnTo>
                <a:lnTo>
                  <a:pt x="55" y="20"/>
                </a:lnTo>
                <a:lnTo>
                  <a:pt x="55" y="21"/>
                </a:lnTo>
                <a:lnTo>
                  <a:pt x="56" y="21"/>
                </a:lnTo>
                <a:lnTo>
                  <a:pt x="57" y="20"/>
                </a:lnTo>
                <a:lnTo>
                  <a:pt x="58" y="20"/>
                </a:lnTo>
                <a:lnTo>
                  <a:pt x="58" y="21"/>
                </a:lnTo>
                <a:lnTo>
                  <a:pt x="58" y="21"/>
                </a:lnTo>
                <a:lnTo>
                  <a:pt x="58" y="22"/>
                </a:lnTo>
                <a:lnTo>
                  <a:pt x="59" y="22"/>
                </a:lnTo>
                <a:lnTo>
                  <a:pt x="60" y="23"/>
                </a:lnTo>
                <a:lnTo>
                  <a:pt x="61" y="23"/>
                </a:lnTo>
                <a:lnTo>
                  <a:pt x="61" y="22"/>
                </a:lnTo>
                <a:lnTo>
                  <a:pt x="61" y="22"/>
                </a:lnTo>
                <a:lnTo>
                  <a:pt x="61" y="21"/>
                </a:lnTo>
                <a:lnTo>
                  <a:pt x="62" y="21"/>
                </a:lnTo>
                <a:lnTo>
                  <a:pt x="62" y="20"/>
                </a:lnTo>
                <a:lnTo>
                  <a:pt x="63" y="20"/>
                </a:lnTo>
                <a:lnTo>
                  <a:pt x="64" y="20"/>
                </a:lnTo>
                <a:lnTo>
                  <a:pt x="64" y="20"/>
                </a:lnTo>
                <a:lnTo>
                  <a:pt x="64" y="20"/>
                </a:lnTo>
                <a:lnTo>
                  <a:pt x="65" y="20"/>
                </a:lnTo>
                <a:lnTo>
                  <a:pt x="65" y="19"/>
                </a:lnTo>
                <a:lnTo>
                  <a:pt x="66" y="19"/>
                </a:lnTo>
                <a:lnTo>
                  <a:pt x="67" y="19"/>
                </a:lnTo>
                <a:lnTo>
                  <a:pt x="67" y="19"/>
                </a:lnTo>
                <a:lnTo>
                  <a:pt x="68" y="19"/>
                </a:lnTo>
                <a:lnTo>
                  <a:pt x="69" y="19"/>
                </a:lnTo>
                <a:lnTo>
                  <a:pt x="70" y="19"/>
                </a:lnTo>
                <a:lnTo>
                  <a:pt x="71" y="19"/>
                </a:lnTo>
                <a:lnTo>
                  <a:pt x="71" y="20"/>
                </a:lnTo>
                <a:lnTo>
                  <a:pt x="72" y="19"/>
                </a:lnTo>
                <a:lnTo>
                  <a:pt x="73" y="19"/>
                </a:lnTo>
                <a:lnTo>
                  <a:pt x="74" y="19"/>
                </a:lnTo>
                <a:lnTo>
                  <a:pt x="74" y="20"/>
                </a:lnTo>
                <a:lnTo>
                  <a:pt x="74" y="20"/>
                </a:lnTo>
                <a:lnTo>
                  <a:pt x="74" y="21"/>
                </a:lnTo>
                <a:lnTo>
                  <a:pt x="74" y="22"/>
                </a:lnTo>
                <a:lnTo>
                  <a:pt x="75" y="22"/>
                </a:lnTo>
                <a:lnTo>
                  <a:pt x="78" y="24"/>
                </a:lnTo>
                <a:lnTo>
                  <a:pt x="80" y="25"/>
                </a:lnTo>
                <a:lnTo>
                  <a:pt x="80" y="25"/>
                </a:lnTo>
                <a:lnTo>
                  <a:pt x="81" y="25"/>
                </a:lnTo>
                <a:lnTo>
                  <a:pt x="81" y="24"/>
                </a:lnTo>
                <a:lnTo>
                  <a:pt x="80" y="24"/>
                </a:lnTo>
                <a:lnTo>
                  <a:pt x="80" y="23"/>
                </a:lnTo>
                <a:lnTo>
                  <a:pt x="81" y="23"/>
                </a:lnTo>
                <a:lnTo>
                  <a:pt x="81" y="23"/>
                </a:lnTo>
                <a:lnTo>
                  <a:pt x="80" y="17"/>
                </a:lnTo>
                <a:lnTo>
                  <a:pt x="80" y="18"/>
                </a:lnTo>
                <a:lnTo>
                  <a:pt x="81" y="17"/>
                </a:lnTo>
                <a:lnTo>
                  <a:pt x="82" y="17"/>
                </a:lnTo>
                <a:lnTo>
                  <a:pt x="83" y="17"/>
                </a:lnTo>
                <a:lnTo>
                  <a:pt x="83" y="17"/>
                </a:lnTo>
                <a:lnTo>
                  <a:pt x="84" y="17"/>
                </a:lnTo>
                <a:lnTo>
                  <a:pt x="85" y="18"/>
                </a:lnTo>
                <a:lnTo>
                  <a:pt x="85" y="19"/>
                </a:lnTo>
                <a:lnTo>
                  <a:pt x="86" y="19"/>
                </a:lnTo>
                <a:lnTo>
                  <a:pt x="86" y="19"/>
                </a:lnTo>
                <a:lnTo>
                  <a:pt x="87" y="19"/>
                </a:lnTo>
                <a:lnTo>
                  <a:pt x="87" y="18"/>
                </a:lnTo>
                <a:lnTo>
                  <a:pt x="88" y="18"/>
                </a:lnTo>
                <a:lnTo>
                  <a:pt x="88" y="19"/>
                </a:lnTo>
                <a:lnTo>
                  <a:pt x="88" y="18"/>
                </a:lnTo>
                <a:lnTo>
                  <a:pt x="89" y="19"/>
                </a:lnTo>
                <a:lnTo>
                  <a:pt x="89" y="19"/>
                </a:lnTo>
                <a:lnTo>
                  <a:pt x="89" y="18"/>
                </a:lnTo>
                <a:lnTo>
                  <a:pt x="90" y="18"/>
                </a:lnTo>
                <a:lnTo>
                  <a:pt x="91" y="18"/>
                </a:lnTo>
                <a:lnTo>
                  <a:pt x="91" y="19"/>
                </a:lnTo>
                <a:lnTo>
                  <a:pt x="92" y="19"/>
                </a:lnTo>
                <a:lnTo>
                  <a:pt x="91" y="19"/>
                </a:lnTo>
                <a:lnTo>
                  <a:pt x="92" y="20"/>
                </a:lnTo>
                <a:lnTo>
                  <a:pt x="92" y="20"/>
                </a:lnTo>
                <a:lnTo>
                  <a:pt x="92" y="20"/>
                </a:lnTo>
                <a:lnTo>
                  <a:pt x="93" y="20"/>
                </a:lnTo>
                <a:lnTo>
                  <a:pt x="93" y="20"/>
                </a:lnTo>
                <a:lnTo>
                  <a:pt x="94" y="20"/>
                </a:lnTo>
                <a:lnTo>
                  <a:pt x="95" y="20"/>
                </a:lnTo>
                <a:lnTo>
                  <a:pt x="95" y="20"/>
                </a:lnTo>
                <a:lnTo>
                  <a:pt x="95" y="20"/>
                </a:lnTo>
                <a:lnTo>
                  <a:pt x="96" y="20"/>
                </a:lnTo>
                <a:lnTo>
                  <a:pt x="96" y="21"/>
                </a:lnTo>
                <a:lnTo>
                  <a:pt x="97" y="21"/>
                </a:lnTo>
                <a:lnTo>
                  <a:pt x="98" y="21"/>
                </a:lnTo>
                <a:lnTo>
                  <a:pt x="98" y="22"/>
                </a:lnTo>
                <a:lnTo>
                  <a:pt x="98" y="21"/>
                </a:lnTo>
                <a:lnTo>
                  <a:pt x="98" y="21"/>
                </a:lnTo>
                <a:lnTo>
                  <a:pt x="98" y="22"/>
                </a:lnTo>
                <a:lnTo>
                  <a:pt x="98" y="23"/>
                </a:lnTo>
                <a:lnTo>
                  <a:pt x="99" y="23"/>
                </a:lnTo>
                <a:lnTo>
                  <a:pt x="99" y="23"/>
                </a:lnTo>
                <a:lnTo>
                  <a:pt x="99" y="24"/>
                </a:lnTo>
                <a:lnTo>
                  <a:pt x="100" y="23"/>
                </a:lnTo>
                <a:lnTo>
                  <a:pt x="101" y="23"/>
                </a:lnTo>
                <a:lnTo>
                  <a:pt x="101" y="24"/>
                </a:lnTo>
                <a:lnTo>
                  <a:pt x="101" y="24"/>
                </a:lnTo>
                <a:lnTo>
                  <a:pt x="102" y="24"/>
                </a:lnTo>
                <a:lnTo>
                  <a:pt x="102" y="23"/>
                </a:lnTo>
                <a:lnTo>
                  <a:pt x="102" y="24"/>
                </a:lnTo>
                <a:lnTo>
                  <a:pt x="103" y="24"/>
                </a:lnTo>
                <a:lnTo>
                  <a:pt x="104" y="24"/>
                </a:lnTo>
                <a:lnTo>
                  <a:pt x="105" y="24"/>
                </a:lnTo>
                <a:lnTo>
                  <a:pt x="105" y="24"/>
                </a:lnTo>
                <a:lnTo>
                  <a:pt x="105" y="25"/>
                </a:lnTo>
                <a:lnTo>
                  <a:pt x="106" y="25"/>
                </a:lnTo>
                <a:lnTo>
                  <a:pt x="107" y="25"/>
                </a:lnTo>
                <a:lnTo>
                  <a:pt x="107" y="26"/>
                </a:lnTo>
                <a:lnTo>
                  <a:pt x="107" y="26"/>
                </a:lnTo>
                <a:lnTo>
                  <a:pt x="108" y="26"/>
                </a:lnTo>
                <a:lnTo>
                  <a:pt x="108" y="27"/>
                </a:lnTo>
                <a:lnTo>
                  <a:pt x="108" y="26"/>
                </a:lnTo>
                <a:lnTo>
                  <a:pt x="108" y="26"/>
                </a:lnTo>
                <a:lnTo>
                  <a:pt x="108" y="27"/>
                </a:lnTo>
                <a:lnTo>
                  <a:pt x="109" y="27"/>
                </a:lnTo>
                <a:lnTo>
                  <a:pt x="110" y="27"/>
                </a:lnTo>
                <a:lnTo>
                  <a:pt x="111" y="27"/>
                </a:lnTo>
                <a:lnTo>
                  <a:pt x="111" y="27"/>
                </a:lnTo>
                <a:lnTo>
                  <a:pt x="111" y="28"/>
                </a:lnTo>
                <a:lnTo>
                  <a:pt x="112" y="28"/>
                </a:lnTo>
                <a:lnTo>
                  <a:pt x="112" y="27"/>
                </a:lnTo>
                <a:lnTo>
                  <a:pt x="113" y="27"/>
                </a:lnTo>
                <a:lnTo>
                  <a:pt x="113" y="28"/>
                </a:lnTo>
                <a:lnTo>
                  <a:pt x="113" y="29"/>
                </a:lnTo>
                <a:lnTo>
                  <a:pt x="114" y="29"/>
                </a:lnTo>
                <a:lnTo>
                  <a:pt x="113" y="29"/>
                </a:lnTo>
                <a:lnTo>
                  <a:pt x="113" y="29"/>
                </a:lnTo>
                <a:lnTo>
                  <a:pt x="113" y="30"/>
                </a:lnTo>
                <a:lnTo>
                  <a:pt x="114" y="30"/>
                </a:lnTo>
                <a:lnTo>
                  <a:pt x="114" y="31"/>
                </a:lnTo>
                <a:lnTo>
                  <a:pt x="114" y="31"/>
                </a:lnTo>
                <a:lnTo>
                  <a:pt x="114" y="31"/>
                </a:lnTo>
                <a:lnTo>
                  <a:pt x="114" y="32"/>
                </a:lnTo>
                <a:lnTo>
                  <a:pt x="113" y="32"/>
                </a:lnTo>
                <a:lnTo>
                  <a:pt x="113" y="33"/>
                </a:lnTo>
                <a:lnTo>
                  <a:pt x="113" y="33"/>
                </a:lnTo>
                <a:lnTo>
                  <a:pt x="113" y="34"/>
                </a:lnTo>
                <a:lnTo>
                  <a:pt x="114" y="34"/>
                </a:lnTo>
                <a:lnTo>
                  <a:pt x="114" y="35"/>
                </a:lnTo>
                <a:lnTo>
                  <a:pt x="113" y="35"/>
                </a:lnTo>
                <a:lnTo>
                  <a:pt x="113" y="36"/>
                </a:lnTo>
                <a:lnTo>
                  <a:pt x="114" y="36"/>
                </a:lnTo>
                <a:lnTo>
                  <a:pt x="114" y="36"/>
                </a:lnTo>
                <a:lnTo>
                  <a:pt x="114" y="36"/>
                </a:lnTo>
                <a:lnTo>
                  <a:pt x="114" y="37"/>
                </a:lnTo>
                <a:lnTo>
                  <a:pt x="114" y="38"/>
                </a:lnTo>
                <a:lnTo>
                  <a:pt x="114" y="38"/>
                </a:lnTo>
                <a:lnTo>
                  <a:pt x="114" y="39"/>
                </a:lnTo>
                <a:lnTo>
                  <a:pt x="115" y="39"/>
                </a:lnTo>
                <a:lnTo>
                  <a:pt x="115" y="39"/>
                </a:lnTo>
                <a:lnTo>
                  <a:pt x="115" y="40"/>
                </a:lnTo>
                <a:lnTo>
                  <a:pt x="115" y="41"/>
                </a:lnTo>
                <a:lnTo>
                  <a:pt x="115" y="42"/>
                </a:lnTo>
                <a:lnTo>
                  <a:pt x="114" y="42"/>
                </a:lnTo>
                <a:lnTo>
                  <a:pt x="115" y="42"/>
                </a:lnTo>
                <a:lnTo>
                  <a:pt x="115" y="43"/>
                </a:lnTo>
                <a:lnTo>
                  <a:pt x="116" y="43"/>
                </a:lnTo>
                <a:lnTo>
                  <a:pt x="116" y="44"/>
                </a:lnTo>
                <a:lnTo>
                  <a:pt x="117" y="44"/>
                </a:lnTo>
                <a:lnTo>
                  <a:pt x="117" y="45"/>
                </a:lnTo>
                <a:lnTo>
                  <a:pt x="117" y="45"/>
                </a:lnTo>
                <a:lnTo>
                  <a:pt x="117" y="45"/>
                </a:lnTo>
                <a:lnTo>
                  <a:pt x="116" y="45"/>
                </a:lnTo>
                <a:lnTo>
                  <a:pt x="115" y="45"/>
                </a:lnTo>
                <a:lnTo>
                  <a:pt x="114" y="45"/>
                </a:lnTo>
                <a:lnTo>
                  <a:pt x="114" y="45"/>
                </a:lnTo>
                <a:lnTo>
                  <a:pt x="113" y="45"/>
                </a:lnTo>
                <a:lnTo>
                  <a:pt x="112" y="45"/>
                </a:lnTo>
                <a:lnTo>
                  <a:pt x="111" y="45"/>
                </a:lnTo>
                <a:lnTo>
                  <a:pt x="111" y="45"/>
                </a:lnTo>
                <a:lnTo>
                  <a:pt x="111" y="45"/>
                </a:lnTo>
                <a:lnTo>
                  <a:pt x="109" y="43"/>
                </a:lnTo>
                <a:lnTo>
                  <a:pt x="108" y="42"/>
                </a:lnTo>
                <a:lnTo>
                  <a:pt x="108" y="43"/>
                </a:lnTo>
                <a:lnTo>
                  <a:pt x="107" y="44"/>
                </a:lnTo>
                <a:lnTo>
                  <a:pt x="107" y="45"/>
                </a:lnTo>
                <a:lnTo>
                  <a:pt x="107" y="45"/>
                </a:lnTo>
                <a:lnTo>
                  <a:pt x="106" y="46"/>
                </a:lnTo>
                <a:lnTo>
                  <a:pt x="105" y="54"/>
                </a:lnTo>
                <a:lnTo>
                  <a:pt x="102" y="63"/>
                </a:lnTo>
                <a:lnTo>
                  <a:pt x="101" y="66"/>
                </a:lnTo>
                <a:lnTo>
                  <a:pt x="99" y="73"/>
                </a:lnTo>
                <a:lnTo>
                  <a:pt x="99" y="72"/>
                </a:lnTo>
                <a:lnTo>
                  <a:pt x="98" y="72"/>
                </a:lnTo>
                <a:lnTo>
                  <a:pt x="98" y="72"/>
                </a:lnTo>
                <a:lnTo>
                  <a:pt x="98" y="71"/>
                </a:lnTo>
                <a:lnTo>
                  <a:pt x="98" y="70"/>
                </a:lnTo>
                <a:lnTo>
                  <a:pt x="98" y="70"/>
                </a:lnTo>
                <a:lnTo>
                  <a:pt x="98" y="70"/>
                </a:lnTo>
                <a:lnTo>
                  <a:pt x="98" y="70"/>
                </a:lnTo>
                <a:lnTo>
                  <a:pt x="97" y="70"/>
                </a:lnTo>
                <a:lnTo>
                  <a:pt x="96" y="70"/>
                </a:lnTo>
                <a:lnTo>
                  <a:pt x="95" y="70"/>
                </a:lnTo>
                <a:lnTo>
                  <a:pt x="96" y="70"/>
                </a:lnTo>
                <a:lnTo>
                  <a:pt x="96" y="69"/>
                </a:lnTo>
                <a:lnTo>
                  <a:pt x="95" y="69"/>
                </a:lnTo>
                <a:lnTo>
                  <a:pt x="95" y="70"/>
                </a:lnTo>
                <a:lnTo>
                  <a:pt x="95" y="69"/>
                </a:lnTo>
                <a:lnTo>
                  <a:pt x="95" y="69"/>
                </a:lnTo>
                <a:lnTo>
                  <a:pt x="95" y="69"/>
                </a:lnTo>
                <a:lnTo>
                  <a:pt x="95" y="69"/>
                </a:lnTo>
                <a:lnTo>
                  <a:pt x="95" y="68"/>
                </a:lnTo>
                <a:lnTo>
                  <a:pt x="95" y="69"/>
                </a:lnTo>
                <a:lnTo>
                  <a:pt x="94" y="69"/>
                </a:lnTo>
                <a:lnTo>
                  <a:pt x="94" y="68"/>
                </a:lnTo>
                <a:lnTo>
                  <a:pt x="93" y="68"/>
                </a:lnTo>
                <a:lnTo>
                  <a:pt x="92" y="68"/>
                </a:lnTo>
                <a:lnTo>
                  <a:pt x="92" y="67"/>
                </a:lnTo>
                <a:lnTo>
                  <a:pt x="92" y="67"/>
                </a:lnTo>
                <a:lnTo>
                  <a:pt x="92" y="67"/>
                </a:lnTo>
                <a:lnTo>
                  <a:pt x="91" y="67"/>
                </a:lnTo>
                <a:lnTo>
                  <a:pt x="91" y="66"/>
                </a:lnTo>
                <a:lnTo>
                  <a:pt x="90" y="66"/>
                </a:lnTo>
                <a:lnTo>
                  <a:pt x="90" y="65"/>
                </a:lnTo>
                <a:lnTo>
                  <a:pt x="89" y="65"/>
                </a:lnTo>
                <a:lnTo>
                  <a:pt x="89" y="64"/>
                </a:lnTo>
                <a:lnTo>
                  <a:pt x="89" y="64"/>
                </a:lnTo>
                <a:lnTo>
                  <a:pt x="89" y="65"/>
                </a:lnTo>
                <a:lnTo>
                  <a:pt x="88" y="65"/>
                </a:lnTo>
                <a:lnTo>
                  <a:pt x="87" y="64"/>
                </a:lnTo>
                <a:lnTo>
                  <a:pt x="88" y="64"/>
                </a:lnTo>
                <a:lnTo>
                  <a:pt x="87" y="64"/>
                </a:lnTo>
                <a:lnTo>
                  <a:pt x="86" y="64"/>
                </a:lnTo>
                <a:lnTo>
                  <a:pt x="86" y="63"/>
                </a:lnTo>
                <a:lnTo>
                  <a:pt x="86" y="63"/>
                </a:lnTo>
                <a:lnTo>
                  <a:pt x="86" y="63"/>
                </a:lnTo>
                <a:lnTo>
                  <a:pt x="85" y="63"/>
                </a:lnTo>
                <a:lnTo>
                  <a:pt x="84" y="63"/>
                </a:lnTo>
                <a:lnTo>
                  <a:pt x="84" y="62"/>
                </a:lnTo>
                <a:lnTo>
                  <a:pt x="84" y="61"/>
                </a:lnTo>
                <a:lnTo>
                  <a:pt x="83" y="62"/>
                </a:lnTo>
                <a:lnTo>
                  <a:pt x="83" y="61"/>
                </a:lnTo>
                <a:lnTo>
                  <a:pt x="83" y="62"/>
                </a:lnTo>
                <a:lnTo>
                  <a:pt x="83" y="62"/>
                </a:lnTo>
                <a:lnTo>
                  <a:pt x="83" y="63"/>
                </a:lnTo>
                <a:lnTo>
                  <a:pt x="82" y="63"/>
                </a:lnTo>
                <a:lnTo>
                  <a:pt x="83" y="62"/>
                </a:lnTo>
                <a:lnTo>
                  <a:pt x="82" y="62"/>
                </a:lnTo>
                <a:lnTo>
                  <a:pt x="82" y="63"/>
                </a:lnTo>
                <a:lnTo>
                  <a:pt x="81" y="63"/>
                </a:lnTo>
                <a:lnTo>
                  <a:pt x="81" y="62"/>
                </a:lnTo>
                <a:lnTo>
                  <a:pt x="81" y="63"/>
                </a:lnTo>
                <a:lnTo>
                  <a:pt x="80" y="63"/>
                </a:lnTo>
                <a:lnTo>
                  <a:pt x="80" y="62"/>
                </a:lnTo>
                <a:lnTo>
                  <a:pt x="80" y="62"/>
                </a:lnTo>
                <a:lnTo>
                  <a:pt x="80" y="61"/>
                </a:lnTo>
                <a:lnTo>
                  <a:pt x="79" y="61"/>
                </a:lnTo>
                <a:lnTo>
                  <a:pt x="79" y="62"/>
                </a:lnTo>
                <a:lnTo>
                  <a:pt x="79" y="61"/>
                </a:lnTo>
                <a:lnTo>
                  <a:pt x="79" y="60"/>
                </a:lnTo>
                <a:lnTo>
                  <a:pt x="78" y="60"/>
                </a:lnTo>
                <a:lnTo>
                  <a:pt x="77" y="60"/>
                </a:lnTo>
                <a:lnTo>
                  <a:pt x="77" y="60"/>
                </a:lnTo>
                <a:lnTo>
                  <a:pt x="76" y="60"/>
                </a:lnTo>
                <a:lnTo>
                  <a:pt x="76" y="60"/>
                </a:lnTo>
                <a:lnTo>
                  <a:pt x="76" y="60"/>
                </a:lnTo>
                <a:lnTo>
                  <a:pt x="75" y="60"/>
                </a:lnTo>
                <a:lnTo>
                  <a:pt x="75" y="60"/>
                </a:lnTo>
                <a:lnTo>
                  <a:pt x="75" y="59"/>
                </a:lnTo>
                <a:lnTo>
                  <a:pt x="74" y="59"/>
                </a:lnTo>
                <a:lnTo>
                  <a:pt x="74" y="60"/>
                </a:lnTo>
                <a:lnTo>
                  <a:pt x="74" y="60"/>
                </a:lnTo>
                <a:lnTo>
                  <a:pt x="74" y="59"/>
                </a:lnTo>
                <a:lnTo>
                  <a:pt x="73" y="59"/>
                </a:lnTo>
                <a:lnTo>
                  <a:pt x="72" y="59"/>
                </a:lnTo>
                <a:lnTo>
                  <a:pt x="72" y="58"/>
                </a:lnTo>
                <a:lnTo>
                  <a:pt x="71" y="59"/>
                </a:lnTo>
                <a:lnTo>
                  <a:pt x="71" y="60"/>
                </a:lnTo>
                <a:lnTo>
                  <a:pt x="71" y="59"/>
                </a:lnTo>
                <a:lnTo>
                  <a:pt x="70" y="59"/>
                </a:lnTo>
                <a:lnTo>
                  <a:pt x="70" y="60"/>
                </a:lnTo>
                <a:lnTo>
                  <a:pt x="70" y="60"/>
                </a:lnTo>
                <a:lnTo>
                  <a:pt x="70" y="59"/>
                </a:lnTo>
                <a:lnTo>
                  <a:pt x="69" y="60"/>
                </a:lnTo>
                <a:lnTo>
                  <a:pt x="69" y="59"/>
                </a:lnTo>
                <a:lnTo>
                  <a:pt x="69" y="60"/>
                </a:lnTo>
                <a:lnTo>
                  <a:pt x="68" y="60"/>
                </a:lnTo>
                <a:lnTo>
                  <a:pt x="67" y="60"/>
                </a:lnTo>
                <a:lnTo>
                  <a:pt x="67" y="59"/>
                </a:lnTo>
                <a:lnTo>
                  <a:pt x="67" y="60"/>
                </a:lnTo>
                <a:lnTo>
                  <a:pt x="67" y="60"/>
                </a:lnTo>
                <a:lnTo>
                  <a:pt x="66" y="59"/>
                </a:lnTo>
                <a:lnTo>
                  <a:pt x="66" y="60"/>
                </a:lnTo>
                <a:lnTo>
                  <a:pt x="66" y="60"/>
                </a:lnTo>
                <a:lnTo>
                  <a:pt x="66" y="60"/>
                </a:lnTo>
                <a:lnTo>
                  <a:pt x="65" y="60"/>
                </a:lnTo>
                <a:lnTo>
                  <a:pt x="65" y="60"/>
                </a:lnTo>
                <a:lnTo>
                  <a:pt x="64" y="60"/>
                </a:lnTo>
                <a:lnTo>
                  <a:pt x="64" y="60"/>
                </a:lnTo>
                <a:lnTo>
                  <a:pt x="64" y="60"/>
                </a:lnTo>
                <a:lnTo>
                  <a:pt x="63" y="60"/>
                </a:lnTo>
                <a:lnTo>
                  <a:pt x="63" y="60"/>
                </a:lnTo>
                <a:lnTo>
                  <a:pt x="62" y="60"/>
                </a:lnTo>
                <a:lnTo>
                  <a:pt x="62" y="60"/>
                </a:lnTo>
                <a:lnTo>
                  <a:pt x="61" y="60"/>
                </a:lnTo>
                <a:lnTo>
                  <a:pt x="61" y="60"/>
                </a:lnTo>
                <a:lnTo>
                  <a:pt x="61" y="59"/>
                </a:lnTo>
                <a:lnTo>
                  <a:pt x="61" y="58"/>
                </a:lnTo>
                <a:lnTo>
                  <a:pt x="60" y="58"/>
                </a:lnTo>
                <a:lnTo>
                  <a:pt x="61" y="58"/>
                </a:lnTo>
                <a:lnTo>
                  <a:pt x="60" y="59"/>
                </a:lnTo>
                <a:lnTo>
                  <a:pt x="60" y="58"/>
                </a:lnTo>
                <a:lnTo>
                  <a:pt x="59" y="58"/>
                </a:lnTo>
                <a:lnTo>
                  <a:pt x="59" y="57"/>
                </a:lnTo>
                <a:lnTo>
                  <a:pt x="59" y="58"/>
                </a:lnTo>
                <a:lnTo>
                  <a:pt x="58" y="58"/>
                </a:lnTo>
                <a:lnTo>
                  <a:pt x="58" y="58"/>
                </a:lnTo>
                <a:lnTo>
                  <a:pt x="57" y="58"/>
                </a:lnTo>
                <a:lnTo>
                  <a:pt x="56" y="58"/>
                </a:lnTo>
                <a:lnTo>
                  <a:pt x="56" y="57"/>
                </a:lnTo>
                <a:lnTo>
                  <a:pt x="56" y="58"/>
                </a:lnTo>
                <a:lnTo>
                  <a:pt x="56" y="57"/>
                </a:lnTo>
                <a:lnTo>
                  <a:pt x="57" y="57"/>
                </a:lnTo>
                <a:lnTo>
                  <a:pt x="56" y="57"/>
                </a:lnTo>
                <a:lnTo>
                  <a:pt x="56" y="58"/>
                </a:lnTo>
                <a:lnTo>
                  <a:pt x="55" y="58"/>
                </a:lnTo>
                <a:lnTo>
                  <a:pt x="55" y="57"/>
                </a:lnTo>
                <a:lnTo>
                  <a:pt x="55" y="57"/>
                </a:lnTo>
                <a:lnTo>
                  <a:pt x="55" y="57"/>
                </a:lnTo>
                <a:lnTo>
                  <a:pt x="55" y="57"/>
                </a:lnTo>
                <a:lnTo>
                  <a:pt x="55" y="57"/>
                </a:lnTo>
                <a:lnTo>
                  <a:pt x="55" y="56"/>
                </a:lnTo>
                <a:lnTo>
                  <a:pt x="54" y="56"/>
                </a:lnTo>
                <a:lnTo>
                  <a:pt x="55" y="56"/>
                </a:lnTo>
                <a:lnTo>
                  <a:pt x="55" y="55"/>
                </a:lnTo>
                <a:lnTo>
                  <a:pt x="54" y="55"/>
                </a:lnTo>
                <a:lnTo>
                  <a:pt x="53" y="55"/>
                </a:lnTo>
                <a:lnTo>
                  <a:pt x="53" y="54"/>
                </a:lnTo>
                <a:lnTo>
                  <a:pt x="53" y="54"/>
                </a:lnTo>
                <a:lnTo>
                  <a:pt x="53" y="54"/>
                </a:lnTo>
                <a:lnTo>
                  <a:pt x="53" y="54"/>
                </a:lnTo>
                <a:lnTo>
                  <a:pt x="53" y="53"/>
                </a:lnTo>
                <a:lnTo>
                  <a:pt x="53" y="52"/>
                </a:lnTo>
                <a:lnTo>
                  <a:pt x="53" y="51"/>
                </a:lnTo>
                <a:lnTo>
                  <a:pt x="53" y="51"/>
                </a:lnTo>
                <a:lnTo>
                  <a:pt x="53" y="50"/>
                </a:lnTo>
                <a:lnTo>
                  <a:pt x="53" y="49"/>
                </a:lnTo>
                <a:lnTo>
                  <a:pt x="53" y="48"/>
                </a:lnTo>
                <a:lnTo>
                  <a:pt x="52" y="48"/>
                </a:lnTo>
                <a:lnTo>
                  <a:pt x="52" y="48"/>
                </a:lnTo>
                <a:lnTo>
                  <a:pt x="51" y="48"/>
                </a:lnTo>
                <a:lnTo>
                  <a:pt x="51" y="48"/>
                </a:lnTo>
                <a:lnTo>
                  <a:pt x="50" y="48"/>
                </a:lnTo>
                <a:lnTo>
                  <a:pt x="49" y="48"/>
                </a:lnTo>
                <a:lnTo>
                  <a:pt x="49" y="47"/>
                </a:lnTo>
                <a:lnTo>
                  <a:pt x="49" y="47"/>
                </a:lnTo>
                <a:lnTo>
                  <a:pt x="48" y="47"/>
                </a:lnTo>
                <a:lnTo>
                  <a:pt x="48" y="46"/>
                </a:lnTo>
                <a:lnTo>
                  <a:pt x="47" y="46"/>
                </a:lnTo>
                <a:lnTo>
                  <a:pt x="46" y="46"/>
                </a:lnTo>
                <a:lnTo>
                  <a:pt x="46" y="46"/>
                </a:lnTo>
                <a:lnTo>
                  <a:pt x="45" y="46"/>
                </a:lnTo>
                <a:lnTo>
                  <a:pt x="44" y="46"/>
                </a:lnTo>
                <a:lnTo>
                  <a:pt x="43" y="46"/>
                </a:lnTo>
                <a:lnTo>
                  <a:pt x="43" y="45"/>
                </a:lnTo>
                <a:lnTo>
                  <a:pt x="42" y="45"/>
                </a:lnTo>
                <a:lnTo>
                  <a:pt x="34" y="47"/>
                </a:lnTo>
                <a:lnTo>
                  <a:pt x="33" y="47"/>
                </a:lnTo>
                <a:lnTo>
                  <a:pt x="33" y="47"/>
                </a:lnTo>
                <a:lnTo>
                  <a:pt x="32" y="47"/>
                </a:lnTo>
                <a:lnTo>
                  <a:pt x="31" y="47"/>
                </a:lnTo>
                <a:lnTo>
                  <a:pt x="30" y="47"/>
                </a:lnTo>
                <a:lnTo>
                  <a:pt x="30" y="47"/>
                </a:lnTo>
                <a:lnTo>
                  <a:pt x="30" y="24"/>
                </a:lnTo>
                <a:lnTo>
                  <a:pt x="26" y="24"/>
                </a:lnTo>
                <a:lnTo>
                  <a:pt x="26" y="25"/>
                </a:lnTo>
                <a:lnTo>
                  <a:pt x="25" y="25"/>
                </a:lnTo>
                <a:lnTo>
                  <a:pt x="25" y="26"/>
                </a:lnTo>
                <a:lnTo>
                  <a:pt x="25" y="26"/>
                </a:lnTo>
                <a:lnTo>
                  <a:pt x="24" y="26"/>
                </a:lnTo>
                <a:lnTo>
                  <a:pt x="24" y="27"/>
                </a:lnTo>
                <a:lnTo>
                  <a:pt x="24" y="28"/>
                </a:lnTo>
                <a:lnTo>
                  <a:pt x="24" y="29"/>
                </a:lnTo>
                <a:lnTo>
                  <a:pt x="24" y="29"/>
                </a:lnTo>
                <a:lnTo>
                  <a:pt x="24" y="29"/>
                </a:lnTo>
                <a:lnTo>
                  <a:pt x="24" y="30"/>
                </a:lnTo>
                <a:lnTo>
                  <a:pt x="24" y="31"/>
                </a:lnTo>
                <a:lnTo>
                  <a:pt x="23" y="31"/>
                </a:lnTo>
                <a:lnTo>
                  <a:pt x="22" y="32"/>
                </a:lnTo>
                <a:lnTo>
                  <a:pt x="22" y="33"/>
                </a:lnTo>
                <a:lnTo>
                  <a:pt x="21" y="33"/>
                </a:lnTo>
                <a:lnTo>
                  <a:pt x="21" y="33"/>
                </a:lnTo>
                <a:lnTo>
                  <a:pt x="21" y="33"/>
                </a:lnTo>
                <a:lnTo>
                  <a:pt x="21" y="34"/>
                </a:lnTo>
                <a:lnTo>
                  <a:pt x="20" y="34"/>
                </a:lnTo>
                <a:lnTo>
                  <a:pt x="20" y="35"/>
                </a:lnTo>
                <a:lnTo>
                  <a:pt x="19" y="35"/>
                </a:lnTo>
                <a:lnTo>
                  <a:pt x="18" y="35"/>
                </a:lnTo>
                <a:lnTo>
                  <a:pt x="18" y="36"/>
                </a:lnTo>
                <a:lnTo>
                  <a:pt x="18" y="36"/>
                </a:lnTo>
                <a:lnTo>
                  <a:pt x="18" y="36"/>
                </a:lnTo>
                <a:lnTo>
                  <a:pt x="18" y="37"/>
                </a:lnTo>
                <a:lnTo>
                  <a:pt x="17" y="37"/>
                </a:lnTo>
                <a:lnTo>
                  <a:pt x="17" y="38"/>
                </a:lnTo>
                <a:lnTo>
                  <a:pt x="16" y="38"/>
                </a:lnTo>
                <a:lnTo>
                  <a:pt x="15" y="38"/>
                </a:lnTo>
                <a:lnTo>
                  <a:pt x="15" y="38"/>
                </a:lnTo>
                <a:lnTo>
                  <a:pt x="15" y="39"/>
                </a:lnTo>
                <a:lnTo>
                  <a:pt x="15" y="38"/>
                </a:lnTo>
                <a:lnTo>
                  <a:pt x="15" y="39"/>
                </a:lnTo>
                <a:lnTo>
                  <a:pt x="14" y="39"/>
                </a:lnTo>
                <a:lnTo>
                  <a:pt x="13" y="39"/>
                </a:lnTo>
                <a:lnTo>
                  <a:pt x="13" y="39"/>
                </a:lnTo>
                <a:lnTo>
                  <a:pt x="12" y="39"/>
                </a:lnTo>
                <a:lnTo>
                  <a:pt x="12" y="40"/>
                </a:lnTo>
                <a:lnTo>
                  <a:pt x="12" y="40"/>
                </a:lnTo>
                <a:lnTo>
                  <a:pt x="11" y="40"/>
                </a:lnTo>
                <a:lnTo>
                  <a:pt x="10" y="40"/>
                </a:lnTo>
                <a:lnTo>
                  <a:pt x="9" y="41"/>
                </a:lnTo>
                <a:lnTo>
                  <a:pt x="9" y="41"/>
                </a:lnTo>
                <a:lnTo>
                  <a:pt x="8" y="41"/>
                </a:lnTo>
                <a:lnTo>
                  <a:pt x="9" y="42"/>
                </a:lnTo>
                <a:lnTo>
                  <a:pt x="8" y="42"/>
                </a:lnTo>
                <a:lnTo>
                  <a:pt x="7" y="42"/>
                </a:lnTo>
                <a:lnTo>
                  <a:pt x="7" y="42"/>
                </a:lnTo>
                <a:lnTo>
                  <a:pt x="6" y="42"/>
                </a:lnTo>
                <a:lnTo>
                  <a:pt x="6" y="43"/>
                </a:lnTo>
                <a:lnTo>
                  <a:pt x="6" y="43"/>
                </a:lnTo>
                <a:lnTo>
                  <a:pt x="5" y="43"/>
                </a:lnTo>
                <a:lnTo>
                  <a:pt x="4" y="43"/>
                </a:lnTo>
                <a:lnTo>
                  <a:pt x="4" y="42"/>
                </a:lnTo>
                <a:lnTo>
                  <a:pt x="4" y="43"/>
                </a:lnTo>
                <a:lnTo>
                  <a:pt x="3" y="43"/>
                </a:lnTo>
                <a:lnTo>
                  <a:pt x="2" y="43"/>
                </a:lnTo>
                <a:lnTo>
                  <a:pt x="2" y="42"/>
                </a:lnTo>
                <a:lnTo>
                  <a:pt x="2" y="42"/>
                </a:lnTo>
                <a:lnTo>
                  <a:pt x="1" y="42"/>
                </a:lnTo>
                <a:lnTo>
                  <a:pt x="1" y="42"/>
                </a:lnTo>
                <a:lnTo>
                  <a:pt x="2" y="42"/>
                </a:lnTo>
                <a:lnTo>
                  <a:pt x="2" y="41"/>
                </a:lnTo>
                <a:lnTo>
                  <a:pt x="2" y="41"/>
                </a:lnTo>
                <a:lnTo>
                  <a:pt x="3" y="41"/>
                </a:lnTo>
                <a:lnTo>
                  <a:pt x="3" y="40"/>
                </a:lnTo>
                <a:lnTo>
                  <a:pt x="4" y="39"/>
                </a:lnTo>
                <a:lnTo>
                  <a:pt x="4" y="39"/>
                </a:lnTo>
                <a:lnTo>
                  <a:pt x="5" y="38"/>
                </a:lnTo>
                <a:lnTo>
                  <a:pt x="5" y="37"/>
                </a:lnTo>
                <a:lnTo>
                  <a:pt x="5" y="36"/>
                </a:lnTo>
                <a:lnTo>
                  <a:pt x="4" y="36"/>
                </a:lnTo>
                <a:lnTo>
                  <a:pt x="4" y="36"/>
                </a:lnTo>
                <a:lnTo>
                  <a:pt x="4" y="36"/>
                </a:lnTo>
                <a:lnTo>
                  <a:pt x="4" y="35"/>
                </a:lnTo>
                <a:lnTo>
                  <a:pt x="5" y="34"/>
                </a:lnTo>
                <a:lnTo>
                  <a:pt x="5" y="33"/>
                </a:lnTo>
                <a:lnTo>
                  <a:pt x="5" y="33"/>
                </a:lnTo>
                <a:lnTo>
                  <a:pt x="6" y="33"/>
                </a:lnTo>
                <a:lnTo>
                  <a:pt x="6" y="32"/>
                </a:lnTo>
                <a:lnTo>
                  <a:pt x="6" y="31"/>
                </a:lnTo>
                <a:lnTo>
                  <a:pt x="6" y="31"/>
                </a:lnTo>
                <a:lnTo>
                  <a:pt x="6" y="30"/>
                </a:lnTo>
                <a:lnTo>
                  <a:pt x="5" y="30"/>
                </a:lnTo>
                <a:lnTo>
                  <a:pt x="5" y="29"/>
                </a:lnTo>
                <a:lnTo>
                  <a:pt x="5" y="29"/>
                </a:lnTo>
                <a:lnTo>
                  <a:pt x="4" y="29"/>
                </a:lnTo>
                <a:lnTo>
                  <a:pt x="4" y="28"/>
                </a:lnTo>
                <a:lnTo>
                  <a:pt x="5" y="28"/>
                </a:lnTo>
                <a:lnTo>
                  <a:pt x="5" y="27"/>
                </a:lnTo>
                <a:lnTo>
                  <a:pt x="4" y="27"/>
                </a:lnTo>
                <a:lnTo>
                  <a:pt x="3" y="27"/>
                </a:lnTo>
                <a:lnTo>
                  <a:pt x="2" y="26"/>
                </a:lnTo>
                <a:lnTo>
                  <a:pt x="2" y="26"/>
                </a:lnTo>
                <a:lnTo>
                  <a:pt x="2" y="26"/>
                </a:lnTo>
                <a:lnTo>
                  <a:pt x="2" y="25"/>
                </a:lnTo>
                <a:lnTo>
                  <a:pt x="1" y="25"/>
                </a:lnTo>
                <a:lnTo>
                  <a:pt x="1" y="24"/>
                </a:lnTo>
                <a:lnTo>
                  <a:pt x="1" y="25"/>
                </a:lnTo>
                <a:lnTo>
                  <a:pt x="0" y="24"/>
                </a:lnTo>
                <a:lnTo>
                  <a:pt x="0" y="23"/>
                </a:lnTo>
                <a:lnTo>
                  <a:pt x="1" y="23"/>
                </a:lnTo>
                <a:lnTo>
                  <a:pt x="1" y="23"/>
                </a:lnTo>
                <a:lnTo>
                  <a:pt x="2" y="23"/>
                </a:lnTo>
                <a:lnTo>
                  <a:pt x="2" y="22"/>
                </a:lnTo>
                <a:lnTo>
                  <a:pt x="2" y="22"/>
                </a:lnTo>
                <a:lnTo>
                  <a:pt x="3" y="21"/>
                </a:lnTo>
                <a:lnTo>
                  <a:pt x="2" y="21"/>
                </a:lnTo>
                <a:lnTo>
                  <a:pt x="2" y="20"/>
                </a:lnTo>
                <a:lnTo>
                  <a:pt x="2" y="20"/>
                </a:lnTo>
                <a:lnTo>
                  <a:pt x="3" y="20"/>
                </a:lnTo>
                <a:lnTo>
                  <a:pt x="4" y="20"/>
                </a:lnTo>
                <a:lnTo>
                  <a:pt x="4" y="20"/>
                </a:lnTo>
                <a:lnTo>
                  <a:pt x="5" y="20"/>
                </a:lnTo>
                <a:lnTo>
                  <a:pt x="6" y="20"/>
                </a:lnTo>
                <a:lnTo>
                  <a:pt x="6" y="21"/>
                </a:lnTo>
                <a:lnTo>
                  <a:pt x="6" y="21"/>
                </a:lnTo>
                <a:lnTo>
                  <a:pt x="7" y="21"/>
                </a:lnTo>
                <a:lnTo>
                  <a:pt x="7" y="22"/>
                </a:lnTo>
                <a:lnTo>
                  <a:pt x="8" y="22"/>
                </a:lnTo>
                <a:lnTo>
                  <a:pt x="9" y="22"/>
                </a:lnTo>
                <a:lnTo>
                  <a:pt x="9" y="23"/>
                </a:lnTo>
                <a:lnTo>
                  <a:pt x="9" y="23"/>
                </a:lnTo>
                <a:lnTo>
                  <a:pt x="10" y="22"/>
                </a:lnTo>
                <a:lnTo>
                  <a:pt x="11" y="22"/>
                </a:lnTo>
                <a:lnTo>
                  <a:pt x="11" y="21"/>
                </a:lnTo>
                <a:lnTo>
                  <a:pt x="12" y="21"/>
                </a:lnTo>
                <a:lnTo>
                  <a:pt x="12" y="20"/>
                </a:lnTo>
                <a:lnTo>
                  <a:pt x="12" y="20"/>
                </a:lnTo>
                <a:lnTo>
                  <a:pt x="12" y="20"/>
                </a:lnTo>
                <a:lnTo>
                  <a:pt x="12" y="19"/>
                </a:lnTo>
                <a:lnTo>
                  <a:pt x="12" y="18"/>
                </a:lnTo>
                <a:lnTo>
                  <a:pt x="13" y="18"/>
                </a:lnTo>
                <a:lnTo>
                  <a:pt x="14" y="18"/>
                </a:lnTo>
                <a:lnTo>
                  <a:pt x="15" y="18"/>
                </a:lnTo>
                <a:lnTo>
                  <a:pt x="14" y="18"/>
                </a:lnTo>
                <a:lnTo>
                  <a:pt x="15" y="17"/>
                </a:lnTo>
                <a:lnTo>
                  <a:pt x="15" y="17"/>
                </a:lnTo>
                <a:lnTo>
                  <a:pt x="15" y="16"/>
                </a:lnTo>
                <a:lnTo>
                  <a:pt x="14" y="16"/>
                </a:lnTo>
                <a:lnTo>
                  <a:pt x="14" y="15"/>
                </a:lnTo>
                <a:lnTo>
                  <a:pt x="15" y="15"/>
                </a:lnTo>
                <a:lnTo>
                  <a:pt x="15" y="14"/>
                </a:lnTo>
                <a:lnTo>
                  <a:pt x="15" y="14"/>
                </a:lnTo>
                <a:lnTo>
                  <a:pt x="16" y="14"/>
                </a:lnTo>
                <a:lnTo>
                  <a:pt x="16" y="15"/>
                </a:lnTo>
                <a:lnTo>
                  <a:pt x="15" y="15"/>
                </a:lnTo>
                <a:lnTo>
                  <a:pt x="16" y="15"/>
                </a:lnTo>
                <a:lnTo>
                  <a:pt x="16" y="0"/>
                </a:lnTo>
                <a:lnTo>
                  <a:pt x="16" y="0"/>
                </a:lnTo>
                <a:close/>
              </a:path>
            </a:pathLst>
          </a:custGeom>
          <a:solidFill>
            <a:srgbClr val="92D050"/>
          </a:solidFill>
          <a:ln w="9525" cap="flat" cmpd="sng">
            <a:noFill/>
            <a:prstDash val="solid"/>
            <a:round/>
            <a:headEnd type="none" w="med" len="med"/>
            <a:tailEnd type="none" w="med" len="med"/>
          </a:ln>
          <a:effectLst>
            <a:outerShdw dist="35921" dir="2700000" algn="ctr" rotWithShape="0">
              <a:srgbClr val="808080"/>
            </a:outerShdw>
          </a:effectLst>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indent="0"/>
            <a:endParaRPr lang="es-EC" sz="1100" dirty="0">
              <a:latin typeface="+mn-lt"/>
              <a:ea typeface="+mn-ea"/>
              <a:cs typeface="+mn-cs"/>
            </a:endParaRPr>
          </a:p>
        </p:txBody>
      </p:sp>
      <p:sp>
        <p:nvSpPr>
          <p:cNvPr id="7" name="6 CuadroTexto"/>
          <p:cNvSpPr txBox="1"/>
          <p:nvPr/>
        </p:nvSpPr>
        <p:spPr>
          <a:xfrm>
            <a:off x="9163099" y="2340000"/>
            <a:ext cx="1656184" cy="369332"/>
          </a:xfrm>
          <a:prstGeom prst="rect">
            <a:avLst/>
          </a:prstGeom>
          <a:noFill/>
        </p:spPr>
        <p:txBody>
          <a:bodyPr wrap="square" rtlCol="0">
            <a:spAutoFit/>
          </a:bodyPr>
          <a:lstStyle/>
          <a:p>
            <a:r>
              <a:rPr lang="es-EC" dirty="0" smtClean="0"/>
              <a:t> 595.739 Ha</a:t>
            </a:r>
            <a:endParaRPr lang="es-EC" dirty="0"/>
          </a:p>
        </p:txBody>
      </p:sp>
      <p:sp>
        <p:nvSpPr>
          <p:cNvPr id="8" name="7 CuadroTexto"/>
          <p:cNvSpPr txBox="1"/>
          <p:nvPr/>
        </p:nvSpPr>
        <p:spPr>
          <a:xfrm>
            <a:off x="594147" y="3564136"/>
            <a:ext cx="4248472" cy="1938992"/>
          </a:xfrm>
          <a:prstGeom prst="rect">
            <a:avLst/>
          </a:prstGeom>
          <a:noFill/>
        </p:spPr>
        <p:txBody>
          <a:bodyPr wrap="square" rtlCol="0">
            <a:spAutoFit/>
          </a:bodyPr>
          <a:lstStyle/>
          <a:p>
            <a:pPr algn="just"/>
            <a:r>
              <a:rPr lang="es-EC" sz="2000" dirty="0" smtClean="0"/>
              <a:t>La producción anual de palma africana en Orellana representa el 15,46 % respecto a la producción nacional de este cultivo; mientras que, la producción anual de maíz duro seco representa el 1,55 %.</a:t>
            </a:r>
            <a:endParaRPr lang="es-ES" sz="2000" dirty="0"/>
          </a:p>
        </p:txBody>
      </p:sp>
      <p:graphicFrame>
        <p:nvGraphicFramePr>
          <p:cNvPr id="9" name="8 Tabla"/>
          <p:cNvGraphicFramePr>
            <a:graphicFrameLocks noGrp="1"/>
          </p:cNvGraphicFramePr>
          <p:nvPr/>
        </p:nvGraphicFramePr>
        <p:xfrm>
          <a:off x="4986635" y="3852168"/>
          <a:ext cx="6261100" cy="1656184"/>
        </p:xfrm>
        <a:graphic>
          <a:graphicData uri="http://schemas.openxmlformats.org/drawingml/2006/table">
            <a:tbl>
              <a:tblPr/>
              <a:tblGrid>
                <a:gridCol w="1931616"/>
                <a:gridCol w="1246511"/>
                <a:gridCol w="1167216"/>
                <a:gridCol w="1915757"/>
              </a:tblGrid>
              <a:tr h="257175">
                <a:tc gridSpan="4">
                  <a:txBody>
                    <a:bodyPr/>
                    <a:lstStyle/>
                    <a:p>
                      <a:pPr algn="ctr" rtl="0" fontAlgn="b"/>
                      <a:r>
                        <a:rPr lang="es-EC" sz="1800" b="1" i="0" u="none" strike="noStrike" dirty="0">
                          <a:solidFill>
                            <a:srgbClr val="FFFFFF"/>
                          </a:solidFill>
                          <a:latin typeface="+mn-lt"/>
                        </a:rPr>
                        <a:t> Cultivos transitorios de mayor producción </a:t>
                      </a:r>
                    </a:p>
                  </a:txBody>
                  <a:tcPr marL="9525" marR="9525" marT="9525" marB="0" anchor="b">
                    <a:lnL w="6350" cap="flat" cmpd="sng" algn="ctr">
                      <a:solidFill>
                        <a:srgbClr val="95B3D7"/>
                      </a:solidFill>
                      <a:prstDash val="solid"/>
                      <a:round/>
                      <a:headEnd type="none" w="med" len="med"/>
                      <a:tailEnd type="none" w="med" len="med"/>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538ED5"/>
                    </a:solidFill>
                  </a:tcPr>
                </a:tc>
                <a:tc hMerge="1">
                  <a:txBody>
                    <a:bodyPr/>
                    <a:lstStyle/>
                    <a:p>
                      <a:endParaRPr lang="es-EC"/>
                    </a:p>
                  </a:txBody>
                  <a:tcPr/>
                </a:tc>
                <a:tc hMerge="1">
                  <a:txBody>
                    <a:bodyPr/>
                    <a:lstStyle/>
                    <a:p>
                      <a:endParaRPr lang="es-EC"/>
                    </a:p>
                  </a:txBody>
                  <a:tcPr/>
                </a:tc>
                <a:tc hMerge="1">
                  <a:txBody>
                    <a:bodyPr/>
                    <a:lstStyle/>
                    <a:p>
                      <a:endParaRPr lang="es-EC"/>
                    </a:p>
                  </a:txBody>
                  <a:tcPr/>
                </a:tc>
              </a:tr>
              <a:tr h="257175">
                <a:tc rowSpan="2">
                  <a:txBody>
                    <a:bodyPr/>
                    <a:lstStyle/>
                    <a:p>
                      <a:pPr algn="ctr" rtl="0" fontAlgn="ctr"/>
                      <a:r>
                        <a:rPr lang="es-EC" sz="1800" b="1" i="0" u="none" strike="noStrike">
                          <a:solidFill>
                            <a:srgbClr val="000000"/>
                          </a:solidFill>
                          <a:latin typeface="+mn-lt"/>
                        </a:rPr>
                        <a:t> Cultivos transitorios  </a:t>
                      </a: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gridSpan="2">
                  <a:txBody>
                    <a:bodyPr/>
                    <a:lstStyle/>
                    <a:p>
                      <a:pPr algn="ctr" rtl="0" fontAlgn="ctr"/>
                      <a:r>
                        <a:rPr lang="es-EC" sz="1800" b="1" i="0" u="none" strike="noStrike">
                          <a:solidFill>
                            <a:srgbClr val="000000"/>
                          </a:solidFill>
                          <a:latin typeface="+mn-lt"/>
                        </a:rPr>
                        <a:t> Superficie (Ha) </a:t>
                      </a: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hMerge="1">
                  <a:txBody>
                    <a:bodyPr/>
                    <a:lstStyle/>
                    <a:p>
                      <a:endParaRPr lang="es-EC"/>
                    </a:p>
                  </a:txBody>
                  <a:tcPr/>
                </a:tc>
                <a:tc rowSpan="2">
                  <a:txBody>
                    <a:bodyPr/>
                    <a:lstStyle/>
                    <a:p>
                      <a:pPr algn="ctr" rtl="0" fontAlgn="ctr"/>
                      <a:r>
                        <a:rPr lang="es-EC" sz="1800" b="1" i="0" u="none" strike="noStrike">
                          <a:solidFill>
                            <a:srgbClr val="000000"/>
                          </a:solidFill>
                          <a:latin typeface="+mn-lt"/>
                        </a:rPr>
                        <a:t>Producción anual (Tm )</a:t>
                      </a: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r>
              <a:tr h="349746">
                <a:tc vMerge="1">
                  <a:txBody>
                    <a:bodyPr/>
                    <a:lstStyle/>
                    <a:p>
                      <a:endParaRPr lang="es-EC"/>
                    </a:p>
                  </a:txBody>
                  <a:tcPr/>
                </a:tc>
                <a:tc>
                  <a:txBody>
                    <a:bodyPr/>
                    <a:lstStyle/>
                    <a:p>
                      <a:pPr algn="ctr" rtl="0" fontAlgn="ctr"/>
                      <a:r>
                        <a:rPr lang="es-EC" sz="1800" b="1" i="0" u="none" strike="noStrike">
                          <a:solidFill>
                            <a:srgbClr val="000000"/>
                          </a:solidFill>
                          <a:latin typeface="+mn-lt"/>
                        </a:rPr>
                        <a:t>Sembrada</a:t>
                      </a: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rtl="0" fontAlgn="t"/>
                      <a:r>
                        <a:rPr lang="es-EC" sz="1800" b="1" i="0" u="none" strike="noStrike" dirty="0">
                          <a:solidFill>
                            <a:srgbClr val="000000"/>
                          </a:solidFill>
                          <a:latin typeface="+mn-lt"/>
                        </a:rPr>
                        <a:t>Cosechada   </a:t>
                      </a: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vMerge="1">
                  <a:txBody>
                    <a:bodyPr/>
                    <a:lstStyle/>
                    <a:p>
                      <a:endParaRPr lang="es-EC"/>
                    </a:p>
                  </a:txBody>
                  <a:tcPr/>
                </a:tc>
              </a:tr>
              <a:tr h="432048">
                <a:tc>
                  <a:txBody>
                    <a:bodyPr/>
                    <a:lstStyle/>
                    <a:p>
                      <a:pPr algn="l" rtl="0" fontAlgn="ctr"/>
                      <a:r>
                        <a:rPr lang="it-IT" sz="1800" b="0" i="0" u="none" strike="noStrike" dirty="0" smtClean="0">
                          <a:solidFill>
                            <a:srgbClr val="000000"/>
                          </a:solidFill>
                          <a:latin typeface="+mn-lt"/>
                        </a:rPr>
                        <a:t>Maíz </a:t>
                      </a:r>
                      <a:r>
                        <a:rPr lang="it-IT" sz="1800" b="0" i="0" u="none" strike="noStrike" dirty="0">
                          <a:solidFill>
                            <a:srgbClr val="000000"/>
                          </a:solidFill>
                          <a:latin typeface="+mn-lt"/>
                        </a:rPr>
                        <a:t>duro </a:t>
                      </a:r>
                      <a:r>
                        <a:rPr lang="it-IT" sz="1800" b="0" i="0" u="none" strike="noStrike" dirty="0" smtClean="0">
                          <a:solidFill>
                            <a:srgbClr val="000000"/>
                          </a:solidFill>
                          <a:latin typeface="+mn-lt"/>
                        </a:rPr>
                        <a:t>seco</a:t>
                      </a:r>
                      <a:endParaRPr lang="it-IT" sz="1800" b="0" i="0" u="none" strike="noStrike" dirty="0">
                        <a:solidFill>
                          <a:srgbClr val="000000"/>
                        </a:solidFill>
                        <a:latin typeface="+mn-lt"/>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10.763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9.994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23.766 </a:t>
                      </a:r>
                      <a:endParaRPr lang="es-EC" sz="1800" b="0" i="0" u="none" strike="noStrike" dirty="0">
                        <a:solidFill>
                          <a:srgbClr val="000000"/>
                        </a:solidFill>
                        <a:latin typeface="Calibri"/>
                      </a:endParaRP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r>
              <a:tr h="306700">
                <a:tc>
                  <a:txBody>
                    <a:bodyPr/>
                    <a:lstStyle/>
                    <a:p>
                      <a:pPr algn="l" rtl="0" fontAlgn="ctr"/>
                      <a:r>
                        <a:rPr lang="es-EC" sz="1800" b="0" i="0" u="none" strike="noStrike" dirty="0" smtClean="0">
                          <a:solidFill>
                            <a:srgbClr val="000000"/>
                          </a:solidFill>
                          <a:latin typeface="+mn-lt"/>
                        </a:rPr>
                        <a:t>Arroz</a:t>
                      </a:r>
                      <a:endParaRPr lang="es-EC" sz="1800" b="0" i="0" u="none" strike="noStrike" dirty="0">
                        <a:solidFill>
                          <a:srgbClr val="000000"/>
                        </a:solidFill>
                        <a:latin typeface="+mn-lt"/>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8.494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8.416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15.425 </a:t>
                      </a:r>
                      <a:endParaRPr lang="es-EC" sz="1800" b="0" i="0" u="none" strike="noStrike" dirty="0">
                        <a:solidFill>
                          <a:srgbClr val="000000"/>
                        </a:solidFill>
                        <a:latin typeface="Calibri"/>
                      </a:endParaRP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r>
            </a:tbl>
          </a:graphicData>
        </a:graphic>
      </p:graphicFrame>
      <p:sp>
        <p:nvSpPr>
          <p:cNvPr id="10" name="9 Rectángulo"/>
          <p:cNvSpPr/>
          <p:nvPr/>
        </p:nvSpPr>
        <p:spPr>
          <a:xfrm>
            <a:off x="522139" y="5508352"/>
            <a:ext cx="4032448" cy="1015663"/>
          </a:xfrm>
          <a:prstGeom prst="rect">
            <a:avLst/>
          </a:prstGeom>
        </p:spPr>
        <p:txBody>
          <a:bodyPr wrap="square">
            <a:spAutoFit/>
          </a:bodyPr>
          <a:lstStyle/>
          <a:p>
            <a:pPr algn="just"/>
            <a:r>
              <a:rPr lang="es-EC" sz="2000" dirty="0" smtClean="0"/>
              <a:t>En esta provincia el ganado vacuno lidera el sector pecuario, existiendo el 0,95 %  del total nacional.</a:t>
            </a:r>
          </a:p>
        </p:txBody>
      </p:sp>
      <p:graphicFrame>
        <p:nvGraphicFramePr>
          <p:cNvPr id="11" name="10 Tabla"/>
          <p:cNvGraphicFramePr>
            <a:graphicFrameLocks noGrp="1"/>
          </p:cNvGraphicFramePr>
          <p:nvPr/>
        </p:nvGraphicFramePr>
        <p:xfrm>
          <a:off x="666155" y="6588472"/>
          <a:ext cx="10585177" cy="1296144"/>
        </p:xfrm>
        <a:graphic>
          <a:graphicData uri="http://schemas.openxmlformats.org/drawingml/2006/table">
            <a:tbl>
              <a:tblPr/>
              <a:tblGrid>
                <a:gridCol w="1785235"/>
                <a:gridCol w="1466657"/>
                <a:gridCol w="1466657"/>
                <a:gridCol w="1466657"/>
                <a:gridCol w="1466657"/>
                <a:gridCol w="1466657"/>
                <a:gridCol w="1466657"/>
              </a:tblGrid>
              <a:tr h="432048">
                <a:tc gridSpan="7">
                  <a:txBody>
                    <a:bodyPr/>
                    <a:lstStyle/>
                    <a:p>
                      <a:pPr algn="ctr" rtl="0" fontAlgn="ctr"/>
                      <a:r>
                        <a:rPr lang="es-EC" sz="1800" b="1" i="0" u="none" strike="noStrike" dirty="0">
                          <a:solidFill>
                            <a:srgbClr val="FFFFFF"/>
                          </a:solidFill>
                          <a:latin typeface="Calibri"/>
                        </a:rPr>
                        <a:t>Número total de cabezas de ganado (machos y hembras)*</a:t>
                      </a:r>
                      <a:r>
                        <a:rPr lang="es-EC" sz="1800" b="1" i="0" u="none" strike="noStrike" dirty="0">
                          <a:solidFill>
                            <a:srgbClr val="000000"/>
                          </a:solidFill>
                          <a:latin typeface="Calibri"/>
                        </a:rPr>
                        <a:t> </a:t>
                      </a:r>
                      <a:r>
                        <a:rPr lang="es-EC" sz="1800" b="1" i="0" u="none" strike="noStrike" dirty="0">
                          <a:solidFill>
                            <a:srgbClr val="FFFFFF"/>
                          </a:solidFill>
                          <a:latin typeface="Calibri"/>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r>
              <a:tr h="432048">
                <a:tc>
                  <a:txBody>
                    <a:bodyPr/>
                    <a:lstStyle/>
                    <a:p>
                      <a:pPr algn="ctr" rtl="0" fontAlgn="ctr"/>
                      <a:r>
                        <a:rPr lang="es-EC" sz="1800" b="0" i="0" u="none" strike="noStrike">
                          <a:solidFill>
                            <a:srgbClr val="000000"/>
                          </a:solidFill>
                          <a:latin typeface="Calibri"/>
                        </a:rPr>
                        <a:t>Vacuno</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Porcino</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Ovino</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Asnal</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Caballar</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Mular</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Caprino</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DBE5F1"/>
                    </a:solidFill>
                  </a:tcPr>
                </a:tc>
              </a:tr>
              <a:tr h="432048">
                <a:tc>
                  <a:txBody>
                    <a:bodyPr/>
                    <a:lstStyle/>
                    <a:p>
                      <a:pPr algn="ctr" fontAlgn="ctr"/>
                      <a:r>
                        <a:rPr lang="es-EC" sz="1800" b="0" i="0" u="none" strike="noStrike">
                          <a:latin typeface="+mn-lt"/>
                        </a:rPr>
                        <a:t>43.518</a:t>
                      </a:r>
                    </a:p>
                  </a:txBody>
                  <a:tcPr marL="0" marR="0" marT="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12.551</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75</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1.780</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4.513</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2.321</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dirty="0">
                          <a:latin typeface="+mn-lt"/>
                        </a:rPr>
                        <a:t>1.711</a:t>
                      </a: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bl>
          </a:graphicData>
        </a:graphic>
      </p:graphicFrame>
      <p:sp>
        <p:nvSpPr>
          <p:cNvPr id="13" name="4 CuadroTexto"/>
          <p:cNvSpPr txBox="1">
            <a:spLocks noChangeArrowheads="1"/>
          </p:cNvSpPr>
          <p:nvPr/>
        </p:nvSpPr>
        <p:spPr bwMode="auto">
          <a:xfrm>
            <a:off x="32822" y="7956624"/>
            <a:ext cx="6393973" cy="372997"/>
          </a:xfrm>
          <a:prstGeom prst="rect">
            <a:avLst/>
          </a:prstGeom>
          <a:noFill/>
          <a:ln w="9525">
            <a:noFill/>
            <a:miter lim="800000"/>
            <a:headEnd/>
            <a:tailEnd/>
          </a:ln>
        </p:spPr>
        <p:txBody>
          <a:bodyPr lIns="95070" tIns="47535" rIns="95070" bIns="47535">
            <a:spAutoFit/>
          </a:bodyPr>
          <a:lstStyle/>
          <a:p>
            <a:r>
              <a:rPr lang="es-ES" sz="900" b="1" dirty="0"/>
              <a:t>Fuente: </a:t>
            </a:r>
            <a:r>
              <a:rPr lang="es-ES" sz="900" dirty="0"/>
              <a:t>Encuesta de Superficie y Producción Agropecuaria Continua (ESPAC </a:t>
            </a:r>
            <a:r>
              <a:rPr lang="es-ES" sz="900" dirty="0" smtClean="0"/>
              <a:t>) 2014 </a:t>
            </a:r>
          </a:p>
          <a:p>
            <a:r>
              <a:rPr lang="es-ES" sz="900" dirty="0" smtClean="0"/>
              <a:t>* Existencia al día de la visita</a:t>
            </a:r>
            <a:endParaRPr lang="es-ES" sz="900" dirty="0"/>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Rectángulo"/>
          <p:cNvSpPr/>
          <p:nvPr/>
        </p:nvSpPr>
        <p:spPr>
          <a:xfrm>
            <a:off x="954187" y="1187872"/>
            <a:ext cx="1569660" cy="461665"/>
          </a:xfrm>
          <a:prstGeom prst="rect">
            <a:avLst/>
          </a:prstGeom>
        </p:spPr>
        <p:txBody>
          <a:bodyPr wrap="none">
            <a:spAutoFit/>
          </a:bodyPr>
          <a:lstStyle/>
          <a:p>
            <a:r>
              <a:rPr lang="es-EC" sz="2400" b="1" dirty="0" smtClean="0">
                <a:latin typeface="Arial" pitchFamily="34" charset="0"/>
                <a:cs typeface="Arial" pitchFamily="34" charset="0"/>
              </a:rPr>
              <a:t>Imbabura</a:t>
            </a:r>
          </a:p>
        </p:txBody>
      </p:sp>
      <p:graphicFrame>
        <p:nvGraphicFramePr>
          <p:cNvPr id="5" name="4 Tabla"/>
          <p:cNvGraphicFramePr>
            <a:graphicFrameLocks noGrp="1"/>
          </p:cNvGraphicFramePr>
          <p:nvPr/>
        </p:nvGraphicFramePr>
        <p:xfrm>
          <a:off x="666155" y="1763936"/>
          <a:ext cx="6480720" cy="1728192"/>
        </p:xfrm>
        <a:graphic>
          <a:graphicData uri="http://schemas.openxmlformats.org/drawingml/2006/table">
            <a:tbl>
              <a:tblPr/>
              <a:tblGrid>
                <a:gridCol w="1722723"/>
                <a:gridCol w="1289184"/>
                <a:gridCol w="1505954"/>
                <a:gridCol w="1962859"/>
              </a:tblGrid>
              <a:tr h="257175">
                <a:tc gridSpan="4">
                  <a:txBody>
                    <a:bodyPr/>
                    <a:lstStyle/>
                    <a:p>
                      <a:pPr algn="ctr" rtl="0" fontAlgn="b"/>
                      <a:r>
                        <a:rPr lang="es-EC" sz="1800" b="1" i="0" u="none" strike="noStrike" dirty="0">
                          <a:solidFill>
                            <a:srgbClr val="FFFFFF"/>
                          </a:solidFill>
                          <a:latin typeface="+mn-lt"/>
                        </a:rPr>
                        <a:t> Cultivos permanentes de mayor producción </a:t>
                      </a:r>
                    </a:p>
                  </a:txBody>
                  <a:tcPr marL="9525" marR="9525" marT="9525" marB="0" anchor="b">
                    <a:lnL w="6350" cap="flat" cmpd="sng" algn="ctr">
                      <a:solidFill>
                        <a:srgbClr val="95B3D7"/>
                      </a:solidFill>
                      <a:prstDash val="solid"/>
                      <a:round/>
                      <a:headEnd type="none" w="med" len="med"/>
                      <a:tailEnd type="none" w="med" len="med"/>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538ED5"/>
                    </a:solidFill>
                  </a:tcPr>
                </a:tc>
                <a:tc hMerge="1">
                  <a:txBody>
                    <a:bodyPr/>
                    <a:lstStyle/>
                    <a:p>
                      <a:endParaRPr lang="es-EC"/>
                    </a:p>
                  </a:txBody>
                  <a:tcPr/>
                </a:tc>
                <a:tc hMerge="1">
                  <a:txBody>
                    <a:bodyPr/>
                    <a:lstStyle/>
                    <a:p>
                      <a:endParaRPr lang="es-EC"/>
                    </a:p>
                  </a:txBody>
                  <a:tcPr/>
                </a:tc>
                <a:tc hMerge="1">
                  <a:txBody>
                    <a:bodyPr/>
                    <a:lstStyle/>
                    <a:p>
                      <a:endParaRPr lang="es-EC"/>
                    </a:p>
                  </a:txBody>
                  <a:tcPr/>
                </a:tc>
              </a:tr>
              <a:tr h="257175">
                <a:tc rowSpan="2">
                  <a:txBody>
                    <a:bodyPr/>
                    <a:lstStyle/>
                    <a:p>
                      <a:pPr algn="ctr" rtl="0" fontAlgn="ctr"/>
                      <a:r>
                        <a:rPr lang="es-EC" sz="1800" b="1" i="0" u="none" strike="noStrike">
                          <a:solidFill>
                            <a:srgbClr val="000000"/>
                          </a:solidFill>
                          <a:latin typeface="+mn-lt"/>
                        </a:rPr>
                        <a:t> Cultivos permanentes </a:t>
                      </a: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gridSpan="2">
                  <a:txBody>
                    <a:bodyPr/>
                    <a:lstStyle/>
                    <a:p>
                      <a:pPr algn="ctr" rtl="0" fontAlgn="ctr"/>
                      <a:r>
                        <a:rPr lang="es-EC" sz="1800" b="1" i="0" u="none" strike="noStrike">
                          <a:solidFill>
                            <a:srgbClr val="000000"/>
                          </a:solidFill>
                          <a:latin typeface="+mn-lt"/>
                        </a:rPr>
                        <a:t> Superficie (Ha) </a:t>
                      </a: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hMerge="1">
                  <a:txBody>
                    <a:bodyPr/>
                    <a:lstStyle/>
                    <a:p>
                      <a:endParaRPr lang="es-EC"/>
                    </a:p>
                  </a:txBody>
                  <a:tcPr/>
                </a:tc>
                <a:tc rowSpan="2">
                  <a:txBody>
                    <a:bodyPr/>
                    <a:lstStyle/>
                    <a:p>
                      <a:pPr algn="ctr" rtl="0" fontAlgn="ctr"/>
                      <a:r>
                        <a:rPr lang="es-EC" sz="1800" b="1" i="0" u="none" strike="noStrike">
                          <a:solidFill>
                            <a:srgbClr val="000000"/>
                          </a:solidFill>
                          <a:latin typeface="+mn-lt"/>
                        </a:rPr>
                        <a:t>Producción anual (Tm )</a:t>
                      </a: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r>
              <a:tr h="257175">
                <a:tc vMerge="1">
                  <a:txBody>
                    <a:bodyPr/>
                    <a:lstStyle/>
                    <a:p>
                      <a:endParaRPr lang="es-EC"/>
                    </a:p>
                  </a:txBody>
                  <a:tcPr/>
                </a:tc>
                <a:tc>
                  <a:txBody>
                    <a:bodyPr/>
                    <a:lstStyle/>
                    <a:p>
                      <a:pPr algn="ctr" rtl="0" fontAlgn="b"/>
                      <a:r>
                        <a:rPr lang="es-EC" sz="1800" b="1" i="0" u="none" strike="noStrike">
                          <a:solidFill>
                            <a:srgbClr val="000000"/>
                          </a:solidFill>
                          <a:latin typeface="+mn-lt"/>
                        </a:rPr>
                        <a:t> Plantada  </a:t>
                      </a:r>
                    </a:p>
                  </a:txBody>
                  <a:tcPr marL="9525" marR="9525" marT="9525" marB="0" anchor="b">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rtl="0" fontAlgn="b"/>
                      <a:r>
                        <a:rPr lang="es-EC" sz="1800" b="1" i="0" u="none" strike="noStrike">
                          <a:solidFill>
                            <a:srgbClr val="000000"/>
                          </a:solidFill>
                          <a:latin typeface="+mn-lt"/>
                        </a:rPr>
                        <a:t>  Cosechada  </a:t>
                      </a:r>
                    </a:p>
                  </a:txBody>
                  <a:tcPr marL="9525" marR="9525" marT="9525" marB="0" anchor="b">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vMerge="1">
                  <a:txBody>
                    <a:bodyPr/>
                    <a:lstStyle/>
                    <a:p>
                      <a:endParaRPr lang="es-EC"/>
                    </a:p>
                  </a:txBody>
                  <a:tcPr/>
                </a:tc>
              </a:tr>
              <a:tr h="516617">
                <a:tc>
                  <a:txBody>
                    <a:bodyPr/>
                    <a:lstStyle/>
                    <a:p>
                      <a:pPr algn="l" rtl="0" fontAlgn="ctr"/>
                      <a:r>
                        <a:rPr lang="es-EC" sz="1800" b="0" i="0" u="none" strike="noStrike" dirty="0" smtClean="0">
                          <a:solidFill>
                            <a:srgbClr val="000000"/>
                          </a:solidFill>
                          <a:latin typeface="+mn-lt"/>
                        </a:rPr>
                        <a:t>Caña </a:t>
                      </a:r>
                      <a:r>
                        <a:rPr lang="es-EC" sz="1800" b="0" i="0" u="none" strike="noStrike" dirty="0">
                          <a:solidFill>
                            <a:srgbClr val="000000"/>
                          </a:solidFill>
                          <a:latin typeface="+mn-lt"/>
                        </a:rPr>
                        <a:t>de azúcar para </a:t>
                      </a:r>
                      <a:r>
                        <a:rPr lang="es-EC" sz="1800" b="0" i="0" u="none" strike="noStrike" dirty="0" smtClean="0">
                          <a:solidFill>
                            <a:srgbClr val="000000"/>
                          </a:solidFill>
                          <a:latin typeface="+mn-lt"/>
                        </a:rPr>
                        <a:t>azúcar</a:t>
                      </a:r>
                      <a:endParaRPr lang="es-EC" sz="1800" b="0" i="0" u="none" strike="noStrike" dirty="0">
                        <a:solidFill>
                          <a:srgbClr val="000000"/>
                        </a:solidFill>
                        <a:latin typeface="+mn-lt"/>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6.833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2.934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422.131 </a:t>
                      </a:r>
                      <a:endParaRPr lang="es-EC" sz="1800" b="0" i="0" u="none" strike="noStrike" dirty="0">
                        <a:solidFill>
                          <a:srgbClr val="000000"/>
                        </a:solidFill>
                        <a:latin typeface="Calibri"/>
                      </a:endParaRP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r>
              <a:tr h="318492">
                <a:tc>
                  <a:txBody>
                    <a:bodyPr/>
                    <a:lstStyle/>
                    <a:p>
                      <a:pPr algn="l" rtl="0" fontAlgn="ctr"/>
                      <a:r>
                        <a:rPr lang="es-EC" sz="1800" b="0" i="0" u="none" strike="noStrike" dirty="0" smtClean="0">
                          <a:solidFill>
                            <a:srgbClr val="000000"/>
                          </a:solidFill>
                          <a:latin typeface="+mn-lt"/>
                        </a:rPr>
                        <a:t>Tomate de árbol</a:t>
                      </a:r>
                      <a:endParaRPr lang="es-EC" sz="1800" b="0" i="0" u="none" strike="noStrike" dirty="0">
                        <a:solidFill>
                          <a:srgbClr val="000000"/>
                        </a:solidFill>
                        <a:latin typeface="+mn-lt"/>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1.047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804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7.765 </a:t>
                      </a:r>
                      <a:endParaRPr lang="es-EC" sz="1800" b="0" i="0" u="none" strike="noStrike" dirty="0">
                        <a:solidFill>
                          <a:srgbClr val="000000"/>
                        </a:solidFill>
                        <a:latin typeface="Calibri"/>
                      </a:endParaRP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r>
            </a:tbl>
          </a:graphicData>
        </a:graphic>
      </p:graphicFrame>
      <p:sp>
        <p:nvSpPr>
          <p:cNvPr id="6" name="Freeform 69"/>
          <p:cNvSpPr>
            <a:spLocks/>
          </p:cNvSpPr>
          <p:nvPr/>
        </p:nvSpPr>
        <p:spPr bwMode="auto">
          <a:xfrm>
            <a:off x="8154987" y="1403896"/>
            <a:ext cx="2880040" cy="2088008"/>
          </a:xfrm>
          <a:custGeom>
            <a:avLst/>
            <a:gdLst/>
            <a:ahLst/>
            <a:cxnLst>
              <a:cxn ang="0">
                <a:pos x="57" y="24"/>
              </a:cxn>
              <a:cxn ang="0">
                <a:pos x="55" y="22"/>
              </a:cxn>
              <a:cxn ang="0">
                <a:pos x="53" y="21"/>
              </a:cxn>
              <a:cxn ang="0">
                <a:pos x="50" y="19"/>
              </a:cxn>
              <a:cxn ang="0">
                <a:pos x="47" y="19"/>
              </a:cxn>
              <a:cxn ang="0">
                <a:pos x="46" y="17"/>
              </a:cxn>
              <a:cxn ang="0">
                <a:pos x="44" y="15"/>
              </a:cxn>
              <a:cxn ang="0">
                <a:pos x="44" y="12"/>
              </a:cxn>
              <a:cxn ang="0">
                <a:pos x="42" y="9"/>
              </a:cxn>
              <a:cxn ang="0">
                <a:pos x="41" y="7"/>
              </a:cxn>
              <a:cxn ang="0">
                <a:pos x="38" y="5"/>
              </a:cxn>
              <a:cxn ang="0">
                <a:pos x="36" y="4"/>
              </a:cxn>
              <a:cxn ang="0">
                <a:pos x="34" y="3"/>
              </a:cxn>
              <a:cxn ang="0">
                <a:pos x="31" y="2"/>
              </a:cxn>
              <a:cxn ang="0">
                <a:pos x="29" y="1"/>
              </a:cxn>
              <a:cxn ang="0">
                <a:pos x="30" y="4"/>
              </a:cxn>
              <a:cxn ang="0">
                <a:pos x="28" y="5"/>
              </a:cxn>
              <a:cxn ang="0">
                <a:pos x="25" y="5"/>
              </a:cxn>
              <a:cxn ang="0">
                <a:pos x="28" y="9"/>
              </a:cxn>
              <a:cxn ang="0">
                <a:pos x="30" y="13"/>
              </a:cxn>
              <a:cxn ang="0">
                <a:pos x="29" y="16"/>
              </a:cxn>
              <a:cxn ang="0">
                <a:pos x="25" y="18"/>
              </a:cxn>
              <a:cxn ang="0">
                <a:pos x="22" y="21"/>
              </a:cxn>
              <a:cxn ang="0">
                <a:pos x="20" y="23"/>
              </a:cxn>
              <a:cxn ang="0">
                <a:pos x="18" y="24"/>
              </a:cxn>
              <a:cxn ang="0">
                <a:pos x="15" y="23"/>
              </a:cxn>
              <a:cxn ang="0">
                <a:pos x="10" y="24"/>
              </a:cxn>
              <a:cxn ang="0">
                <a:pos x="4" y="25"/>
              </a:cxn>
              <a:cxn ang="0">
                <a:pos x="0" y="28"/>
              </a:cxn>
              <a:cxn ang="0">
                <a:pos x="3" y="31"/>
              </a:cxn>
              <a:cxn ang="0">
                <a:pos x="5" y="32"/>
              </a:cxn>
              <a:cxn ang="0">
                <a:pos x="8" y="32"/>
              </a:cxn>
              <a:cxn ang="0">
                <a:pos x="10" y="30"/>
              </a:cxn>
              <a:cxn ang="0">
                <a:pos x="13" y="30"/>
              </a:cxn>
              <a:cxn ang="0">
                <a:pos x="16" y="31"/>
              </a:cxn>
              <a:cxn ang="0">
                <a:pos x="19" y="31"/>
              </a:cxn>
              <a:cxn ang="0">
                <a:pos x="22" y="32"/>
              </a:cxn>
              <a:cxn ang="0">
                <a:pos x="25" y="31"/>
              </a:cxn>
              <a:cxn ang="0">
                <a:pos x="27" y="31"/>
              </a:cxn>
              <a:cxn ang="0">
                <a:pos x="29" y="30"/>
              </a:cxn>
              <a:cxn ang="0">
                <a:pos x="32" y="30"/>
              </a:cxn>
              <a:cxn ang="0">
                <a:pos x="35" y="33"/>
              </a:cxn>
              <a:cxn ang="0">
                <a:pos x="36" y="34"/>
              </a:cxn>
              <a:cxn ang="0">
                <a:pos x="38" y="36"/>
              </a:cxn>
              <a:cxn ang="0">
                <a:pos x="42" y="36"/>
              </a:cxn>
              <a:cxn ang="0">
                <a:pos x="45" y="34"/>
              </a:cxn>
              <a:cxn ang="0">
                <a:pos x="47" y="33"/>
              </a:cxn>
              <a:cxn ang="0">
                <a:pos x="50" y="33"/>
              </a:cxn>
              <a:cxn ang="0">
                <a:pos x="53" y="34"/>
              </a:cxn>
              <a:cxn ang="0">
                <a:pos x="55" y="32"/>
              </a:cxn>
              <a:cxn ang="0">
                <a:pos x="58" y="30"/>
              </a:cxn>
              <a:cxn ang="0">
                <a:pos x="58" y="27"/>
              </a:cxn>
              <a:cxn ang="0">
                <a:pos x="61" y="24"/>
              </a:cxn>
            </a:cxnLst>
            <a:rect l="0" t="0" r="r" b="b"/>
            <a:pathLst>
              <a:path w="61" h="36">
                <a:moveTo>
                  <a:pt x="60" y="24"/>
                </a:moveTo>
                <a:lnTo>
                  <a:pt x="59" y="24"/>
                </a:lnTo>
                <a:lnTo>
                  <a:pt x="59" y="24"/>
                </a:lnTo>
                <a:lnTo>
                  <a:pt x="58" y="24"/>
                </a:lnTo>
                <a:lnTo>
                  <a:pt x="57" y="24"/>
                </a:lnTo>
                <a:lnTo>
                  <a:pt x="56" y="24"/>
                </a:lnTo>
                <a:lnTo>
                  <a:pt x="56" y="23"/>
                </a:lnTo>
                <a:lnTo>
                  <a:pt x="56" y="23"/>
                </a:lnTo>
                <a:lnTo>
                  <a:pt x="55" y="23"/>
                </a:lnTo>
                <a:lnTo>
                  <a:pt x="55" y="22"/>
                </a:lnTo>
                <a:lnTo>
                  <a:pt x="54" y="22"/>
                </a:lnTo>
                <a:lnTo>
                  <a:pt x="54" y="21"/>
                </a:lnTo>
                <a:lnTo>
                  <a:pt x="53" y="21"/>
                </a:lnTo>
                <a:lnTo>
                  <a:pt x="53" y="21"/>
                </a:lnTo>
                <a:lnTo>
                  <a:pt x="53" y="21"/>
                </a:lnTo>
                <a:lnTo>
                  <a:pt x="52" y="21"/>
                </a:lnTo>
                <a:lnTo>
                  <a:pt x="51" y="21"/>
                </a:lnTo>
                <a:lnTo>
                  <a:pt x="51" y="20"/>
                </a:lnTo>
                <a:lnTo>
                  <a:pt x="50" y="20"/>
                </a:lnTo>
                <a:lnTo>
                  <a:pt x="50" y="19"/>
                </a:lnTo>
                <a:lnTo>
                  <a:pt x="50" y="20"/>
                </a:lnTo>
                <a:lnTo>
                  <a:pt x="50" y="19"/>
                </a:lnTo>
                <a:lnTo>
                  <a:pt x="49" y="19"/>
                </a:lnTo>
                <a:lnTo>
                  <a:pt x="48" y="19"/>
                </a:lnTo>
                <a:lnTo>
                  <a:pt x="47" y="19"/>
                </a:lnTo>
                <a:lnTo>
                  <a:pt x="47" y="19"/>
                </a:lnTo>
                <a:lnTo>
                  <a:pt x="47" y="18"/>
                </a:lnTo>
                <a:lnTo>
                  <a:pt x="46" y="18"/>
                </a:lnTo>
                <a:lnTo>
                  <a:pt x="46" y="18"/>
                </a:lnTo>
                <a:lnTo>
                  <a:pt x="46" y="17"/>
                </a:lnTo>
                <a:lnTo>
                  <a:pt x="45" y="17"/>
                </a:lnTo>
                <a:lnTo>
                  <a:pt x="45" y="16"/>
                </a:lnTo>
                <a:lnTo>
                  <a:pt x="45" y="15"/>
                </a:lnTo>
                <a:lnTo>
                  <a:pt x="45" y="15"/>
                </a:lnTo>
                <a:lnTo>
                  <a:pt x="44" y="15"/>
                </a:lnTo>
                <a:lnTo>
                  <a:pt x="44" y="14"/>
                </a:lnTo>
                <a:lnTo>
                  <a:pt x="44" y="13"/>
                </a:lnTo>
                <a:lnTo>
                  <a:pt x="44" y="12"/>
                </a:lnTo>
                <a:lnTo>
                  <a:pt x="44" y="12"/>
                </a:lnTo>
                <a:lnTo>
                  <a:pt x="44" y="12"/>
                </a:lnTo>
                <a:lnTo>
                  <a:pt x="44" y="11"/>
                </a:lnTo>
                <a:lnTo>
                  <a:pt x="43" y="11"/>
                </a:lnTo>
                <a:lnTo>
                  <a:pt x="43" y="10"/>
                </a:lnTo>
                <a:lnTo>
                  <a:pt x="42" y="10"/>
                </a:lnTo>
                <a:lnTo>
                  <a:pt x="42" y="9"/>
                </a:lnTo>
                <a:lnTo>
                  <a:pt x="41" y="9"/>
                </a:lnTo>
                <a:lnTo>
                  <a:pt x="41" y="9"/>
                </a:lnTo>
                <a:lnTo>
                  <a:pt x="41" y="8"/>
                </a:lnTo>
                <a:lnTo>
                  <a:pt x="41" y="8"/>
                </a:lnTo>
                <a:lnTo>
                  <a:pt x="41" y="7"/>
                </a:lnTo>
                <a:lnTo>
                  <a:pt x="40" y="7"/>
                </a:lnTo>
                <a:lnTo>
                  <a:pt x="40" y="6"/>
                </a:lnTo>
                <a:lnTo>
                  <a:pt x="39" y="6"/>
                </a:lnTo>
                <a:lnTo>
                  <a:pt x="39" y="5"/>
                </a:lnTo>
                <a:lnTo>
                  <a:pt x="38" y="5"/>
                </a:lnTo>
                <a:lnTo>
                  <a:pt x="38" y="5"/>
                </a:lnTo>
                <a:lnTo>
                  <a:pt x="37" y="5"/>
                </a:lnTo>
                <a:lnTo>
                  <a:pt x="37" y="4"/>
                </a:lnTo>
                <a:lnTo>
                  <a:pt x="37" y="4"/>
                </a:lnTo>
                <a:lnTo>
                  <a:pt x="36" y="4"/>
                </a:lnTo>
                <a:lnTo>
                  <a:pt x="36" y="3"/>
                </a:lnTo>
                <a:lnTo>
                  <a:pt x="35" y="3"/>
                </a:lnTo>
                <a:lnTo>
                  <a:pt x="35" y="2"/>
                </a:lnTo>
                <a:lnTo>
                  <a:pt x="34" y="2"/>
                </a:lnTo>
                <a:lnTo>
                  <a:pt x="34" y="3"/>
                </a:lnTo>
                <a:lnTo>
                  <a:pt x="34" y="2"/>
                </a:lnTo>
                <a:lnTo>
                  <a:pt x="33" y="2"/>
                </a:lnTo>
                <a:lnTo>
                  <a:pt x="32" y="2"/>
                </a:lnTo>
                <a:lnTo>
                  <a:pt x="31" y="2"/>
                </a:lnTo>
                <a:lnTo>
                  <a:pt x="31" y="2"/>
                </a:lnTo>
                <a:lnTo>
                  <a:pt x="31" y="1"/>
                </a:lnTo>
                <a:lnTo>
                  <a:pt x="30" y="1"/>
                </a:lnTo>
                <a:lnTo>
                  <a:pt x="30" y="0"/>
                </a:lnTo>
                <a:lnTo>
                  <a:pt x="29" y="0"/>
                </a:lnTo>
                <a:lnTo>
                  <a:pt x="29" y="1"/>
                </a:lnTo>
                <a:lnTo>
                  <a:pt x="29" y="2"/>
                </a:lnTo>
                <a:lnTo>
                  <a:pt x="29" y="2"/>
                </a:lnTo>
                <a:lnTo>
                  <a:pt x="30" y="2"/>
                </a:lnTo>
                <a:lnTo>
                  <a:pt x="30" y="3"/>
                </a:lnTo>
                <a:lnTo>
                  <a:pt x="30" y="4"/>
                </a:lnTo>
                <a:lnTo>
                  <a:pt x="29" y="4"/>
                </a:lnTo>
                <a:lnTo>
                  <a:pt x="29" y="5"/>
                </a:lnTo>
                <a:lnTo>
                  <a:pt x="28" y="5"/>
                </a:lnTo>
                <a:lnTo>
                  <a:pt x="28" y="5"/>
                </a:lnTo>
                <a:lnTo>
                  <a:pt x="28" y="5"/>
                </a:lnTo>
                <a:lnTo>
                  <a:pt x="27" y="5"/>
                </a:lnTo>
                <a:lnTo>
                  <a:pt x="27" y="5"/>
                </a:lnTo>
                <a:lnTo>
                  <a:pt x="26" y="5"/>
                </a:lnTo>
                <a:lnTo>
                  <a:pt x="26" y="5"/>
                </a:lnTo>
                <a:lnTo>
                  <a:pt x="25" y="5"/>
                </a:lnTo>
                <a:lnTo>
                  <a:pt x="26" y="6"/>
                </a:lnTo>
                <a:lnTo>
                  <a:pt x="26" y="7"/>
                </a:lnTo>
                <a:lnTo>
                  <a:pt x="27" y="8"/>
                </a:lnTo>
                <a:lnTo>
                  <a:pt x="27" y="9"/>
                </a:lnTo>
                <a:lnTo>
                  <a:pt x="28" y="9"/>
                </a:lnTo>
                <a:lnTo>
                  <a:pt x="28" y="10"/>
                </a:lnTo>
                <a:lnTo>
                  <a:pt x="28" y="11"/>
                </a:lnTo>
                <a:lnTo>
                  <a:pt x="29" y="12"/>
                </a:lnTo>
                <a:lnTo>
                  <a:pt x="29" y="12"/>
                </a:lnTo>
                <a:lnTo>
                  <a:pt x="30" y="13"/>
                </a:lnTo>
                <a:lnTo>
                  <a:pt x="31" y="13"/>
                </a:lnTo>
                <a:lnTo>
                  <a:pt x="31" y="14"/>
                </a:lnTo>
                <a:lnTo>
                  <a:pt x="31" y="15"/>
                </a:lnTo>
                <a:lnTo>
                  <a:pt x="30" y="15"/>
                </a:lnTo>
                <a:lnTo>
                  <a:pt x="29" y="16"/>
                </a:lnTo>
                <a:lnTo>
                  <a:pt x="28" y="16"/>
                </a:lnTo>
                <a:lnTo>
                  <a:pt x="28" y="16"/>
                </a:lnTo>
                <a:lnTo>
                  <a:pt x="26" y="17"/>
                </a:lnTo>
                <a:lnTo>
                  <a:pt x="25" y="17"/>
                </a:lnTo>
                <a:lnTo>
                  <a:pt x="25" y="18"/>
                </a:lnTo>
                <a:lnTo>
                  <a:pt x="24" y="18"/>
                </a:lnTo>
                <a:lnTo>
                  <a:pt x="24" y="18"/>
                </a:lnTo>
                <a:lnTo>
                  <a:pt x="24" y="19"/>
                </a:lnTo>
                <a:lnTo>
                  <a:pt x="23" y="20"/>
                </a:lnTo>
                <a:lnTo>
                  <a:pt x="22" y="21"/>
                </a:lnTo>
                <a:lnTo>
                  <a:pt x="22" y="21"/>
                </a:lnTo>
                <a:lnTo>
                  <a:pt x="22" y="21"/>
                </a:lnTo>
                <a:lnTo>
                  <a:pt x="22" y="22"/>
                </a:lnTo>
                <a:lnTo>
                  <a:pt x="21" y="23"/>
                </a:lnTo>
                <a:lnTo>
                  <a:pt x="20" y="23"/>
                </a:lnTo>
                <a:lnTo>
                  <a:pt x="20" y="24"/>
                </a:lnTo>
                <a:lnTo>
                  <a:pt x="19" y="24"/>
                </a:lnTo>
                <a:lnTo>
                  <a:pt x="19" y="24"/>
                </a:lnTo>
                <a:lnTo>
                  <a:pt x="18" y="24"/>
                </a:lnTo>
                <a:lnTo>
                  <a:pt x="18" y="24"/>
                </a:lnTo>
                <a:lnTo>
                  <a:pt x="17" y="24"/>
                </a:lnTo>
                <a:lnTo>
                  <a:pt x="17" y="23"/>
                </a:lnTo>
                <a:lnTo>
                  <a:pt x="16" y="23"/>
                </a:lnTo>
                <a:lnTo>
                  <a:pt x="16" y="23"/>
                </a:lnTo>
                <a:lnTo>
                  <a:pt x="15" y="23"/>
                </a:lnTo>
                <a:lnTo>
                  <a:pt x="13" y="23"/>
                </a:lnTo>
                <a:lnTo>
                  <a:pt x="13" y="24"/>
                </a:lnTo>
                <a:lnTo>
                  <a:pt x="12" y="24"/>
                </a:lnTo>
                <a:lnTo>
                  <a:pt x="11" y="24"/>
                </a:lnTo>
                <a:lnTo>
                  <a:pt x="10" y="24"/>
                </a:lnTo>
                <a:lnTo>
                  <a:pt x="10" y="24"/>
                </a:lnTo>
                <a:lnTo>
                  <a:pt x="8" y="24"/>
                </a:lnTo>
                <a:lnTo>
                  <a:pt x="7" y="24"/>
                </a:lnTo>
                <a:lnTo>
                  <a:pt x="5" y="24"/>
                </a:lnTo>
                <a:lnTo>
                  <a:pt x="4" y="25"/>
                </a:lnTo>
                <a:lnTo>
                  <a:pt x="3" y="27"/>
                </a:lnTo>
                <a:lnTo>
                  <a:pt x="2" y="27"/>
                </a:lnTo>
                <a:lnTo>
                  <a:pt x="1" y="27"/>
                </a:lnTo>
                <a:lnTo>
                  <a:pt x="0" y="27"/>
                </a:lnTo>
                <a:lnTo>
                  <a:pt x="0" y="28"/>
                </a:lnTo>
                <a:lnTo>
                  <a:pt x="1" y="28"/>
                </a:lnTo>
                <a:lnTo>
                  <a:pt x="2" y="29"/>
                </a:lnTo>
                <a:lnTo>
                  <a:pt x="2" y="30"/>
                </a:lnTo>
                <a:lnTo>
                  <a:pt x="2" y="30"/>
                </a:lnTo>
                <a:lnTo>
                  <a:pt x="3" y="31"/>
                </a:lnTo>
                <a:lnTo>
                  <a:pt x="3" y="32"/>
                </a:lnTo>
                <a:lnTo>
                  <a:pt x="4" y="32"/>
                </a:lnTo>
                <a:lnTo>
                  <a:pt x="4" y="31"/>
                </a:lnTo>
                <a:lnTo>
                  <a:pt x="5" y="31"/>
                </a:lnTo>
                <a:lnTo>
                  <a:pt x="5" y="32"/>
                </a:lnTo>
                <a:lnTo>
                  <a:pt x="6" y="32"/>
                </a:lnTo>
                <a:lnTo>
                  <a:pt x="7" y="32"/>
                </a:lnTo>
                <a:lnTo>
                  <a:pt x="7" y="31"/>
                </a:lnTo>
                <a:lnTo>
                  <a:pt x="7" y="32"/>
                </a:lnTo>
                <a:lnTo>
                  <a:pt x="8" y="32"/>
                </a:lnTo>
                <a:lnTo>
                  <a:pt x="8" y="31"/>
                </a:lnTo>
                <a:lnTo>
                  <a:pt x="9" y="31"/>
                </a:lnTo>
                <a:lnTo>
                  <a:pt x="10" y="31"/>
                </a:lnTo>
                <a:lnTo>
                  <a:pt x="10" y="30"/>
                </a:lnTo>
                <a:lnTo>
                  <a:pt x="10" y="30"/>
                </a:lnTo>
                <a:lnTo>
                  <a:pt x="11" y="30"/>
                </a:lnTo>
                <a:lnTo>
                  <a:pt x="12" y="30"/>
                </a:lnTo>
                <a:lnTo>
                  <a:pt x="12" y="31"/>
                </a:lnTo>
                <a:lnTo>
                  <a:pt x="13" y="31"/>
                </a:lnTo>
                <a:lnTo>
                  <a:pt x="13" y="30"/>
                </a:lnTo>
                <a:lnTo>
                  <a:pt x="13" y="30"/>
                </a:lnTo>
                <a:lnTo>
                  <a:pt x="14" y="30"/>
                </a:lnTo>
                <a:lnTo>
                  <a:pt x="15" y="30"/>
                </a:lnTo>
                <a:lnTo>
                  <a:pt x="16" y="30"/>
                </a:lnTo>
                <a:lnTo>
                  <a:pt x="16" y="31"/>
                </a:lnTo>
                <a:lnTo>
                  <a:pt x="16" y="31"/>
                </a:lnTo>
                <a:lnTo>
                  <a:pt x="17" y="31"/>
                </a:lnTo>
                <a:lnTo>
                  <a:pt x="18" y="32"/>
                </a:lnTo>
                <a:lnTo>
                  <a:pt x="18" y="31"/>
                </a:lnTo>
                <a:lnTo>
                  <a:pt x="19" y="31"/>
                </a:lnTo>
                <a:lnTo>
                  <a:pt x="19" y="32"/>
                </a:lnTo>
                <a:lnTo>
                  <a:pt x="19" y="32"/>
                </a:lnTo>
                <a:lnTo>
                  <a:pt x="20" y="32"/>
                </a:lnTo>
                <a:lnTo>
                  <a:pt x="21" y="32"/>
                </a:lnTo>
                <a:lnTo>
                  <a:pt x="22" y="32"/>
                </a:lnTo>
                <a:lnTo>
                  <a:pt x="22" y="32"/>
                </a:lnTo>
                <a:lnTo>
                  <a:pt x="22" y="31"/>
                </a:lnTo>
                <a:lnTo>
                  <a:pt x="23" y="31"/>
                </a:lnTo>
                <a:lnTo>
                  <a:pt x="24" y="31"/>
                </a:lnTo>
                <a:lnTo>
                  <a:pt x="25" y="31"/>
                </a:lnTo>
                <a:lnTo>
                  <a:pt x="25" y="30"/>
                </a:lnTo>
                <a:lnTo>
                  <a:pt x="25" y="30"/>
                </a:lnTo>
                <a:lnTo>
                  <a:pt x="25" y="31"/>
                </a:lnTo>
                <a:lnTo>
                  <a:pt x="26" y="31"/>
                </a:lnTo>
                <a:lnTo>
                  <a:pt x="27" y="31"/>
                </a:lnTo>
                <a:lnTo>
                  <a:pt x="27" y="30"/>
                </a:lnTo>
                <a:lnTo>
                  <a:pt x="28" y="31"/>
                </a:lnTo>
                <a:lnTo>
                  <a:pt x="28" y="31"/>
                </a:lnTo>
                <a:lnTo>
                  <a:pt x="28" y="30"/>
                </a:lnTo>
                <a:lnTo>
                  <a:pt x="29" y="30"/>
                </a:lnTo>
                <a:lnTo>
                  <a:pt x="30" y="30"/>
                </a:lnTo>
                <a:lnTo>
                  <a:pt x="31" y="30"/>
                </a:lnTo>
                <a:lnTo>
                  <a:pt x="31" y="30"/>
                </a:lnTo>
                <a:lnTo>
                  <a:pt x="32" y="30"/>
                </a:lnTo>
                <a:lnTo>
                  <a:pt x="32" y="30"/>
                </a:lnTo>
                <a:lnTo>
                  <a:pt x="33" y="30"/>
                </a:lnTo>
                <a:lnTo>
                  <a:pt x="33" y="31"/>
                </a:lnTo>
                <a:lnTo>
                  <a:pt x="34" y="31"/>
                </a:lnTo>
                <a:lnTo>
                  <a:pt x="34" y="32"/>
                </a:lnTo>
                <a:lnTo>
                  <a:pt x="35" y="33"/>
                </a:lnTo>
                <a:lnTo>
                  <a:pt x="33" y="34"/>
                </a:lnTo>
                <a:lnTo>
                  <a:pt x="34" y="34"/>
                </a:lnTo>
                <a:lnTo>
                  <a:pt x="36" y="33"/>
                </a:lnTo>
                <a:lnTo>
                  <a:pt x="36" y="33"/>
                </a:lnTo>
                <a:lnTo>
                  <a:pt x="36" y="34"/>
                </a:lnTo>
                <a:lnTo>
                  <a:pt x="37" y="35"/>
                </a:lnTo>
                <a:lnTo>
                  <a:pt x="37" y="35"/>
                </a:lnTo>
                <a:lnTo>
                  <a:pt x="37" y="36"/>
                </a:lnTo>
                <a:lnTo>
                  <a:pt x="37" y="36"/>
                </a:lnTo>
                <a:lnTo>
                  <a:pt x="38" y="36"/>
                </a:lnTo>
                <a:lnTo>
                  <a:pt x="39" y="36"/>
                </a:lnTo>
                <a:lnTo>
                  <a:pt x="40" y="36"/>
                </a:lnTo>
                <a:lnTo>
                  <a:pt x="41" y="36"/>
                </a:lnTo>
                <a:lnTo>
                  <a:pt x="41" y="36"/>
                </a:lnTo>
                <a:lnTo>
                  <a:pt x="42" y="36"/>
                </a:lnTo>
                <a:lnTo>
                  <a:pt x="43" y="36"/>
                </a:lnTo>
                <a:lnTo>
                  <a:pt x="44" y="36"/>
                </a:lnTo>
                <a:lnTo>
                  <a:pt x="44" y="35"/>
                </a:lnTo>
                <a:lnTo>
                  <a:pt x="44" y="34"/>
                </a:lnTo>
                <a:lnTo>
                  <a:pt x="45" y="34"/>
                </a:lnTo>
                <a:lnTo>
                  <a:pt x="46" y="34"/>
                </a:lnTo>
                <a:lnTo>
                  <a:pt x="46" y="33"/>
                </a:lnTo>
                <a:lnTo>
                  <a:pt x="47" y="33"/>
                </a:lnTo>
                <a:lnTo>
                  <a:pt x="47" y="33"/>
                </a:lnTo>
                <a:lnTo>
                  <a:pt x="47" y="33"/>
                </a:lnTo>
                <a:lnTo>
                  <a:pt x="47" y="33"/>
                </a:lnTo>
                <a:lnTo>
                  <a:pt x="48" y="33"/>
                </a:lnTo>
                <a:lnTo>
                  <a:pt x="49" y="33"/>
                </a:lnTo>
                <a:lnTo>
                  <a:pt x="50" y="33"/>
                </a:lnTo>
                <a:lnTo>
                  <a:pt x="50" y="33"/>
                </a:lnTo>
                <a:lnTo>
                  <a:pt x="50" y="33"/>
                </a:lnTo>
                <a:lnTo>
                  <a:pt x="51" y="33"/>
                </a:lnTo>
                <a:lnTo>
                  <a:pt x="52" y="33"/>
                </a:lnTo>
                <a:lnTo>
                  <a:pt x="53" y="33"/>
                </a:lnTo>
                <a:lnTo>
                  <a:pt x="53" y="34"/>
                </a:lnTo>
                <a:lnTo>
                  <a:pt x="53" y="34"/>
                </a:lnTo>
                <a:lnTo>
                  <a:pt x="53" y="33"/>
                </a:lnTo>
                <a:lnTo>
                  <a:pt x="54" y="33"/>
                </a:lnTo>
                <a:lnTo>
                  <a:pt x="55" y="33"/>
                </a:lnTo>
                <a:lnTo>
                  <a:pt x="55" y="32"/>
                </a:lnTo>
                <a:lnTo>
                  <a:pt x="56" y="32"/>
                </a:lnTo>
                <a:lnTo>
                  <a:pt x="56" y="32"/>
                </a:lnTo>
                <a:lnTo>
                  <a:pt x="57" y="32"/>
                </a:lnTo>
                <a:lnTo>
                  <a:pt x="57" y="31"/>
                </a:lnTo>
                <a:lnTo>
                  <a:pt x="58" y="30"/>
                </a:lnTo>
                <a:lnTo>
                  <a:pt x="58" y="30"/>
                </a:lnTo>
                <a:lnTo>
                  <a:pt x="59" y="29"/>
                </a:lnTo>
                <a:lnTo>
                  <a:pt x="58" y="28"/>
                </a:lnTo>
                <a:lnTo>
                  <a:pt x="59" y="28"/>
                </a:lnTo>
                <a:lnTo>
                  <a:pt x="58" y="27"/>
                </a:lnTo>
                <a:lnTo>
                  <a:pt x="59" y="27"/>
                </a:lnTo>
                <a:lnTo>
                  <a:pt x="59" y="26"/>
                </a:lnTo>
                <a:lnTo>
                  <a:pt x="60" y="25"/>
                </a:lnTo>
                <a:lnTo>
                  <a:pt x="60" y="24"/>
                </a:lnTo>
                <a:lnTo>
                  <a:pt x="61" y="24"/>
                </a:lnTo>
                <a:lnTo>
                  <a:pt x="61" y="24"/>
                </a:lnTo>
                <a:lnTo>
                  <a:pt x="60" y="24"/>
                </a:lnTo>
                <a:close/>
              </a:path>
            </a:pathLst>
          </a:custGeom>
          <a:solidFill>
            <a:srgbClr val="92D050"/>
          </a:solidFill>
          <a:ln w="9525" cap="flat" cmpd="sng">
            <a:noFill/>
            <a:prstDash val="solid"/>
            <a:round/>
            <a:headEnd type="none" w="med" len="med"/>
            <a:tailEnd type="none" w="med" len="med"/>
          </a:ln>
          <a:effectLst>
            <a:outerShdw dist="35921" dir="2700000" algn="ctr" rotWithShape="0">
              <a:srgbClr val="808080"/>
            </a:outerShdw>
          </a:effectLst>
        </p:spPr>
        <p:txBody>
          <a:bodyPr lIns="95070" tIns="47535" rIns="95070" bIns="47535"/>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defRPr sz="1000"/>
            </a:pPr>
            <a:endParaRPr lang="es-EC" sz="800" dirty="0" smtClean="0">
              <a:solidFill>
                <a:srgbClr val="000000"/>
              </a:solidFill>
              <a:latin typeface="Arial"/>
              <a:cs typeface="Arial"/>
            </a:endParaRPr>
          </a:p>
          <a:p>
            <a:pPr algn="ctr">
              <a:defRPr sz="1000"/>
            </a:pPr>
            <a:endParaRPr lang="es-EC" sz="800" dirty="0" smtClean="0">
              <a:solidFill>
                <a:srgbClr val="000000"/>
              </a:solidFill>
              <a:latin typeface="Arial"/>
              <a:cs typeface="Arial"/>
            </a:endParaRPr>
          </a:p>
          <a:p>
            <a:pPr algn="ctr">
              <a:defRPr sz="1000"/>
            </a:pPr>
            <a:endParaRPr lang="es-EC" sz="800" dirty="0" smtClean="0">
              <a:solidFill>
                <a:srgbClr val="000000"/>
              </a:solidFill>
              <a:latin typeface="Arial"/>
              <a:cs typeface="Arial"/>
            </a:endParaRPr>
          </a:p>
          <a:p>
            <a:pPr algn="ctr">
              <a:defRPr sz="1000"/>
            </a:pPr>
            <a:r>
              <a:rPr lang="es-EC" sz="800" dirty="0" smtClean="0">
                <a:solidFill>
                  <a:srgbClr val="000000"/>
                </a:solidFill>
                <a:latin typeface="Arial"/>
                <a:cs typeface="Arial"/>
              </a:rPr>
              <a:t>        </a:t>
            </a:r>
          </a:p>
          <a:p>
            <a:pPr algn="ctr">
              <a:defRPr sz="1000"/>
            </a:pPr>
            <a:endParaRPr lang="es-EC" sz="800" dirty="0" smtClean="0">
              <a:solidFill>
                <a:srgbClr val="000000"/>
              </a:solidFill>
              <a:latin typeface="Arial"/>
              <a:cs typeface="Arial"/>
            </a:endParaRPr>
          </a:p>
          <a:p>
            <a:pPr algn="ctr">
              <a:defRPr sz="1000"/>
            </a:pPr>
            <a:r>
              <a:rPr lang="es-EC" sz="800" dirty="0" smtClean="0">
                <a:solidFill>
                  <a:srgbClr val="000000"/>
                </a:solidFill>
                <a:latin typeface="Arial"/>
                <a:cs typeface="Arial"/>
              </a:rPr>
              <a:t>           </a:t>
            </a:r>
          </a:p>
          <a:p>
            <a:pPr algn="ctr">
              <a:defRPr sz="1000"/>
            </a:pPr>
            <a:endParaRPr lang="es-EC" sz="800" b="1" dirty="0" smtClean="0">
              <a:solidFill>
                <a:srgbClr val="000000"/>
              </a:solidFill>
              <a:latin typeface="Arial"/>
              <a:cs typeface="Arial"/>
            </a:endParaRPr>
          </a:p>
          <a:p>
            <a:pPr algn="ctr">
              <a:defRPr sz="1000"/>
            </a:pPr>
            <a:endParaRPr lang="es-EC" sz="800" b="1" dirty="0" smtClean="0">
              <a:solidFill>
                <a:srgbClr val="000000"/>
              </a:solidFill>
              <a:latin typeface="Arial"/>
              <a:cs typeface="Arial"/>
            </a:endParaRPr>
          </a:p>
          <a:p>
            <a:pPr algn="ctr">
              <a:defRPr sz="1000"/>
            </a:pPr>
            <a:endParaRPr lang="es-EC" sz="800" b="1" dirty="0" smtClean="0">
              <a:solidFill>
                <a:srgbClr val="000000"/>
              </a:solidFill>
              <a:latin typeface="Arial"/>
              <a:cs typeface="Arial"/>
            </a:endParaRPr>
          </a:p>
          <a:p>
            <a:pPr algn="ctr">
              <a:defRPr sz="1000"/>
            </a:pPr>
            <a:endParaRPr lang="es-EC" sz="800" b="1" dirty="0" smtClean="0">
              <a:solidFill>
                <a:srgbClr val="000000"/>
              </a:solidFill>
              <a:latin typeface="Arial"/>
              <a:cs typeface="Arial"/>
            </a:endParaRPr>
          </a:p>
          <a:p>
            <a:pPr algn="ctr">
              <a:defRPr sz="1000"/>
            </a:pPr>
            <a:endParaRPr lang="es-EC" sz="1000" b="1" dirty="0" smtClean="0">
              <a:solidFill>
                <a:srgbClr val="000000"/>
              </a:solidFill>
              <a:latin typeface="Arial"/>
              <a:cs typeface="Arial"/>
            </a:endParaRPr>
          </a:p>
          <a:p>
            <a:pPr algn="ctr">
              <a:defRPr sz="1000"/>
            </a:pPr>
            <a:endParaRPr lang="es-EC" sz="1000" b="1" dirty="0" smtClean="0">
              <a:solidFill>
                <a:srgbClr val="000000"/>
              </a:solidFill>
              <a:latin typeface="Arial"/>
              <a:cs typeface="Arial"/>
            </a:endParaRPr>
          </a:p>
          <a:p>
            <a:pPr algn="ctr">
              <a:defRPr sz="1000"/>
            </a:pPr>
            <a:endParaRPr lang="es-EC" sz="1000" b="1" dirty="0" smtClean="0">
              <a:solidFill>
                <a:srgbClr val="000000"/>
              </a:solidFill>
              <a:latin typeface="Arial"/>
              <a:cs typeface="Arial"/>
            </a:endParaRPr>
          </a:p>
          <a:p>
            <a:pPr algn="ctr">
              <a:defRPr sz="1000"/>
            </a:pPr>
            <a:endParaRPr lang="es-EC" sz="1000" b="1" dirty="0" smtClean="0">
              <a:solidFill>
                <a:srgbClr val="000000"/>
              </a:solidFill>
              <a:latin typeface="Arial"/>
              <a:cs typeface="Arial"/>
            </a:endParaRPr>
          </a:p>
          <a:p>
            <a:pPr algn="ctr">
              <a:defRPr sz="1000"/>
            </a:pPr>
            <a:r>
              <a:rPr lang="es-EC" sz="1000" b="1" dirty="0" smtClean="0">
                <a:solidFill>
                  <a:srgbClr val="000000"/>
                </a:solidFill>
                <a:latin typeface="Arial"/>
                <a:cs typeface="Arial"/>
              </a:rPr>
              <a:t>              </a:t>
            </a:r>
            <a:endParaRPr lang="es-EC" sz="1000" b="1" dirty="0">
              <a:solidFill>
                <a:srgbClr val="000000"/>
              </a:solidFill>
              <a:latin typeface="Arial"/>
              <a:cs typeface="Arial"/>
            </a:endParaRPr>
          </a:p>
        </p:txBody>
      </p:sp>
      <p:sp>
        <p:nvSpPr>
          <p:cNvPr id="7" name="6 CuadroTexto"/>
          <p:cNvSpPr txBox="1"/>
          <p:nvPr/>
        </p:nvSpPr>
        <p:spPr>
          <a:xfrm>
            <a:off x="9235107" y="2556024"/>
            <a:ext cx="1656184" cy="369332"/>
          </a:xfrm>
          <a:prstGeom prst="rect">
            <a:avLst/>
          </a:prstGeom>
          <a:noFill/>
        </p:spPr>
        <p:txBody>
          <a:bodyPr wrap="square" rtlCol="0">
            <a:spAutoFit/>
          </a:bodyPr>
          <a:lstStyle/>
          <a:p>
            <a:r>
              <a:rPr lang="es-EC" dirty="0" smtClean="0"/>
              <a:t> 302.000 Ha</a:t>
            </a:r>
            <a:endParaRPr lang="es-EC" dirty="0"/>
          </a:p>
        </p:txBody>
      </p:sp>
      <p:sp>
        <p:nvSpPr>
          <p:cNvPr id="8" name="7 Rectángulo"/>
          <p:cNvSpPr/>
          <p:nvPr/>
        </p:nvSpPr>
        <p:spPr>
          <a:xfrm>
            <a:off x="594147" y="3636144"/>
            <a:ext cx="4608512" cy="1938992"/>
          </a:xfrm>
          <a:prstGeom prst="rect">
            <a:avLst/>
          </a:prstGeom>
        </p:spPr>
        <p:txBody>
          <a:bodyPr wrap="square">
            <a:spAutoFit/>
          </a:bodyPr>
          <a:lstStyle/>
          <a:p>
            <a:pPr algn="just"/>
            <a:r>
              <a:rPr lang="es-EC" sz="2000" dirty="0" smtClean="0"/>
              <a:t>La producción anual de caña de azúcar para azúcar en Imbabura representa el 5,12 % respecto a la producción nacional de este cultivo; mientras que, la producción anual de tomate riñón representa el 33,04 %.</a:t>
            </a:r>
            <a:endParaRPr lang="es-ES" sz="2000" dirty="0"/>
          </a:p>
        </p:txBody>
      </p:sp>
      <p:graphicFrame>
        <p:nvGraphicFramePr>
          <p:cNvPr id="9" name="8 Tabla"/>
          <p:cNvGraphicFramePr>
            <a:graphicFrameLocks noGrp="1"/>
          </p:cNvGraphicFramePr>
          <p:nvPr/>
        </p:nvGraphicFramePr>
        <p:xfrm>
          <a:off x="5490691" y="3996184"/>
          <a:ext cx="5757043" cy="1695440"/>
        </p:xfrm>
        <a:graphic>
          <a:graphicData uri="http://schemas.openxmlformats.org/drawingml/2006/table">
            <a:tbl>
              <a:tblPr/>
              <a:tblGrid>
                <a:gridCol w="1776109"/>
                <a:gridCol w="1146159"/>
                <a:gridCol w="1182187"/>
                <a:gridCol w="1652588"/>
              </a:tblGrid>
              <a:tr h="41151">
                <a:tc gridSpan="4">
                  <a:txBody>
                    <a:bodyPr/>
                    <a:lstStyle/>
                    <a:p>
                      <a:pPr algn="ctr" rtl="0" fontAlgn="b"/>
                      <a:r>
                        <a:rPr lang="es-EC" sz="1800" b="1" i="0" u="none" strike="noStrike" dirty="0">
                          <a:solidFill>
                            <a:srgbClr val="FFFFFF"/>
                          </a:solidFill>
                          <a:latin typeface="+mn-lt"/>
                        </a:rPr>
                        <a:t> Cultivos transitorios de mayor producción </a:t>
                      </a:r>
                    </a:p>
                  </a:txBody>
                  <a:tcPr marL="9525" marR="9525" marT="9525" marB="0" anchor="b">
                    <a:lnL w="6350" cap="flat" cmpd="sng" algn="ctr">
                      <a:solidFill>
                        <a:srgbClr val="95B3D7"/>
                      </a:solidFill>
                      <a:prstDash val="solid"/>
                      <a:round/>
                      <a:headEnd type="none" w="med" len="med"/>
                      <a:tailEnd type="none" w="med" len="med"/>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538ED5"/>
                    </a:solidFill>
                  </a:tcPr>
                </a:tc>
                <a:tc hMerge="1">
                  <a:txBody>
                    <a:bodyPr/>
                    <a:lstStyle/>
                    <a:p>
                      <a:endParaRPr lang="es-EC"/>
                    </a:p>
                  </a:txBody>
                  <a:tcPr/>
                </a:tc>
                <a:tc hMerge="1">
                  <a:txBody>
                    <a:bodyPr/>
                    <a:lstStyle/>
                    <a:p>
                      <a:endParaRPr lang="es-EC"/>
                    </a:p>
                  </a:txBody>
                  <a:tcPr/>
                </a:tc>
                <a:tc hMerge="1">
                  <a:txBody>
                    <a:bodyPr/>
                    <a:lstStyle/>
                    <a:p>
                      <a:endParaRPr lang="es-EC"/>
                    </a:p>
                  </a:txBody>
                  <a:tcPr/>
                </a:tc>
              </a:tr>
              <a:tr h="257175">
                <a:tc rowSpan="2">
                  <a:txBody>
                    <a:bodyPr/>
                    <a:lstStyle/>
                    <a:p>
                      <a:pPr algn="ctr" rtl="0" fontAlgn="ctr"/>
                      <a:r>
                        <a:rPr lang="es-EC" sz="1800" b="1" i="0" u="none" strike="noStrike">
                          <a:solidFill>
                            <a:srgbClr val="000000"/>
                          </a:solidFill>
                          <a:latin typeface="+mn-lt"/>
                        </a:rPr>
                        <a:t> Cultivos transitorios  </a:t>
                      </a: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gridSpan="2">
                  <a:txBody>
                    <a:bodyPr/>
                    <a:lstStyle/>
                    <a:p>
                      <a:pPr algn="ctr" rtl="0" fontAlgn="ctr"/>
                      <a:r>
                        <a:rPr lang="es-EC" sz="1800" b="1" i="0" u="none" strike="noStrike">
                          <a:solidFill>
                            <a:srgbClr val="000000"/>
                          </a:solidFill>
                          <a:latin typeface="+mn-lt"/>
                        </a:rPr>
                        <a:t> Superficie (Ha) </a:t>
                      </a: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hMerge="1">
                  <a:txBody>
                    <a:bodyPr/>
                    <a:lstStyle/>
                    <a:p>
                      <a:endParaRPr lang="es-EC"/>
                    </a:p>
                  </a:txBody>
                  <a:tcPr/>
                </a:tc>
                <a:tc rowSpan="2">
                  <a:txBody>
                    <a:bodyPr/>
                    <a:lstStyle/>
                    <a:p>
                      <a:pPr algn="ctr" rtl="0" fontAlgn="ctr"/>
                      <a:r>
                        <a:rPr lang="es-EC" sz="1800" b="1" i="0" u="none" strike="noStrike">
                          <a:solidFill>
                            <a:srgbClr val="000000"/>
                          </a:solidFill>
                          <a:latin typeface="+mn-lt"/>
                        </a:rPr>
                        <a:t>Producción anual (Tm )</a:t>
                      </a: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r>
              <a:tr h="349746">
                <a:tc vMerge="1">
                  <a:txBody>
                    <a:bodyPr/>
                    <a:lstStyle/>
                    <a:p>
                      <a:endParaRPr lang="es-EC"/>
                    </a:p>
                  </a:txBody>
                  <a:tcPr/>
                </a:tc>
                <a:tc>
                  <a:txBody>
                    <a:bodyPr/>
                    <a:lstStyle/>
                    <a:p>
                      <a:pPr algn="ctr" rtl="0" fontAlgn="ctr"/>
                      <a:r>
                        <a:rPr lang="es-EC" sz="1800" b="1" i="0" u="none" strike="noStrike" dirty="0">
                          <a:solidFill>
                            <a:srgbClr val="000000"/>
                          </a:solidFill>
                          <a:latin typeface="+mn-lt"/>
                        </a:rPr>
                        <a:t>Sembrada</a:t>
                      </a: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rtl="0" fontAlgn="t"/>
                      <a:r>
                        <a:rPr lang="es-EC" sz="1800" b="1" i="0" u="none" strike="noStrike" dirty="0">
                          <a:solidFill>
                            <a:srgbClr val="000000"/>
                          </a:solidFill>
                          <a:latin typeface="+mn-lt"/>
                        </a:rPr>
                        <a:t>Cosechada   </a:t>
                      </a: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vMerge="1">
                  <a:txBody>
                    <a:bodyPr/>
                    <a:lstStyle/>
                    <a:p>
                      <a:endParaRPr lang="es-EC"/>
                    </a:p>
                  </a:txBody>
                  <a:tcPr/>
                </a:tc>
              </a:tr>
              <a:tr h="450716">
                <a:tc>
                  <a:txBody>
                    <a:bodyPr/>
                    <a:lstStyle/>
                    <a:p>
                      <a:pPr algn="l" rtl="0" fontAlgn="ctr"/>
                      <a:r>
                        <a:rPr lang="es-EC" sz="1800" b="0" i="0" u="none" strike="noStrike" dirty="0" smtClean="0">
                          <a:solidFill>
                            <a:srgbClr val="000000"/>
                          </a:solidFill>
                          <a:latin typeface="+mn-lt"/>
                        </a:rPr>
                        <a:t>Tomate riñón</a:t>
                      </a:r>
                      <a:endParaRPr lang="es-EC" sz="1800" b="0" i="0" u="none" strike="noStrike" dirty="0">
                        <a:solidFill>
                          <a:srgbClr val="000000"/>
                        </a:solidFill>
                        <a:latin typeface="+mn-lt"/>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rtl="0" fontAlgn="ctr"/>
                      <a:r>
                        <a:rPr lang="es-EC" sz="1800" b="0" i="0" u="none" strike="noStrike">
                          <a:solidFill>
                            <a:srgbClr val="000000"/>
                          </a:solidFill>
                          <a:latin typeface="+mn-lt"/>
                        </a:rPr>
                        <a:t>1.102</a:t>
                      </a: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rtl="0" fontAlgn="ctr"/>
                      <a:r>
                        <a:rPr lang="es-EC" sz="1800" b="0" i="0" u="none" strike="noStrike">
                          <a:solidFill>
                            <a:srgbClr val="000000"/>
                          </a:solidFill>
                          <a:latin typeface="+mn-lt"/>
                        </a:rPr>
                        <a:t>998</a:t>
                      </a: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rtl="0" fontAlgn="ctr"/>
                      <a:r>
                        <a:rPr lang="es-EC" sz="1800" b="0" i="0" u="none" strike="noStrike">
                          <a:solidFill>
                            <a:srgbClr val="000000"/>
                          </a:solidFill>
                          <a:latin typeface="+mn-lt"/>
                        </a:rPr>
                        <a:t>23.770</a:t>
                      </a: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r>
              <a:tr h="327288">
                <a:tc>
                  <a:txBody>
                    <a:bodyPr/>
                    <a:lstStyle/>
                    <a:p>
                      <a:pPr algn="l" rtl="0" fontAlgn="ctr"/>
                      <a:r>
                        <a:rPr lang="es-EC" sz="1800" b="0" i="0" u="none" strike="noStrike" dirty="0" smtClean="0">
                          <a:solidFill>
                            <a:srgbClr val="000000"/>
                          </a:solidFill>
                          <a:latin typeface="+mn-lt"/>
                        </a:rPr>
                        <a:t>Maíz suave choclo</a:t>
                      </a:r>
                      <a:endParaRPr lang="es-EC" sz="1800" b="0" i="0" u="none" strike="noStrike" dirty="0">
                        <a:solidFill>
                          <a:srgbClr val="000000"/>
                        </a:solidFill>
                        <a:latin typeface="+mn-lt"/>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4.031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3.422 </a:t>
                      </a:r>
                      <a:endParaRPr lang="es-EC" sz="1800" b="0" i="0" u="none" strike="noStrike" dirty="0">
                        <a:solidFill>
                          <a:srgbClr val="000000"/>
                        </a:solidFill>
                        <a:latin typeface="Calibri"/>
                      </a:endParaRPr>
                    </a:p>
                  </a:txBody>
                  <a:tcPr marL="9525" marR="9525" marT="9525" marB="0" anchor="b">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7.727 </a:t>
                      </a:r>
                      <a:endParaRPr lang="es-EC" sz="1800" b="0" i="0" u="none" strike="noStrike" dirty="0">
                        <a:solidFill>
                          <a:srgbClr val="000000"/>
                        </a:solidFill>
                        <a:latin typeface="Calibri"/>
                      </a:endParaRPr>
                    </a:p>
                  </a:txBody>
                  <a:tcPr marL="9525" marR="9525" marT="9525" marB="0" anchor="b">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r>
            </a:tbl>
          </a:graphicData>
        </a:graphic>
      </p:graphicFrame>
      <p:sp>
        <p:nvSpPr>
          <p:cNvPr id="10" name="9 Rectángulo"/>
          <p:cNvSpPr/>
          <p:nvPr/>
        </p:nvSpPr>
        <p:spPr>
          <a:xfrm>
            <a:off x="594147" y="5580360"/>
            <a:ext cx="4464496" cy="1015663"/>
          </a:xfrm>
          <a:prstGeom prst="rect">
            <a:avLst/>
          </a:prstGeom>
        </p:spPr>
        <p:txBody>
          <a:bodyPr wrap="square">
            <a:spAutoFit/>
          </a:bodyPr>
          <a:lstStyle/>
          <a:p>
            <a:pPr algn="just"/>
            <a:r>
              <a:rPr lang="es-EC" sz="2000" dirty="0" smtClean="0"/>
              <a:t>En esta provincia el ganado vacuno lidera el sector pecuario, existiendo el 2,75 %  del total nacional.</a:t>
            </a:r>
          </a:p>
        </p:txBody>
      </p:sp>
      <p:graphicFrame>
        <p:nvGraphicFramePr>
          <p:cNvPr id="11" name="10 Tabla"/>
          <p:cNvGraphicFramePr>
            <a:graphicFrameLocks noGrp="1"/>
          </p:cNvGraphicFramePr>
          <p:nvPr/>
        </p:nvGraphicFramePr>
        <p:xfrm>
          <a:off x="738163" y="6660480"/>
          <a:ext cx="10369152" cy="1224135"/>
        </p:xfrm>
        <a:graphic>
          <a:graphicData uri="http://schemas.openxmlformats.org/drawingml/2006/table">
            <a:tbl>
              <a:tblPr/>
              <a:tblGrid>
                <a:gridCol w="1748802"/>
                <a:gridCol w="1436725"/>
                <a:gridCol w="1436725"/>
                <a:gridCol w="1436725"/>
                <a:gridCol w="1436725"/>
                <a:gridCol w="1436725"/>
                <a:gridCol w="1436725"/>
              </a:tblGrid>
              <a:tr h="408045">
                <a:tc gridSpan="7">
                  <a:txBody>
                    <a:bodyPr/>
                    <a:lstStyle/>
                    <a:p>
                      <a:pPr algn="ctr" rtl="0" fontAlgn="ctr"/>
                      <a:r>
                        <a:rPr lang="es-EC" sz="1800" b="1" i="0" u="none" strike="noStrike" dirty="0">
                          <a:solidFill>
                            <a:srgbClr val="FFFFFF"/>
                          </a:solidFill>
                          <a:latin typeface="Calibri"/>
                        </a:rPr>
                        <a:t>Número total de cabezas de ganado (machos y hembras)*</a:t>
                      </a:r>
                      <a:r>
                        <a:rPr lang="es-EC" sz="1800" b="1" i="0" u="none" strike="noStrike" dirty="0">
                          <a:solidFill>
                            <a:srgbClr val="000000"/>
                          </a:solidFill>
                          <a:latin typeface="Calibri"/>
                        </a:rPr>
                        <a:t> </a:t>
                      </a:r>
                      <a:r>
                        <a:rPr lang="es-EC" sz="1800" b="1" i="0" u="none" strike="noStrike" dirty="0">
                          <a:solidFill>
                            <a:srgbClr val="FFFFFF"/>
                          </a:solidFill>
                          <a:latin typeface="Calibri"/>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r>
              <a:tr h="408045">
                <a:tc>
                  <a:txBody>
                    <a:bodyPr/>
                    <a:lstStyle/>
                    <a:p>
                      <a:pPr algn="ctr" rtl="0" fontAlgn="ctr"/>
                      <a:r>
                        <a:rPr lang="es-EC" sz="1800" b="0" i="0" u="none" strike="noStrike">
                          <a:solidFill>
                            <a:srgbClr val="000000"/>
                          </a:solidFill>
                          <a:latin typeface="Calibri"/>
                        </a:rPr>
                        <a:t>Vacuno</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Porcino</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Ovino</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Asnal</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Caballar</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Mular</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Caprino</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DBE5F1"/>
                    </a:solidFill>
                  </a:tcPr>
                </a:tc>
              </a:tr>
              <a:tr h="408045">
                <a:tc>
                  <a:txBody>
                    <a:bodyPr/>
                    <a:lstStyle/>
                    <a:p>
                      <a:pPr algn="ctr" fontAlgn="ctr"/>
                      <a:r>
                        <a:rPr lang="es-EC" sz="1800" b="0" i="0" u="none" strike="noStrike">
                          <a:latin typeface="+mn-lt"/>
                        </a:rPr>
                        <a:t>126.520</a:t>
                      </a:r>
                    </a:p>
                  </a:txBody>
                  <a:tcPr marL="0" marR="0" marT="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70.708</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37.416</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1.568</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10.240</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978</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dirty="0">
                          <a:latin typeface="+mn-lt"/>
                        </a:rPr>
                        <a:t>1.947</a:t>
                      </a: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bl>
          </a:graphicData>
        </a:graphic>
      </p:graphicFrame>
      <p:sp>
        <p:nvSpPr>
          <p:cNvPr id="12" name="4 CuadroTexto"/>
          <p:cNvSpPr txBox="1">
            <a:spLocks noChangeArrowheads="1"/>
          </p:cNvSpPr>
          <p:nvPr/>
        </p:nvSpPr>
        <p:spPr bwMode="auto">
          <a:xfrm>
            <a:off x="32822" y="7943667"/>
            <a:ext cx="6393973" cy="372997"/>
          </a:xfrm>
          <a:prstGeom prst="rect">
            <a:avLst/>
          </a:prstGeom>
          <a:noFill/>
          <a:ln w="9525">
            <a:noFill/>
            <a:miter lim="800000"/>
            <a:headEnd/>
            <a:tailEnd/>
          </a:ln>
        </p:spPr>
        <p:txBody>
          <a:bodyPr lIns="95070" tIns="47535" rIns="95070" bIns="47535">
            <a:spAutoFit/>
          </a:bodyPr>
          <a:lstStyle/>
          <a:p>
            <a:r>
              <a:rPr lang="es-ES" sz="900" b="1" dirty="0"/>
              <a:t>Fuente: </a:t>
            </a:r>
            <a:r>
              <a:rPr lang="es-ES" sz="900" dirty="0"/>
              <a:t>Encuesta de Superficie y Producción Agropecuaria Continua (ESPAC </a:t>
            </a:r>
            <a:r>
              <a:rPr lang="es-ES" sz="900" dirty="0" smtClean="0"/>
              <a:t>) 2014 </a:t>
            </a:r>
          </a:p>
          <a:p>
            <a:r>
              <a:rPr lang="es-ES" sz="900" dirty="0" smtClean="0"/>
              <a:t>* Existencia al día de la visita</a:t>
            </a:r>
            <a:endParaRPr lang="es-ES" sz="900"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Rectángulo"/>
          <p:cNvSpPr/>
          <p:nvPr/>
        </p:nvSpPr>
        <p:spPr>
          <a:xfrm>
            <a:off x="954187" y="1187872"/>
            <a:ext cx="954107" cy="461665"/>
          </a:xfrm>
          <a:prstGeom prst="rect">
            <a:avLst/>
          </a:prstGeom>
        </p:spPr>
        <p:txBody>
          <a:bodyPr wrap="none">
            <a:spAutoFit/>
          </a:bodyPr>
          <a:lstStyle/>
          <a:p>
            <a:r>
              <a:rPr lang="es-EC" sz="2400" b="1" dirty="0" smtClean="0">
                <a:latin typeface="Arial" pitchFamily="34" charset="0"/>
                <a:cs typeface="Arial" pitchFamily="34" charset="0"/>
              </a:rPr>
              <a:t>Napo</a:t>
            </a:r>
          </a:p>
        </p:txBody>
      </p:sp>
      <p:graphicFrame>
        <p:nvGraphicFramePr>
          <p:cNvPr id="5" name="4 Tabla"/>
          <p:cNvGraphicFramePr>
            <a:graphicFrameLocks noGrp="1"/>
          </p:cNvGraphicFramePr>
          <p:nvPr/>
        </p:nvGraphicFramePr>
        <p:xfrm>
          <a:off x="738163" y="1835944"/>
          <a:ext cx="6048672" cy="1512168"/>
        </p:xfrm>
        <a:graphic>
          <a:graphicData uri="http://schemas.openxmlformats.org/drawingml/2006/table">
            <a:tbl>
              <a:tblPr/>
              <a:tblGrid>
                <a:gridCol w="1405557"/>
                <a:gridCol w="1405557"/>
                <a:gridCol w="1405557"/>
                <a:gridCol w="1832001"/>
              </a:tblGrid>
              <a:tr h="257175">
                <a:tc gridSpan="4">
                  <a:txBody>
                    <a:bodyPr/>
                    <a:lstStyle/>
                    <a:p>
                      <a:pPr algn="ctr" rtl="0" fontAlgn="b"/>
                      <a:r>
                        <a:rPr lang="es-EC" sz="1800" b="1" i="0" u="none" strike="noStrike" dirty="0">
                          <a:solidFill>
                            <a:srgbClr val="FFFFFF"/>
                          </a:solidFill>
                          <a:latin typeface="+mj-lt"/>
                        </a:rPr>
                        <a:t> Cultivos permanentes de mayor producción </a:t>
                      </a:r>
                    </a:p>
                  </a:txBody>
                  <a:tcPr marL="9525" marR="9525" marT="9525" marB="0" anchor="b">
                    <a:lnL w="6350" cap="flat" cmpd="sng" algn="ctr">
                      <a:solidFill>
                        <a:srgbClr val="95B3D7"/>
                      </a:solidFill>
                      <a:prstDash val="solid"/>
                      <a:round/>
                      <a:headEnd type="none" w="med" len="med"/>
                      <a:tailEnd type="none" w="med" len="med"/>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538ED5"/>
                    </a:solidFill>
                  </a:tcPr>
                </a:tc>
                <a:tc hMerge="1">
                  <a:txBody>
                    <a:bodyPr/>
                    <a:lstStyle/>
                    <a:p>
                      <a:endParaRPr lang="es-EC"/>
                    </a:p>
                  </a:txBody>
                  <a:tcPr/>
                </a:tc>
                <a:tc hMerge="1">
                  <a:txBody>
                    <a:bodyPr/>
                    <a:lstStyle/>
                    <a:p>
                      <a:endParaRPr lang="es-EC"/>
                    </a:p>
                  </a:txBody>
                  <a:tcPr/>
                </a:tc>
                <a:tc hMerge="1">
                  <a:txBody>
                    <a:bodyPr/>
                    <a:lstStyle/>
                    <a:p>
                      <a:endParaRPr lang="es-EC"/>
                    </a:p>
                  </a:txBody>
                  <a:tcPr/>
                </a:tc>
              </a:tr>
              <a:tr h="257175">
                <a:tc rowSpan="2">
                  <a:txBody>
                    <a:bodyPr/>
                    <a:lstStyle/>
                    <a:p>
                      <a:pPr algn="ctr" rtl="0" fontAlgn="ctr"/>
                      <a:r>
                        <a:rPr lang="es-EC" sz="1800" b="1" i="0" u="none" strike="noStrike" dirty="0">
                          <a:solidFill>
                            <a:srgbClr val="000000"/>
                          </a:solidFill>
                          <a:latin typeface="+mj-lt"/>
                        </a:rPr>
                        <a:t> Cultivos permanentes </a:t>
                      </a: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gridSpan="2">
                  <a:txBody>
                    <a:bodyPr/>
                    <a:lstStyle/>
                    <a:p>
                      <a:pPr algn="ctr" rtl="0" fontAlgn="ctr"/>
                      <a:r>
                        <a:rPr lang="es-EC" sz="1800" b="1" i="0" u="none" strike="noStrike">
                          <a:solidFill>
                            <a:srgbClr val="000000"/>
                          </a:solidFill>
                          <a:latin typeface="+mj-lt"/>
                        </a:rPr>
                        <a:t> Superficie (Ha) </a:t>
                      </a: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hMerge="1">
                  <a:txBody>
                    <a:bodyPr/>
                    <a:lstStyle/>
                    <a:p>
                      <a:endParaRPr lang="es-EC"/>
                    </a:p>
                  </a:txBody>
                  <a:tcPr/>
                </a:tc>
                <a:tc rowSpan="2">
                  <a:txBody>
                    <a:bodyPr/>
                    <a:lstStyle/>
                    <a:p>
                      <a:pPr algn="ctr" rtl="0" fontAlgn="ctr"/>
                      <a:r>
                        <a:rPr lang="es-EC" sz="1800" b="1" i="0" u="none" strike="noStrike">
                          <a:solidFill>
                            <a:srgbClr val="000000"/>
                          </a:solidFill>
                          <a:latin typeface="+mj-lt"/>
                        </a:rPr>
                        <a:t>Producción anual (Tm )</a:t>
                      </a: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r>
              <a:tr h="257175">
                <a:tc vMerge="1">
                  <a:txBody>
                    <a:bodyPr/>
                    <a:lstStyle/>
                    <a:p>
                      <a:endParaRPr lang="es-EC"/>
                    </a:p>
                  </a:txBody>
                  <a:tcPr/>
                </a:tc>
                <a:tc>
                  <a:txBody>
                    <a:bodyPr/>
                    <a:lstStyle/>
                    <a:p>
                      <a:pPr algn="ctr" rtl="0" fontAlgn="b"/>
                      <a:r>
                        <a:rPr lang="es-EC" sz="1800" b="1" i="0" u="none" strike="noStrike">
                          <a:solidFill>
                            <a:srgbClr val="000000"/>
                          </a:solidFill>
                          <a:latin typeface="+mj-lt"/>
                        </a:rPr>
                        <a:t> Plantada  </a:t>
                      </a:r>
                    </a:p>
                  </a:txBody>
                  <a:tcPr marL="9525" marR="9525" marT="9525" marB="0" anchor="b">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rtl="0" fontAlgn="b"/>
                      <a:r>
                        <a:rPr lang="es-EC" sz="1800" b="1" i="0" u="none" strike="noStrike">
                          <a:solidFill>
                            <a:srgbClr val="000000"/>
                          </a:solidFill>
                          <a:latin typeface="+mj-lt"/>
                        </a:rPr>
                        <a:t>  Cosechada  </a:t>
                      </a:r>
                    </a:p>
                  </a:txBody>
                  <a:tcPr marL="9525" marR="9525" marT="9525" marB="0" anchor="b">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vMerge="1">
                  <a:txBody>
                    <a:bodyPr/>
                    <a:lstStyle/>
                    <a:p>
                      <a:endParaRPr lang="es-EC"/>
                    </a:p>
                  </a:txBody>
                  <a:tcPr/>
                </a:tc>
              </a:tr>
              <a:tr h="352425">
                <a:tc>
                  <a:txBody>
                    <a:bodyPr/>
                    <a:lstStyle/>
                    <a:p>
                      <a:pPr algn="l" rtl="0" fontAlgn="ctr"/>
                      <a:r>
                        <a:rPr lang="es-EC" sz="1800" b="0" i="0" u="none" strike="noStrike" dirty="0" smtClean="0">
                          <a:solidFill>
                            <a:srgbClr val="000000"/>
                          </a:solidFill>
                          <a:latin typeface="+mj-lt"/>
                        </a:rPr>
                        <a:t>Plátano</a:t>
                      </a:r>
                      <a:endParaRPr lang="es-EC" sz="1800" b="0" i="0" u="none" strike="noStrike" dirty="0">
                        <a:solidFill>
                          <a:srgbClr val="000000"/>
                        </a:solidFill>
                        <a:latin typeface="+mj-lt"/>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4.040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2.121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12.141 </a:t>
                      </a:r>
                      <a:endParaRPr lang="es-EC" sz="1800" b="0" i="0" u="none" strike="noStrike" dirty="0">
                        <a:solidFill>
                          <a:srgbClr val="000000"/>
                        </a:solidFill>
                        <a:latin typeface="Calibri"/>
                      </a:endParaRP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r>
              <a:tr h="308208">
                <a:tc>
                  <a:txBody>
                    <a:bodyPr/>
                    <a:lstStyle/>
                    <a:p>
                      <a:pPr algn="l" rtl="0" fontAlgn="ctr"/>
                      <a:r>
                        <a:rPr lang="es-EC" sz="1800" b="0" i="0" u="none" strike="noStrike" dirty="0" smtClean="0">
                          <a:solidFill>
                            <a:srgbClr val="000000"/>
                          </a:solidFill>
                          <a:latin typeface="+mj-lt"/>
                        </a:rPr>
                        <a:t>Cacao</a:t>
                      </a:r>
                      <a:endParaRPr lang="es-EC" sz="1800" b="0" i="0" u="none" strike="noStrike" dirty="0">
                        <a:solidFill>
                          <a:srgbClr val="000000"/>
                        </a:solidFill>
                        <a:latin typeface="+mj-lt"/>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11.857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8.625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1.771 </a:t>
                      </a:r>
                      <a:endParaRPr lang="es-EC" sz="1800" b="0" i="0" u="none" strike="noStrike" dirty="0">
                        <a:solidFill>
                          <a:srgbClr val="000000"/>
                        </a:solidFill>
                        <a:latin typeface="Calibri"/>
                      </a:endParaRP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r>
            </a:tbl>
          </a:graphicData>
        </a:graphic>
      </p:graphicFrame>
      <p:sp>
        <p:nvSpPr>
          <p:cNvPr id="6" name="Freeform 7"/>
          <p:cNvSpPr>
            <a:spLocks/>
          </p:cNvSpPr>
          <p:nvPr/>
        </p:nvSpPr>
        <p:spPr bwMode="auto">
          <a:xfrm>
            <a:off x="8587035" y="1547912"/>
            <a:ext cx="2447992" cy="2016224"/>
          </a:xfrm>
          <a:custGeom>
            <a:avLst/>
            <a:gdLst/>
            <a:ahLst/>
            <a:cxnLst>
              <a:cxn ang="0">
                <a:pos x="30" y="2"/>
              </a:cxn>
              <a:cxn ang="0">
                <a:pos x="31" y="6"/>
              </a:cxn>
              <a:cxn ang="0">
                <a:pos x="35" y="6"/>
              </a:cxn>
              <a:cxn ang="0">
                <a:pos x="40" y="7"/>
              </a:cxn>
              <a:cxn ang="0">
                <a:pos x="44" y="4"/>
              </a:cxn>
              <a:cxn ang="0">
                <a:pos x="47" y="5"/>
              </a:cxn>
              <a:cxn ang="0">
                <a:pos x="47" y="8"/>
              </a:cxn>
              <a:cxn ang="0">
                <a:pos x="50" y="9"/>
              </a:cxn>
              <a:cxn ang="0">
                <a:pos x="53" y="6"/>
              </a:cxn>
              <a:cxn ang="0">
                <a:pos x="54" y="18"/>
              </a:cxn>
              <a:cxn ang="0">
                <a:pos x="53" y="21"/>
              </a:cxn>
              <a:cxn ang="0">
                <a:pos x="50" y="24"/>
              </a:cxn>
              <a:cxn ang="0">
                <a:pos x="47" y="26"/>
              </a:cxn>
              <a:cxn ang="0">
                <a:pos x="42" y="24"/>
              </a:cxn>
              <a:cxn ang="0">
                <a:pos x="40" y="26"/>
              </a:cxn>
              <a:cxn ang="0">
                <a:pos x="39" y="29"/>
              </a:cxn>
              <a:cxn ang="0">
                <a:pos x="43" y="32"/>
              </a:cxn>
              <a:cxn ang="0">
                <a:pos x="44" y="35"/>
              </a:cxn>
              <a:cxn ang="0">
                <a:pos x="42" y="40"/>
              </a:cxn>
              <a:cxn ang="0">
                <a:pos x="41" y="45"/>
              </a:cxn>
              <a:cxn ang="0">
                <a:pos x="40" y="47"/>
              </a:cxn>
              <a:cxn ang="0">
                <a:pos x="44" y="46"/>
              </a:cxn>
              <a:cxn ang="0">
                <a:pos x="48" y="44"/>
              </a:cxn>
              <a:cxn ang="0">
                <a:pos x="53" y="43"/>
              </a:cxn>
              <a:cxn ang="0">
                <a:pos x="56" y="41"/>
              </a:cxn>
              <a:cxn ang="0">
                <a:pos x="59" y="38"/>
              </a:cxn>
              <a:cxn ang="0">
                <a:pos x="62" y="34"/>
              </a:cxn>
              <a:cxn ang="0">
                <a:pos x="63" y="30"/>
              </a:cxn>
              <a:cxn ang="0">
                <a:pos x="66" y="50"/>
              </a:cxn>
              <a:cxn ang="0">
                <a:pos x="61" y="51"/>
              </a:cxn>
              <a:cxn ang="0">
                <a:pos x="57" y="52"/>
              </a:cxn>
              <a:cxn ang="0">
                <a:pos x="53" y="53"/>
              </a:cxn>
              <a:cxn ang="0">
                <a:pos x="51" y="55"/>
              </a:cxn>
              <a:cxn ang="0">
                <a:pos x="47" y="53"/>
              </a:cxn>
              <a:cxn ang="0">
                <a:pos x="43" y="56"/>
              </a:cxn>
              <a:cxn ang="0">
                <a:pos x="39" y="55"/>
              </a:cxn>
              <a:cxn ang="0">
                <a:pos x="36" y="57"/>
              </a:cxn>
              <a:cxn ang="0">
                <a:pos x="34" y="57"/>
              </a:cxn>
              <a:cxn ang="0">
                <a:pos x="30" y="59"/>
              </a:cxn>
              <a:cxn ang="0">
                <a:pos x="25" y="60"/>
              </a:cxn>
              <a:cxn ang="0">
                <a:pos x="23" y="61"/>
              </a:cxn>
              <a:cxn ang="0">
                <a:pos x="21" y="58"/>
              </a:cxn>
              <a:cxn ang="0">
                <a:pos x="16" y="59"/>
              </a:cxn>
              <a:cxn ang="0">
                <a:pos x="12" y="59"/>
              </a:cxn>
              <a:cxn ang="0">
                <a:pos x="8" y="56"/>
              </a:cxn>
              <a:cxn ang="0">
                <a:pos x="6" y="57"/>
              </a:cxn>
              <a:cxn ang="0">
                <a:pos x="3" y="58"/>
              </a:cxn>
              <a:cxn ang="0">
                <a:pos x="4" y="53"/>
              </a:cxn>
              <a:cxn ang="0">
                <a:pos x="2" y="50"/>
              </a:cxn>
              <a:cxn ang="0">
                <a:pos x="0" y="46"/>
              </a:cxn>
              <a:cxn ang="0">
                <a:pos x="2" y="42"/>
              </a:cxn>
              <a:cxn ang="0">
                <a:pos x="0" y="37"/>
              </a:cxn>
              <a:cxn ang="0">
                <a:pos x="3" y="33"/>
              </a:cxn>
              <a:cxn ang="0">
                <a:pos x="6" y="29"/>
              </a:cxn>
              <a:cxn ang="0">
                <a:pos x="8" y="24"/>
              </a:cxn>
              <a:cxn ang="0">
                <a:pos x="8" y="20"/>
              </a:cxn>
              <a:cxn ang="0">
                <a:pos x="11" y="17"/>
              </a:cxn>
              <a:cxn ang="0">
                <a:pos x="11" y="11"/>
              </a:cxn>
              <a:cxn ang="0">
                <a:pos x="16" y="11"/>
              </a:cxn>
              <a:cxn ang="0">
                <a:pos x="19" y="9"/>
              </a:cxn>
              <a:cxn ang="0">
                <a:pos x="22" y="6"/>
              </a:cxn>
              <a:cxn ang="0">
                <a:pos x="23" y="5"/>
              </a:cxn>
              <a:cxn ang="0">
                <a:pos x="28" y="2"/>
              </a:cxn>
            </a:cxnLst>
            <a:rect l="0" t="0" r="r" b="b"/>
            <a:pathLst>
              <a:path w="68" h="61">
                <a:moveTo>
                  <a:pt x="28" y="0"/>
                </a:moveTo>
                <a:lnTo>
                  <a:pt x="28" y="0"/>
                </a:lnTo>
                <a:lnTo>
                  <a:pt x="29" y="0"/>
                </a:lnTo>
                <a:lnTo>
                  <a:pt x="29" y="1"/>
                </a:lnTo>
                <a:lnTo>
                  <a:pt x="30" y="1"/>
                </a:lnTo>
                <a:lnTo>
                  <a:pt x="31" y="1"/>
                </a:lnTo>
                <a:lnTo>
                  <a:pt x="31" y="2"/>
                </a:lnTo>
                <a:lnTo>
                  <a:pt x="30" y="2"/>
                </a:lnTo>
                <a:lnTo>
                  <a:pt x="30" y="3"/>
                </a:lnTo>
                <a:lnTo>
                  <a:pt x="30" y="3"/>
                </a:lnTo>
                <a:lnTo>
                  <a:pt x="31" y="3"/>
                </a:lnTo>
                <a:lnTo>
                  <a:pt x="30" y="3"/>
                </a:lnTo>
                <a:lnTo>
                  <a:pt x="30" y="4"/>
                </a:lnTo>
                <a:lnTo>
                  <a:pt x="31" y="4"/>
                </a:lnTo>
                <a:lnTo>
                  <a:pt x="31" y="5"/>
                </a:lnTo>
                <a:lnTo>
                  <a:pt x="31" y="6"/>
                </a:lnTo>
                <a:lnTo>
                  <a:pt x="31" y="6"/>
                </a:lnTo>
                <a:lnTo>
                  <a:pt x="32" y="6"/>
                </a:lnTo>
                <a:lnTo>
                  <a:pt x="32" y="5"/>
                </a:lnTo>
                <a:lnTo>
                  <a:pt x="33" y="5"/>
                </a:lnTo>
                <a:lnTo>
                  <a:pt x="34" y="5"/>
                </a:lnTo>
                <a:lnTo>
                  <a:pt x="34" y="6"/>
                </a:lnTo>
                <a:lnTo>
                  <a:pt x="34" y="6"/>
                </a:lnTo>
                <a:lnTo>
                  <a:pt x="35" y="6"/>
                </a:lnTo>
                <a:lnTo>
                  <a:pt x="36" y="6"/>
                </a:lnTo>
                <a:lnTo>
                  <a:pt x="37" y="6"/>
                </a:lnTo>
                <a:lnTo>
                  <a:pt x="37" y="6"/>
                </a:lnTo>
                <a:lnTo>
                  <a:pt x="38" y="6"/>
                </a:lnTo>
                <a:lnTo>
                  <a:pt x="39" y="6"/>
                </a:lnTo>
                <a:lnTo>
                  <a:pt x="39" y="6"/>
                </a:lnTo>
                <a:lnTo>
                  <a:pt x="40" y="6"/>
                </a:lnTo>
                <a:lnTo>
                  <a:pt x="40" y="7"/>
                </a:lnTo>
                <a:lnTo>
                  <a:pt x="40" y="6"/>
                </a:lnTo>
                <a:lnTo>
                  <a:pt x="41" y="6"/>
                </a:lnTo>
                <a:lnTo>
                  <a:pt x="41" y="6"/>
                </a:lnTo>
                <a:lnTo>
                  <a:pt x="42" y="5"/>
                </a:lnTo>
                <a:lnTo>
                  <a:pt x="43" y="5"/>
                </a:lnTo>
                <a:lnTo>
                  <a:pt x="44" y="5"/>
                </a:lnTo>
                <a:lnTo>
                  <a:pt x="44" y="4"/>
                </a:lnTo>
                <a:lnTo>
                  <a:pt x="44" y="4"/>
                </a:lnTo>
                <a:lnTo>
                  <a:pt x="45" y="3"/>
                </a:lnTo>
                <a:lnTo>
                  <a:pt x="46" y="3"/>
                </a:lnTo>
                <a:lnTo>
                  <a:pt x="46" y="3"/>
                </a:lnTo>
                <a:lnTo>
                  <a:pt x="47" y="3"/>
                </a:lnTo>
                <a:lnTo>
                  <a:pt x="47" y="4"/>
                </a:lnTo>
                <a:lnTo>
                  <a:pt x="46" y="4"/>
                </a:lnTo>
                <a:lnTo>
                  <a:pt x="47" y="4"/>
                </a:lnTo>
                <a:lnTo>
                  <a:pt x="47" y="5"/>
                </a:lnTo>
                <a:lnTo>
                  <a:pt x="47" y="5"/>
                </a:lnTo>
                <a:lnTo>
                  <a:pt x="47" y="5"/>
                </a:lnTo>
                <a:lnTo>
                  <a:pt x="47" y="6"/>
                </a:lnTo>
                <a:lnTo>
                  <a:pt x="46" y="6"/>
                </a:lnTo>
                <a:lnTo>
                  <a:pt x="46" y="6"/>
                </a:lnTo>
                <a:lnTo>
                  <a:pt x="47" y="6"/>
                </a:lnTo>
                <a:lnTo>
                  <a:pt x="47" y="7"/>
                </a:lnTo>
                <a:lnTo>
                  <a:pt x="47" y="8"/>
                </a:lnTo>
                <a:lnTo>
                  <a:pt x="47" y="9"/>
                </a:lnTo>
                <a:lnTo>
                  <a:pt x="47" y="8"/>
                </a:lnTo>
                <a:lnTo>
                  <a:pt x="47" y="8"/>
                </a:lnTo>
                <a:lnTo>
                  <a:pt x="47" y="9"/>
                </a:lnTo>
                <a:lnTo>
                  <a:pt x="48" y="9"/>
                </a:lnTo>
                <a:lnTo>
                  <a:pt x="49" y="9"/>
                </a:lnTo>
                <a:lnTo>
                  <a:pt x="50" y="9"/>
                </a:lnTo>
                <a:lnTo>
                  <a:pt x="50" y="9"/>
                </a:lnTo>
                <a:lnTo>
                  <a:pt x="50" y="9"/>
                </a:lnTo>
                <a:lnTo>
                  <a:pt x="51" y="9"/>
                </a:lnTo>
                <a:lnTo>
                  <a:pt x="51" y="8"/>
                </a:lnTo>
                <a:lnTo>
                  <a:pt x="52" y="8"/>
                </a:lnTo>
                <a:lnTo>
                  <a:pt x="52" y="7"/>
                </a:lnTo>
                <a:lnTo>
                  <a:pt x="52" y="6"/>
                </a:lnTo>
                <a:lnTo>
                  <a:pt x="53" y="6"/>
                </a:lnTo>
                <a:lnTo>
                  <a:pt x="53" y="6"/>
                </a:lnTo>
                <a:lnTo>
                  <a:pt x="53" y="6"/>
                </a:lnTo>
                <a:lnTo>
                  <a:pt x="53" y="5"/>
                </a:lnTo>
                <a:lnTo>
                  <a:pt x="53" y="4"/>
                </a:lnTo>
                <a:lnTo>
                  <a:pt x="54" y="4"/>
                </a:lnTo>
                <a:lnTo>
                  <a:pt x="54" y="19"/>
                </a:lnTo>
                <a:lnTo>
                  <a:pt x="53" y="19"/>
                </a:lnTo>
                <a:lnTo>
                  <a:pt x="54" y="19"/>
                </a:lnTo>
                <a:lnTo>
                  <a:pt x="54" y="18"/>
                </a:lnTo>
                <a:lnTo>
                  <a:pt x="53" y="18"/>
                </a:lnTo>
                <a:lnTo>
                  <a:pt x="53" y="18"/>
                </a:lnTo>
                <a:lnTo>
                  <a:pt x="53" y="19"/>
                </a:lnTo>
                <a:lnTo>
                  <a:pt x="52" y="19"/>
                </a:lnTo>
                <a:lnTo>
                  <a:pt x="52" y="20"/>
                </a:lnTo>
                <a:lnTo>
                  <a:pt x="53" y="20"/>
                </a:lnTo>
                <a:lnTo>
                  <a:pt x="53" y="21"/>
                </a:lnTo>
                <a:lnTo>
                  <a:pt x="53" y="21"/>
                </a:lnTo>
                <a:lnTo>
                  <a:pt x="52" y="22"/>
                </a:lnTo>
                <a:lnTo>
                  <a:pt x="53" y="22"/>
                </a:lnTo>
                <a:lnTo>
                  <a:pt x="52" y="22"/>
                </a:lnTo>
                <a:lnTo>
                  <a:pt x="51" y="22"/>
                </a:lnTo>
                <a:lnTo>
                  <a:pt x="50" y="22"/>
                </a:lnTo>
                <a:lnTo>
                  <a:pt x="50" y="23"/>
                </a:lnTo>
                <a:lnTo>
                  <a:pt x="50" y="24"/>
                </a:lnTo>
                <a:lnTo>
                  <a:pt x="50" y="24"/>
                </a:lnTo>
                <a:lnTo>
                  <a:pt x="50" y="24"/>
                </a:lnTo>
                <a:lnTo>
                  <a:pt x="50" y="25"/>
                </a:lnTo>
                <a:lnTo>
                  <a:pt x="49" y="25"/>
                </a:lnTo>
                <a:lnTo>
                  <a:pt x="49" y="26"/>
                </a:lnTo>
                <a:lnTo>
                  <a:pt x="48" y="26"/>
                </a:lnTo>
                <a:lnTo>
                  <a:pt x="47" y="27"/>
                </a:lnTo>
                <a:lnTo>
                  <a:pt x="47" y="27"/>
                </a:lnTo>
                <a:lnTo>
                  <a:pt x="47" y="26"/>
                </a:lnTo>
                <a:lnTo>
                  <a:pt x="46" y="26"/>
                </a:lnTo>
                <a:lnTo>
                  <a:pt x="45" y="26"/>
                </a:lnTo>
                <a:lnTo>
                  <a:pt x="45" y="25"/>
                </a:lnTo>
                <a:lnTo>
                  <a:pt x="44" y="25"/>
                </a:lnTo>
                <a:lnTo>
                  <a:pt x="44" y="25"/>
                </a:lnTo>
                <a:lnTo>
                  <a:pt x="44" y="24"/>
                </a:lnTo>
                <a:lnTo>
                  <a:pt x="43" y="24"/>
                </a:lnTo>
                <a:lnTo>
                  <a:pt x="42" y="24"/>
                </a:lnTo>
                <a:lnTo>
                  <a:pt x="42" y="24"/>
                </a:lnTo>
                <a:lnTo>
                  <a:pt x="41" y="24"/>
                </a:lnTo>
                <a:lnTo>
                  <a:pt x="40" y="24"/>
                </a:lnTo>
                <a:lnTo>
                  <a:pt x="40" y="24"/>
                </a:lnTo>
                <a:lnTo>
                  <a:pt x="40" y="25"/>
                </a:lnTo>
                <a:lnTo>
                  <a:pt x="41" y="25"/>
                </a:lnTo>
                <a:lnTo>
                  <a:pt x="40" y="26"/>
                </a:lnTo>
                <a:lnTo>
                  <a:pt x="40" y="26"/>
                </a:lnTo>
                <a:lnTo>
                  <a:pt x="40" y="27"/>
                </a:lnTo>
                <a:lnTo>
                  <a:pt x="39" y="27"/>
                </a:lnTo>
                <a:lnTo>
                  <a:pt x="39" y="27"/>
                </a:lnTo>
                <a:lnTo>
                  <a:pt x="38" y="27"/>
                </a:lnTo>
                <a:lnTo>
                  <a:pt x="38" y="28"/>
                </a:lnTo>
                <a:lnTo>
                  <a:pt x="39" y="29"/>
                </a:lnTo>
                <a:lnTo>
                  <a:pt x="39" y="28"/>
                </a:lnTo>
                <a:lnTo>
                  <a:pt x="39" y="29"/>
                </a:lnTo>
                <a:lnTo>
                  <a:pt x="40" y="29"/>
                </a:lnTo>
                <a:lnTo>
                  <a:pt x="40" y="30"/>
                </a:lnTo>
                <a:lnTo>
                  <a:pt x="40" y="30"/>
                </a:lnTo>
                <a:lnTo>
                  <a:pt x="40" y="30"/>
                </a:lnTo>
                <a:lnTo>
                  <a:pt x="41" y="31"/>
                </a:lnTo>
                <a:lnTo>
                  <a:pt x="42" y="31"/>
                </a:lnTo>
                <a:lnTo>
                  <a:pt x="43" y="31"/>
                </a:lnTo>
                <a:lnTo>
                  <a:pt x="43" y="32"/>
                </a:lnTo>
                <a:lnTo>
                  <a:pt x="42" y="32"/>
                </a:lnTo>
                <a:lnTo>
                  <a:pt x="42" y="33"/>
                </a:lnTo>
                <a:lnTo>
                  <a:pt x="43" y="33"/>
                </a:lnTo>
                <a:lnTo>
                  <a:pt x="43" y="33"/>
                </a:lnTo>
                <a:lnTo>
                  <a:pt x="43" y="34"/>
                </a:lnTo>
                <a:lnTo>
                  <a:pt x="44" y="34"/>
                </a:lnTo>
                <a:lnTo>
                  <a:pt x="44" y="35"/>
                </a:lnTo>
                <a:lnTo>
                  <a:pt x="44" y="35"/>
                </a:lnTo>
                <a:lnTo>
                  <a:pt x="44" y="36"/>
                </a:lnTo>
                <a:lnTo>
                  <a:pt x="44" y="37"/>
                </a:lnTo>
                <a:lnTo>
                  <a:pt x="43" y="37"/>
                </a:lnTo>
                <a:lnTo>
                  <a:pt x="43" y="37"/>
                </a:lnTo>
                <a:lnTo>
                  <a:pt x="43" y="38"/>
                </a:lnTo>
                <a:lnTo>
                  <a:pt x="42" y="39"/>
                </a:lnTo>
                <a:lnTo>
                  <a:pt x="42" y="40"/>
                </a:lnTo>
                <a:lnTo>
                  <a:pt x="42" y="40"/>
                </a:lnTo>
                <a:lnTo>
                  <a:pt x="42" y="40"/>
                </a:lnTo>
                <a:lnTo>
                  <a:pt x="43" y="40"/>
                </a:lnTo>
                <a:lnTo>
                  <a:pt x="43" y="41"/>
                </a:lnTo>
                <a:lnTo>
                  <a:pt x="43" y="42"/>
                </a:lnTo>
                <a:lnTo>
                  <a:pt x="42" y="43"/>
                </a:lnTo>
                <a:lnTo>
                  <a:pt x="42" y="43"/>
                </a:lnTo>
                <a:lnTo>
                  <a:pt x="41" y="44"/>
                </a:lnTo>
                <a:lnTo>
                  <a:pt x="41" y="45"/>
                </a:lnTo>
                <a:lnTo>
                  <a:pt x="40" y="45"/>
                </a:lnTo>
                <a:lnTo>
                  <a:pt x="40" y="45"/>
                </a:lnTo>
                <a:lnTo>
                  <a:pt x="40" y="46"/>
                </a:lnTo>
                <a:lnTo>
                  <a:pt x="39" y="46"/>
                </a:lnTo>
                <a:lnTo>
                  <a:pt x="39" y="46"/>
                </a:lnTo>
                <a:lnTo>
                  <a:pt x="40" y="46"/>
                </a:lnTo>
                <a:lnTo>
                  <a:pt x="40" y="46"/>
                </a:lnTo>
                <a:lnTo>
                  <a:pt x="40" y="47"/>
                </a:lnTo>
                <a:lnTo>
                  <a:pt x="41" y="47"/>
                </a:lnTo>
                <a:lnTo>
                  <a:pt x="42" y="47"/>
                </a:lnTo>
                <a:lnTo>
                  <a:pt x="42" y="46"/>
                </a:lnTo>
                <a:lnTo>
                  <a:pt x="42" y="47"/>
                </a:lnTo>
                <a:lnTo>
                  <a:pt x="43" y="47"/>
                </a:lnTo>
                <a:lnTo>
                  <a:pt x="44" y="47"/>
                </a:lnTo>
                <a:lnTo>
                  <a:pt x="44" y="47"/>
                </a:lnTo>
                <a:lnTo>
                  <a:pt x="44" y="46"/>
                </a:lnTo>
                <a:lnTo>
                  <a:pt x="45" y="46"/>
                </a:lnTo>
                <a:lnTo>
                  <a:pt x="45" y="46"/>
                </a:lnTo>
                <a:lnTo>
                  <a:pt x="46" y="46"/>
                </a:lnTo>
                <a:lnTo>
                  <a:pt x="47" y="46"/>
                </a:lnTo>
                <a:lnTo>
                  <a:pt x="46" y="45"/>
                </a:lnTo>
                <a:lnTo>
                  <a:pt x="47" y="45"/>
                </a:lnTo>
                <a:lnTo>
                  <a:pt x="47" y="45"/>
                </a:lnTo>
                <a:lnTo>
                  <a:pt x="48" y="44"/>
                </a:lnTo>
                <a:lnTo>
                  <a:pt x="49" y="44"/>
                </a:lnTo>
                <a:lnTo>
                  <a:pt x="50" y="44"/>
                </a:lnTo>
                <a:lnTo>
                  <a:pt x="50" y="44"/>
                </a:lnTo>
                <a:lnTo>
                  <a:pt x="50" y="43"/>
                </a:lnTo>
                <a:lnTo>
                  <a:pt x="51" y="43"/>
                </a:lnTo>
                <a:lnTo>
                  <a:pt x="51" y="43"/>
                </a:lnTo>
                <a:lnTo>
                  <a:pt x="52" y="43"/>
                </a:lnTo>
                <a:lnTo>
                  <a:pt x="53" y="43"/>
                </a:lnTo>
                <a:lnTo>
                  <a:pt x="53" y="42"/>
                </a:lnTo>
                <a:lnTo>
                  <a:pt x="53" y="43"/>
                </a:lnTo>
                <a:lnTo>
                  <a:pt x="53" y="42"/>
                </a:lnTo>
                <a:lnTo>
                  <a:pt x="53" y="42"/>
                </a:lnTo>
                <a:lnTo>
                  <a:pt x="54" y="42"/>
                </a:lnTo>
                <a:lnTo>
                  <a:pt x="55" y="42"/>
                </a:lnTo>
                <a:lnTo>
                  <a:pt x="55" y="41"/>
                </a:lnTo>
                <a:lnTo>
                  <a:pt x="56" y="41"/>
                </a:lnTo>
                <a:lnTo>
                  <a:pt x="56" y="40"/>
                </a:lnTo>
                <a:lnTo>
                  <a:pt x="56" y="40"/>
                </a:lnTo>
                <a:lnTo>
                  <a:pt x="56" y="40"/>
                </a:lnTo>
                <a:lnTo>
                  <a:pt x="56" y="39"/>
                </a:lnTo>
                <a:lnTo>
                  <a:pt x="57" y="39"/>
                </a:lnTo>
                <a:lnTo>
                  <a:pt x="58" y="39"/>
                </a:lnTo>
                <a:lnTo>
                  <a:pt x="58" y="38"/>
                </a:lnTo>
                <a:lnTo>
                  <a:pt x="59" y="38"/>
                </a:lnTo>
                <a:lnTo>
                  <a:pt x="59" y="37"/>
                </a:lnTo>
                <a:lnTo>
                  <a:pt x="59" y="37"/>
                </a:lnTo>
                <a:lnTo>
                  <a:pt x="59" y="37"/>
                </a:lnTo>
                <a:lnTo>
                  <a:pt x="60" y="37"/>
                </a:lnTo>
                <a:lnTo>
                  <a:pt x="60" y="36"/>
                </a:lnTo>
                <a:lnTo>
                  <a:pt x="61" y="35"/>
                </a:lnTo>
                <a:lnTo>
                  <a:pt x="62" y="35"/>
                </a:lnTo>
                <a:lnTo>
                  <a:pt x="62" y="34"/>
                </a:lnTo>
                <a:lnTo>
                  <a:pt x="62" y="33"/>
                </a:lnTo>
                <a:lnTo>
                  <a:pt x="62" y="33"/>
                </a:lnTo>
                <a:lnTo>
                  <a:pt x="62" y="33"/>
                </a:lnTo>
                <a:lnTo>
                  <a:pt x="62" y="32"/>
                </a:lnTo>
                <a:lnTo>
                  <a:pt x="62" y="31"/>
                </a:lnTo>
                <a:lnTo>
                  <a:pt x="62" y="30"/>
                </a:lnTo>
                <a:lnTo>
                  <a:pt x="63" y="30"/>
                </a:lnTo>
                <a:lnTo>
                  <a:pt x="63" y="30"/>
                </a:lnTo>
                <a:lnTo>
                  <a:pt x="63" y="29"/>
                </a:lnTo>
                <a:lnTo>
                  <a:pt x="64" y="29"/>
                </a:lnTo>
                <a:lnTo>
                  <a:pt x="64" y="28"/>
                </a:lnTo>
                <a:lnTo>
                  <a:pt x="68" y="28"/>
                </a:lnTo>
                <a:lnTo>
                  <a:pt x="68" y="51"/>
                </a:lnTo>
                <a:lnTo>
                  <a:pt x="68" y="50"/>
                </a:lnTo>
                <a:lnTo>
                  <a:pt x="67" y="50"/>
                </a:lnTo>
                <a:lnTo>
                  <a:pt x="66" y="50"/>
                </a:lnTo>
                <a:lnTo>
                  <a:pt x="65" y="50"/>
                </a:lnTo>
                <a:lnTo>
                  <a:pt x="65" y="50"/>
                </a:lnTo>
                <a:lnTo>
                  <a:pt x="64" y="50"/>
                </a:lnTo>
                <a:lnTo>
                  <a:pt x="63" y="50"/>
                </a:lnTo>
                <a:lnTo>
                  <a:pt x="62" y="50"/>
                </a:lnTo>
                <a:lnTo>
                  <a:pt x="62" y="50"/>
                </a:lnTo>
                <a:lnTo>
                  <a:pt x="61" y="50"/>
                </a:lnTo>
                <a:lnTo>
                  <a:pt x="61" y="51"/>
                </a:lnTo>
                <a:lnTo>
                  <a:pt x="60" y="51"/>
                </a:lnTo>
                <a:lnTo>
                  <a:pt x="60" y="50"/>
                </a:lnTo>
                <a:lnTo>
                  <a:pt x="59" y="50"/>
                </a:lnTo>
                <a:lnTo>
                  <a:pt x="59" y="51"/>
                </a:lnTo>
                <a:lnTo>
                  <a:pt x="59" y="51"/>
                </a:lnTo>
                <a:lnTo>
                  <a:pt x="58" y="51"/>
                </a:lnTo>
                <a:lnTo>
                  <a:pt x="57" y="51"/>
                </a:lnTo>
                <a:lnTo>
                  <a:pt x="57" y="52"/>
                </a:lnTo>
                <a:lnTo>
                  <a:pt x="56" y="52"/>
                </a:lnTo>
                <a:lnTo>
                  <a:pt x="56" y="52"/>
                </a:lnTo>
                <a:lnTo>
                  <a:pt x="56" y="52"/>
                </a:lnTo>
                <a:lnTo>
                  <a:pt x="56" y="52"/>
                </a:lnTo>
                <a:lnTo>
                  <a:pt x="55" y="52"/>
                </a:lnTo>
                <a:lnTo>
                  <a:pt x="54" y="52"/>
                </a:lnTo>
                <a:lnTo>
                  <a:pt x="53" y="52"/>
                </a:lnTo>
                <a:lnTo>
                  <a:pt x="53" y="53"/>
                </a:lnTo>
                <a:lnTo>
                  <a:pt x="52" y="53"/>
                </a:lnTo>
                <a:lnTo>
                  <a:pt x="52" y="52"/>
                </a:lnTo>
                <a:lnTo>
                  <a:pt x="52" y="53"/>
                </a:lnTo>
                <a:lnTo>
                  <a:pt x="52" y="54"/>
                </a:lnTo>
                <a:lnTo>
                  <a:pt x="52" y="55"/>
                </a:lnTo>
                <a:lnTo>
                  <a:pt x="51" y="55"/>
                </a:lnTo>
                <a:lnTo>
                  <a:pt x="52" y="55"/>
                </a:lnTo>
                <a:lnTo>
                  <a:pt x="51" y="55"/>
                </a:lnTo>
                <a:lnTo>
                  <a:pt x="51" y="54"/>
                </a:lnTo>
                <a:lnTo>
                  <a:pt x="50" y="54"/>
                </a:lnTo>
                <a:lnTo>
                  <a:pt x="50" y="54"/>
                </a:lnTo>
                <a:lnTo>
                  <a:pt x="49" y="54"/>
                </a:lnTo>
                <a:lnTo>
                  <a:pt x="49" y="53"/>
                </a:lnTo>
                <a:lnTo>
                  <a:pt x="48" y="53"/>
                </a:lnTo>
                <a:lnTo>
                  <a:pt x="47" y="53"/>
                </a:lnTo>
                <a:lnTo>
                  <a:pt x="47" y="53"/>
                </a:lnTo>
                <a:lnTo>
                  <a:pt x="47" y="54"/>
                </a:lnTo>
                <a:lnTo>
                  <a:pt x="46" y="54"/>
                </a:lnTo>
                <a:lnTo>
                  <a:pt x="46" y="55"/>
                </a:lnTo>
                <a:lnTo>
                  <a:pt x="45" y="55"/>
                </a:lnTo>
                <a:lnTo>
                  <a:pt x="44" y="55"/>
                </a:lnTo>
                <a:lnTo>
                  <a:pt x="44" y="55"/>
                </a:lnTo>
                <a:lnTo>
                  <a:pt x="43" y="55"/>
                </a:lnTo>
                <a:lnTo>
                  <a:pt x="43" y="56"/>
                </a:lnTo>
                <a:lnTo>
                  <a:pt x="42" y="56"/>
                </a:lnTo>
                <a:lnTo>
                  <a:pt x="42" y="57"/>
                </a:lnTo>
                <a:lnTo>
                  <a:pt x="41" y="57"/>
                </a:lnTo>
                <a:lnTo>
                  <a:pt x="40" y="57"/>
                </a:lnTo>
                <a:lnTo>
                  <a:pt x="40" y="56"/>
                </a:lnTo>
                <a:lnTo>
                  <a:pt x="40" y="56"/>
                </a:lnTo>
                <a:lnTo>
                  <a:pt x="40" y="55"/>
                </a:lnTo>
                <a:lnTo>
                  <a:pt x="39" y="55"/>
                </a:lnTo>
                <a:lnTo>
                  <a:pt x="39" y="56"/>
                </a:lnTo>
                <a:lnTo>
                  <a:pt x="38" y="56"/>
                </a:lnTo>
                <a:lnTo>
                  <a:pt x="38" y="57"/>
                </a:lnTo>
                <a:lnTo>
                  <a:pt x="38" y="56"/>
                </a:lnTo>
                <a:lnTo>
                  <a:pt x="37" y="56"/>
                </a:lnTo>
                <a:lnTo>
                  <a:pt x="37" y="56"/>
                </a:lnTo>
                <a:lnTo>
                  <a:pt x="36" y="56"/>
                </a:lnTo>
                <a:lnTo>
                  <a:pt x="36" y="57"/>
                </a:lnTo>
                <a:lnTo>
                  <a:pt x="35" y="57"/>
                </a:lnTo>
                <a:lnTo>
                  <a:pt x="36" y="57"/>
                </a:lnTo>
                <a:lnTo>
                  <a:pt x="35" y="57"/>
                </a:lnTo>
                <a:lnTo>
                  <a:pt x="35" y="56"/>
                </a:lnTo>
                <a:lnTo>
                  <a:pt x="35" y="57"/>
                </a:lnTo>
                <a:lnTo>
                  <a:pt x="35" y="56"/>
                </a:lnTo>
                <a:lnTo>
                  <a:pt x="34" y="56"/>
                </a:lnTo>
                <a:lnTo>
                  <a:pt x="34" y="57"/>
                </a:lnTo>
                <a:lnTo>
                  <a:pt x="34" y="57"/>
                </a:lnTo>
                <a:lnTo>
                  <a:pt x="34" y="58"/>
                </a:lnTo>
                <a:lnTo>
                  <a:pt x="33" y="58"/>
                </a:lnTo>
                <a:lnTo>
                  <a:pt x="32" y="58"/>
                </a:lnTo>
                <a:lnTo>
                  <a:pt x="31" y="58"/>
                </a:lnTo>
                <a:lnTo>
                  <a:pt x="31" y="58"/>
                </a:lnTo>
                <a:lnTo>
                  <a:pt x="30" y="58"/>
                </a:lnTo>
                <a:lnTo>
                  <a:pt x="30" y="59"/>
                </a:lnTo>
                <a:lnTo>
                  <a:pt x="29" y="59"/>
                </a:lnTo>
                <a:lnTo>
                  <a:pt x="28" y="59"/>
                </a:lnTo>
                <a:lnTo>
                  <a:pt x="28" y="60"/>
                </a:lnTo>
                <a:lnTo>
                  <a:pt x="28" y="60"/>
                </a:lnTo>
                <a:lnTo>
                  <a:pt x="27" y="59"/>
                </a:lnTo>
                <a:lnTo>
                  <a:pt x="26" y="59"/>
                </a:lnTo>
                <a:lnTo>
                  <a:pt x="25" y="59"/>
                </a:lnTo>
                <a:lnTo>
                  <a:pt x="25" y="60"/>
                </a:lnTo>
                <a:lnTo>
                  <a:pt x="25" y="61"/>
                </a:lnTo>
                <a:lnTo>
                  <a:pt x="25" y="61"/>
                </a:lnTo>
                <a:lnTo>
                  <a:pt x="25" y="61"/>
                </a:lnTo>
                <a:lnTo>
                  <a:pt x="25" y="61"/>
                </a:lnTo>
                <a:lnTo>
                  <a:pt x="24" y="61"/>
                </a:lnTo>
                <a:lnTo>
                  <a:pt x="24" y="60"/>
                </a:lnTo>
                <a:lnTo>
                  <a:pt x="23" y="60"/>
                </a:lnTo>
                <a:lnTo>
                  <a:pt x="23" y="61"/>
                </a:lnTo>
                <a:lnTo>
                  <a:pt x="22" y="61"/>
                </a:lnTo>
                <a:lnTo>
                  <a:pt x="22" y="60"/>
                </a:lnTo>
                <a:lnTo>
                  <a:pt x="22" y="59"/>
                </a:lnTo>
                <a:lnTo>
                  <a:pt x="22" y="59"/>
                </a:lnTo>
                <a:lnTo>
                  <a:pt x="22" y="60"/>
                </a:lnTo>
                <a:lnTo>
                  <a:pt x="21" y="60"/>
                </a:lnTo>
                <a:lnTo>
                  <a:pt x="21" y="59"/>
                </a:lnTo>
                <a:lnTo>
                  <a:pt x="21" y="58"/>
                </a:lnTo>
                <a:lnTo>
                  <a:pt x="20" y="58"/>
                </a:lnTo>
                <a:lnTo>
                  <a:pt x="19" y="58"/>
                </a:lnTo>
                <a:lnTo>
                  <a:pt x="19" y="58"/>
                </a:lnTo>
                <a:lnTo>
                  <a:pt x="19" y="59"/>
                </a:lnTo>
                <a:lnTo>
                  <a:pt x="18" y="59"/>
                </a:lnTo>
                <a:lnTo>
                  <a:pt x="17" y="59"/>
                </a:lnTo>
                <a:lnTo>
                  <a:pt x="17" y="60"/>
                </a:lnTo>
                <a:lnTo>
                  <a:pt x="16" y="59"/>
                </a:lnTo>
                <a:lnTo>
                  <a:pt x="16" y="59"/>
                </a:lnTo>
                <a:lnTo>
                  <a:pt x="16" y="58"/>
                </a:lnTo>
                <a:lnTo>
                  <a:pt x="15" y="59"/>
                </a:lnTo>
                <a:lnTo>
                  <a:pt x="14" y="59"/>
                </a:lnTo>
                <a:lnTo>
                  <a:pt x="13" y="58"/>
                </a:lnTo>
                <a:lnTo>
                  <a:pt x="13" y="58"/>
                </a:lnTo>
                <a:lnTo>
                  <a:pt x="13" y="59"/>
                </a:lnTo>
                <a:lnTo>
                  <a:pt x="12" y="59"/>
                </a:lnTo>
                <a:lnTo>
                  <a:pt x="12" y="58"/>
                </a:lnTo>
                <a:lnTo>
                  <a:pt x="11" y="58"/>
                </a:lnTo>
                <a:lnTo>
                  <a:pt x="11" y="57"/>
                </a:lnTo>
                <a:lnTo>
                  <a:pt x="10" y="57"/>
                </a:lnTo>
                <a:lnTo>
                  <a:pt x="10" y="56"/>
                </a:lnTo>
                <a:lnTo>
                  <a:pt x="9" y="56"/>
                </a:lnTo>
                <a:lnTo>
                  <a:pt x="8" y="57"/>
                </a:lnTo>
                <a:lnTo>
                  <a:pt x="8" y="56"/>
                </a:lnTo>
                <a:lnTo>
                  <a:pt x="7" y="56"/>
                </a:lnTo>
                <a:lnTo>
                  <a:pt x="6" y="56"/>
                </a:lnTo>
                <a:lnTo>
                  <a:pt x="6" y="56"/>
                </a:lnTo>
                <a:lnTo>
                  <a:pt x="6" y="57"/>
                </a:lnTo>
                <a:lnTo>
                  <a:pt x="6" y="58"/>
                </a:lnTo>
                <a:lnTo>
                  <a:pt x="6" y="58"/>
                </a:lnTo>
                <a:lnTo>
                  <a:pt x="6" y="58"/>
                </a:lnTo>
                <a:lnTo>
                  <a:pt x="6" y="57"/>
                </a:lnTo>
                <a:lnTo>
                  <a:pt x="5" y="57"/>
                </a:lnTo>
                <a:lnTo>
                  <a:pt x="5" y="58"/>
                </a:lnTo>
                <a:lnTo>
                  <a:pt x="5" y="57"/>
                </a:lnTo>
                <a:lnTo>
                  <a:pt x="5" y="58"/>
                </a:lnTo>
                <a:lnTo>
                  <a:pt x="4" y="57"/>
                </a:lnTo>
                <a:lnTo>
                  <a:pt x="4" y="58"/>
                </a:lnTo>
                <a:lnTo>
                  <a:pt x="4" y="58"/>
                </a:lnTo>
                <a:lnTo>
                  <a:pt x="3" y="58"/>
                </a:lnTo>
                <a:lnTo>
                  <a:pt x="3" y="58"/>
                </a:lnTo>
                <a:lnTo>
                  <a:pt x="3" y="57"/>
                </a:lnTo>
                <a:lnTo>
                  <a:pt x="3" y="56"/>
                </a:lnTo>
                <a:lnTo>
                  <a:pt x="4" y="56"/>
                </a:lnTo>
                <a:lnTo>
                  <a:pt x="4" y="55"/>
                </a:lnTo>
                <a:lnTo>
                  <a:pt x="4" y="55"/>
                </a:lnTo>
                <a:lnTo>
                  <a:pt x="4" y="54"/>
                </a:lnTo>
                <a:lnTo>
                  <a:pt x="4" y="53"/>
                </a:lnTo>
                <a:lnTo>
                  <a:pt x="5" y="52"/>
                </a:lnTo>
                <a:lnTo>
                  <a:pt x="5" y="52"/>
                </a:lnTo>
                <a:lnTo>
                  <a:pt x="4" y="51"/>
                </a:lnTo>
                <a:lnTo>
                  <a:pt x="4" y="50"/>
                </a:lnTo>
                <a:lnTo>
                  <a:pt x="3" y="50"/>
                </a:lnTo>
                <a:lnTo>
                  <a:pt x="3" y="49"/>
                </a:lnTo>
                <a:lnTo>
                  <a:pt x="3" y="50"/>
                </a:lnTo>
                <a:lnTo>
                  <a:pt x="2" y="50"/>
                </a:lnTo>
                <a:lnTo>
                  <a:pt x="1" y="50"/>
                </a:lnTo>
                <a:lnTo>
                  <a:pt x="1" y="49"/>
                </a:lnTo>
                <a:lnTo>
                  <a:pt x="0" y="49"/>
                </a:lnTo>
                <a:lnTo>
                  <a:pt x="0" y="49"/>
                </a:lnTo>
                <a:lnTo>
                  <a:pt x="0" y="48"/>
                </a:lnTo>
                <a:lnTo>
                  <a:pt x="0" y="47"/>
                </a:lnTo>
                <a:lnTo>
                  <a:pt x="0" y="46"/>
                </a:lnTo>
                <a:lnTo>
                  <a:pt x="0" y="46"/>
                </a:lnTo>
                <a:lnTo>
                  <a:pt x="0" y="45"/>
                </a:lnTo>
                <a:lnTo>
                  <a:pt x="0" y="44"/>
                </a:lnTo>
                <a:lnTo>
                  <a:pt x="0" y="43"/>
                </a:lnTo>
                <a:lnTo>
                  <a:pt x="0" y="43"/>
                </a:lnTo>
                <a:lnTo>
                  <a:pt x="1" y="43"/>
                </a:lnTo>
                <a:lnTo>
                  <a:pt x="1" y="43"/>
                </a:lnTo>
                <a:lnTo>
                  <a:pt x="1" y="42"/>
                </a:lnTo>
                <a:lnTo>
                  <a:pt x="2" y="42"/>
                </a:lnTo>
                <a:lnTo>
                  <a:pt x="2" y="41"/>
                </a:lnTo>
                <a:lnTo>
                  <a:pt x="1" y="41"/>
                </a:lnTo>
                <a:lnTo>
                  <a:pt x="1" y="40"/>
                </a:lnTo>
                <a:lnTo>
                  <a:pt x="1" y="40"/>
                </a:lnTo>
                <a:lnTo>
                  <a:pt x="1" y="39"/>
                </a:lnTo>
                <a:lnTo>
                  <a:pt x="1" y="38"/>
                </a:lnTo>
                <a:lnTo>
                  <a:pt x="1" y="37"/>
                </a:lnTo>
                <a:lnTo>
                  <a:pt x="0" y="37"/>
                </a:lnTo>
                <a:lnTo>
                  <a:pt x="0" y="37"/>
                </a:lnTo>
                <a:lnTo>
                  <a:pt x="0" y="36"/>
                </a:lnTo>
                <a:lnTo>
                  <a:pt x="1" y="35"/>
                </a:lnTo>
                <a:lnTo>
                  <a:pt x="1" y="34"/>
                </a:lnTo>
                <a:lnTo>
                  <a:pt x="2" y="34"/>
                </a:lnTo>
                <a:lnTo>
                  <a:pt x="2" y="33"/>
                </a:lnTo>
                <a:lnTo>
                  <a:pt x="3" y="33"/>
                </a:lnTo>
                <a:lnTo>
                  <a:pt x="3" y="33"/>
                </a:lnTo>
                <a:lnTo>
                  <a:pt x="4" y="33"/>
                </a:lnTo>
                <a:lnTo>
                  <a:pt x="4" y="33"/>
                </a:lnTo>
                <a:lnTo>
                  <a:pt x="4" y="32"/>
                </a:lnTo>
                <a:lnTo>
                  <a:pt x="4" y="31"/>
                </a:lnTo>
                <a:lnTo>
                  <a:pt x="5" y="30"/>
                </a:lnTo>
                <a:lnTo>
                  <a:pt x="5" y="30"/>
                </a:lnTo>
                <a:lnTo>
                  <a:pt x="5" y="29"/>
                </a:lnTo>
                <a:lnTo>
                  <a:pt x="6" y="29"/>
                </a:lnTo>
                <a:lnTo>
                  <a:pt x="6" y="29"/>
                </a:lnTo>
                <a:lnTo>
                  <a:pt x="6" y="28"/>
                </a:lnTo>
                <a:lnTo>
                  <a:pt x="7" y="27"/>
                </a:lnTo>
                <a:lnTo>
                  <a:pt x="7" y="27"/>
                </a:lnTo>
                <a:lnTo>
                  <a:pt x="7" y="26"/>
                </a:lnTo>
                <a:lnTo>
                  <a:pt x="7" y="25"/>
                </a:lnTo>
                <a:lnTo>
                  <a:pt x="7" y="24"/>
                </a:lnTo>
                <a:lnTo>
                  <a:pt x="8" y="24"/>
                </a:lnTo>
                <a:lnTo>
                  <a:pt x="8" y="24"/>
                </a:lnTo>
                <a:lnTo>
                  <a:pt x="9" y="23"/>
                </a:lnTo>
                <a:lnTo>
                  <a:pt x="8" y="22"/>
                </a:lnTo>
                <a:lnTo>
                  <a:pt x="8" y="21"/>
                </a:lnTo>
                <a:lnTo>
                  <a:pt x="7" y="21"/>
                </a:lnTo>
                <a:lnTo>
                  <a:pt x="8" y="21"/>
                </a:lnTo>
                <a:lnTo>
                  <a:pt x="8" y="21"/>
                </a:lnTo>
                <a:lnTo>
                  <a:pt x="8" y="20"/>
                </a:lnTo>
                <a:lnTo>
                  <a:pt x="9" y="20"/>
                </a:lnTo>
                <a:lnTo>
                  <a:pt x="9" y="19"/>
                </a:lnTo>
                <a:lnTo>
                  <a:pt x="10" y="19"/>
                </a:lnTo>
                <a:lnTo>
                  <a:pt x="10" y="18"/>
                </a:lnTo>
                <a:lnTo>
                  <a:pt x="10" y="18"/>
                </a:lnTo>
                <a:lnTo>
                  <a:pt x="10" y="18"/>
                </a:lnTo>
                <a:lnTo>
                  <a:pt x="11" y="18"/>
                </a:lnTo>
                <a:lnTo>
                  <a:pt x="11" y="17"/>
                </a:lnTo>
                <a:lnTo>
                  <a:pt x="11" y="16"/>
                </a:lnTo>
                <a:lnTo>
                  <a:pt x="11" y="15"/>
                </a:lnTo>
                <a:lnTo>
                  <a:pt x="11" y="15"/>
                </a:lnTo>
                <a:lnTo>
                  <a:pt x="11" y="14"/>
                </a:lnTo>
                <a:lnTo>
                  <a:pt x="11" y="13"/>
                </a:lnTo>
                <a:lnTo>
                  <a:pt x="11" y="12"/>
                </a:lnTo>
                <a:lnTo>
                  <a:pt x="11" y="12"/>
                </a:lnTo>
                <a:lnTo>
                  <a:pt x="11" y="11"/>
                </a:lnTo>
                <a:lnTo>
                  <a:pt x="12" y="11"/>
                </a:lnTo>
                <a:lnTo>
                  <a:pt x="13" y="11"/>
                </a:lnTo>
                <a:lnTo>
                  <a:pt x="13" y="10"/>
                </a:lnTo>
                <a:lnTo>
                  <a:pt x="13" y="10"/>
                </a:lnTo>
                <a:lnTo>
                  <a:pt x="14" y="10"/>
                </a:lnTo>
                <a:lnTo>
                  <a:pt x="14" y="11"/>
                </a:lnTo>
                <a:lnTo>
                  <a:pt x="15" y="11"/>
                </a:lnTo>
                <a:lnTo>
                  <a:pt x="16" y="11"/>
                </a:lnTo>
                <a:lnTo>
                  <a:pt x="16" y="11"/>
                </a:lnTo>
                <a:lnTo>
                  <a:pt x="17" y="11"/>
                </a:lnTo>
                <a:lnTo>
                  <a:pt x="17" y="10"/>
                </a:lnTo>
                <a:lnTo>
                  <a:pt x="17" y="9"/>
                </a:lnTo>
                <a:lnTo>
                  <a:pt x="17" y="9"/>
                </a:lnTo>
                <a:lnTo>
                  <a:pt x="18" y="9"/>
                </a:lnTo>
                <a:lnTo>
                  <a:pt x="19" y="9"/>
                </a:lnTo>
                <a:lnTo>
                  <a:pt x="19" y="9"/>
                </a:lnTo>
                <a:lnTo>
                  <a:pt x="19" y="8"/>
                </a:lnTo>
                <a:lnTo>
                  <a:pt x="20" y="8"/>
                </a:lnTo>
                <a:lnTo>
                  <a:pt x="20" y="7"/>
                </a:lnTo>
                <a:lnTo>
                  <a:pt x="21" y="7"/>
                </a:lnTo>
                <a:lnTo>
                  <a:pt x="21" y="8"/>
                </a:lnTo>
                <a:lnTo>
                  <a:pt x="22" y="8"/>
                </a:lnTo>
                <a:lnTo>
                  <a:pt x="22" y="7"/>
                </a:lnTo>
                <a:lnTo>
                  <a:pt x="22" y="6"/>
                </a:lnTo>
                <a:lnTo>
                  <a:pt x="22" y="6"/>
                </a:lnTo>
                <a:lnTo>
                  <a:pt x="23" y="6"/>
                </a:lnTo>
                <a:lnTo>
                  <a:pt x="23" y="7"/>
                </a:lnTo>
                <a:lnTo>
                  <a:pt x="23" y="6"/>
                </a:lnTo>
                <a:lnTo>
                  <a:pt x="24" y="6"/>
                </a:lnTo>
                <a:lnTo>
                  <a:pt x="23" y="6"/>
                </a:lnTo>
                <a:lnTo>
                  <a:pt x="23" y="6"/>
                </a:lnTo>
                <a:lnTo>
                  <a:pt x="23" y="5"/>
                </a:lnTo>
                <a:lnTo>
                  <a:pt x="23" y="4"/>
                </a:lnTo>
                <a:lnTo>
                  <a:pt x="24" y="3"/>
                </a:lnTo>
                <a:lnTo>
                  <a:pt x="25" y="3"/>
                </a:lnTo>
                <a:lnTo>
                  <a:pt x="25" y="3"/>
                </a:lnTo>
                <a:lnTo>
                  <a:pt x="25" y="3"/>
                </a:lnTo>
                <a:lnTo>
                  <a:pt x="26" y="3"/>
                </a:lnTo>
                <a:lnTo>
                  <a:pt x="27" y="2"/>
                </a:lnTo>
                <a:lnTo>
                  <a:pt x="28" y="2"/>
                </a:lnTo>
                <a:lnTo>
                  <a:pt x="28" y="1"/>
                </a:lnTo>
                <a:lnTo>
                  <a:pt x="28" y="0"/>
                </a:lnTo>
                <a:lnTo>
                  <a:pt x="28" y="0"/>
                </a:lnTo>
                <a:close/>
              </a:path>
            </a:pathLst>
          </a:custGeom>
          <a:solidFill>
            <a:srgbClr val="92D050"/>
          </a:solidFill>
          <a:ln w="9525" cap="flat" cmpd="sng">
            <a:noFill/>
            <a:prstDash val="solid"/>
            <a:round/>
            <a:headEnd type="none" w="med" len="med"/>
            <a:tailEnd type="none" w="med" len="med"/>
          </a:ln>
          <a:effectLst>
            <a:outerShdw dist="35921" dir="2700000" algn="ctr" rotWithShape="0">
              <a:srgbClr val="808080"/>
            </a:outerShdw>
          </a:effectLst>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s-EC" dirty="0"/>
          </a:p>
        </p:txBody>
      </p:sp>
      <p:sp>
        <p:nvSpPr>
          <p:cNvPr id="7" name="6 CuadroTexto"/>
          <p:cNvSpPr txBox="1"/>
          <p:nvPr/>
        </p:nvSpPr>
        <p:spPr>
          <a:xfrm>
            <a:off x="8731051" y="2618740"/>
            <a:ext cx="1728192" cy="369332"/>
          </a:xfrm>
          <a:prstGeom prst="rect">
            <a:avLst/>
          </a:prstGeom>
          <a:noFill/>
        </p:spPr>
        <p:txBody>
          <a:bodyPr wrap="square" rtlCol="0">
            <a:spAutoFit/>
          </a:bodyPr>
          <a:lstStyle/>
          <a:p>
            <a:r>
              <a:rPr lang="es-EC" dirty="0" smtClean="0"/>
              <a:t>347.571 Ha.</a:t>
            </a:r>
            <a:endParaRPr lang="es-EC" dirty="0"/>
          </a:p>
        </p:txBody>
      </p:sp>
      <p:sp>
        <p:nvSpPr>
          <p:cNvPr id="8" name="Freeform 7"/>
          <p:cNvSpPr>
            <a:spLocks/>
          </p:cNvSpPr>
          <p:nvPr/>
        </p:nvSpPr>
        <p:spPr bwMode="auto">
          <a:xfrm>
            <a:off x="8739435" y="1700312"/>
            <a:ext cx="2447992" cy="2016224"/>
          </a:xfrm>
          <a:custGeom>
            <a:avLst/>
            <a:gdLst/>
            <a:ahLst/>
            <a:cxnLst>
              <a:cxn ang="0">
                <a:pos x="30" y="2"/>
              </a:cxn>
              <a:cxn ang="0">
                <a:pos x="31" y="6"/>
              </a:cxn>
              <a:cxn ang="0">
                <a:pos x="35" y="6"/>
              </a:cxn>
              <a:cxn ang="0">
                <a:pos x="40" y="7"/>
              </a:cxn>
              <a:cxn ang="0">
                <a:pos x="44" y="4"/>
              </a:cxn>
              <a:cxn ang="0">
                <a:pos x="47" y="5"/>
              </a:cxn>
              <a:cxn ang="0">
                <a:pos x="47" y="8"/>
              </a:cxn>
              <a:cxn ang="0">
                <a:pos x="50" y="9"/>
              </a:cxn>
              <a:cxn ang="0">
                <a:pos x="53" y="6"/>
              </a:cxn>
              <a:cxn ang="0">
                <a:pos x="54" y="18"/>
              </a:cxn>
              <a:cxn ang="0">
                <a:pos x="53" y="21"/>
              </a:cxn>
              <a:cxn ang="0">
                <a:pos x="50" y="24"/>
              </a:cxn>
              <a:cxn ang="0">
                <a:pos x="47" y="26"/>
              </a:cxn>
              <a:cxn ang="0">
                <a:pos x="42" y="24"/>
              </a:cxn>
              <a:cxn ang="0">
                <a:pos x="40" y="26"/>
              </a:cxn>
              <a:cxn ang="0">
                <a:pos x="39" y="29"/>
              </a:cxn>
              <a:cxn ang="0">
                <a:pos x="43" y="32"/>
              </a:cxn>
              <a:cxn ang="0">
                <a:pos x="44" y="35"/>
              </a:cxn>
              <a:cxn ang="0">
                <a:pos x="42" y="40"/>
              </a:cxn>
              <a:cxn ang="0">
                <a:pos x="41" y="45"/>
              </a:cxn>
              <a:cxn ang="0">
                <a:pos x="40" y="47"/>
              </a:cxn>
              <a:cxn ang="0">
                <a:pos x="44" y="46"/>
              </a:cxn>
              <a:cxn ang="0">
                <a:pos x="48" y="44"/>
              </a:cxn>
              <a:cxn ang="0">
                <a:pos x="53" y="43"/>
              </a:cxn>
              <a:cxn ang="0">
                <a:pos x="56" y="41"/>
              </a:cxn>
              <a:cxn ang="0">
                <a:pos x="59" y="38"/>
              </a:cxn>
              <a:cxn ang="0">
                <a:pos x="62" y="34"/>
              </a:cxn>
              <a:cxn ang="0">
                <a:pos x="63" y="30"/>
              </a:cxn>
              <a:cxn ang="0">
                <a:pos x="66" y="50"/>
              </a:cxn>
              <a:cxn ang="0">
                <a:pos x="61" y="51"/>
              </a:cxn>
              <a:cxn ang="0">
                <a:pos x="57" y="52"/>
              </a:cxn>
              <a:cxn ang="0">
                <a:pos x="53" y="53"/>
              </a:cxn>
              <a:cxn ang="0">
                <a:pos x="51" y="55"/>
              </a:cxn>
              <a:cxn ang="0">
                <a:pos x="47" y="53"/>
              </a:cxn>
              <a:cxn ang="0">
                <a:pos x="43" y="56"/>
              </a:cxn>
              <a:cxn ang="0">
                <a:pos x="39" y="55"/>
              </a:cxn>
              <a:cxn ang="0">
                <a:pos x="36" y="57"/>
              </a:cxn>
              <a:cxn ang="0">
                <a:pos x="34" y="57"/>
              </a:cxn>
              <a:cxn ang="0">
                <a:pos x="30" y="59"/>
              </a:cxn>
              <a:cxn ang="0">
                <a:pos x="25" y="60"/>
              </a:cxn>
              <a:cxn ang="0">
                <a:pos x="23" y="61"/>
              </a:cxn>
              <a:cxn ang="0">
                <a:pos x="21" y="58"/>
              </a:cxn>
              <a:cxn ang="0">
                <a:pos x="16" y="59"/>
              </a:cxn>
              <a:cxn ang="0">
                <a:pos x="12" y="59"/>
              </a:cxn>
              <a:cxn ang="0">
                <a:pos x="8" y="56"/>
              </a:cxn>
              <a:cxn ang="0">
                <a:pos x="6" y="57"/>
              </a:cxn>
              <a:cxn ang="0">
                <a:pos x="3" y="58"/>
              </a:cxn>
              <a:cxn ang="0">
                <a:pos x="4" y="53"/>
              </a:cxn>
              <a:cxn ang="0">
                <a:pos x="2" y="50"/>
              </a:cxn>
              <a:cxn ang="0">
                <a:pos x="0" y="46"/>
              </a:cxn>
              <a:cxn ang="0">
                <a:pos x="2" y="42"/>
              </a:cxn>
              <a:cxn ang="0">
                <a:pos x="0" y="37"/>
              </a:cxn>
              <a:cxn ang="0">
                <a:pos x="3" y="33"/>
              </a:cxn>
              <a:cxn ang="0">
                <a:pos x="6" y="29"/>
              </a:cxn>
              <a:cxn ang="0">
                <a:pos x="8" y="24"/>
              </a:cxn>
              <a:cxn ang="0">
                <a:pos x="8" y="20"/>
              </a:cxn>
              <a:cxn ang="0">
                <a:pos x="11" y="17"/>
              </a:cxn>
              <a:cxn ang="0">
                <a:pos x="11" y="11"/>
              </a:cxn>
              <a:cxn ang="0">
                <a:pos x="16" y="11"/>
              </a:cxn>
              <a:cxn ang="0">
                <a:pos x="19" y="9"/>
              </a:cxn>
              <a:cxn ang="0">
                <a:pos x="22" y="6"/>
              </a:cxn>
              <a:cxn ang="0">
                <a:pos x="23" y="5"/>
              </a:cxn>
              <a:cxn ang="0">
                <a:pos x="28" y="2"/>
              </a:cxn>
            </a:cxnLst>
            <a:rect l="0" t="0" r="r" b="b"/>
            <a:pathLst>
              <a:path w="68" h="61">
                <a:moveTo>
                  <a:pt x="28" y="0"/>
                </a:moveTo>
                <a:lnTo>
                  <a:pt x="28" y="0"/>
                </a:lnTo>
                <a:lnTo>
                  <a:pt x="29" y="0"/>
                </a:lnTo>
                <a:lnTo>
                  <a:pt x="29" y="1"/>
                </a:lnTo>
                <a:lnTo>
                  <a:pt x="30" y="1"/>
                </a:lnTo>
                <a:lnTo>
                  <a:pt x="31" y="1"/>
                </a:lnTo>
                <a:lnTo>
                  <a:pt x="31" y="2"/>
                </a:lnTo>
                <a:lnTo>
                  <a:pt x="30" y="2"/>
                </a:lnTo>
                <a:lnTo>
                  <a:pt x="30" y="3"/>
                </a:lnTo>
                <a:lnTo>
                  <a:pt x="30" y="3"/>
                </a:lnTo>
                <a:lnTo>
                  <a:pt x="31" y="3"/>
                </a:lnTo>
                <a:lnTo>
                  <a:pt x="30" y="3"/>
                </a:lnTo>
                <a:lnTo>
                  <a:pt x="30" y="4"/>
                </a:lnTo>
                <a:lnTo>
                  <a:pt x="31" y="4"/>
                </a:lnTo>
                <a:lnTo>
                  <a:pt x="31" y="5"/>
                </a:lnTo>
                <a:lnTo>
                  <a:pt x="31" y="6"/>
                </a:lnTo>
                <a:lnTo>
                  <a:pt x="31" y="6"/>
                </a:lnTo>
                <a:lnTo>
                  <a:pt x="32" y="6"/>
                </a:lnTo>
                <a:lnTo>
                  <a:pt x="32" y="5"/>
                </a:lnTo>
                <a:lnTo>
                  <a:pt x="33" y="5"/>
                </a:lnTo>
                <a:lnTo>
                  <a:pt x="34" y="5"/>
                </a:lnTo>
                <a:lnTo>
                  <a:pt x="34" y="6"/>
                </a:lnTo>
                <a:lnTo>
                  <a:pt x="34" y="6"/>
                </a:lnTo>
                <a:lnTo>
                  <a:pt x="35" y="6"/>
                </a:lnTo>
                <a:lnTo>
                  <a:pt x="36" y="6"/>
                </a:lnTo>
                <a:lnTo>
                  <a:pt x="37" y="6"/>
                </a:lnTo>
                <a:lnTo>
                  <a:pt x="37" y="6"/>
                </a:lnTo>
                <a:lnTo>
                  <a:pt x="38" y="6"/>
                </a:lnTo>
                <a:lnTo>
                  <a:pt x="39" y="6"/>
                </a:lnTo>
                <a:lnTo>
                  <a:pt x="39" y="6"/>
                </a:lnTo>
                <a:lnTo>
                  <a:pt x="40" y="6"/>
                </a:lnTo>
                <a:lnTo>
                  <a:pt x="40" y="7"/>
                </a:lnTo>
                <a:lnTo>
                  <a:pt x="40" y="6"/>
                </a:lnTo>
                <a:lnTo>
                  <a:pt x="41" y="6"/>
                </a:lnTo>
                <a:lnTo>
                  <a:pt x="41" y="6"/>
                </a:lnTo>
                <a:lnTo>
                  <a:pt x="42" y="5"/>
                </a:lnTo>
                <a:lnTo>
                  <a:pt x="43" y="5"/>
                </a:lnTo>
                <a:lnTo>
                  <a:pt x="44" y="5"/>
                </a:lnTo>
                <a:lnTo>
                  <a:pt x="44" y="4"/>
                </a:lnTo>
                <a:lnTo>
                  <a:pt x="44" y="4"/>
                </a:lnTo>
                <a:lnTo>
                  <a:pt x="45" y="3"/>
                </a:lnTo>
                <a:lnTo>
                  <a:pt x="46" y="3"/>
                </a:lnTo>
                <a:lnTo>
                  <a:pt x="46" y="3"/>
                </a:lnTo>
                <a:lnTo>
                  <a:pt x="47" y="3"/>
                </a:lnTo>
                <a:lnTo>
                  <a:pt x="47" y="4"/>
                </a:lnTo>
                <a:lnTo>
                  <a:pt x="46" y="4"/>
                </a:lnTo>
                <a:lnTo>
                  <a:pt x="47" y="4"/>
                </a:lnTo>
                <a:lnTo>
                  <a:pt x="47" y="5"/>
                </a:lnTo>
                <a:lnTo>
                  <a:pt x="47" y="5"/>
                </a:lnTo>
                <a:lnTo>
                  <a:pt x="47" y="5"/>
                </a:lnTo>
                <a:lnTo>
                  <a:pt x="47" y="6"/>
                </a:lnTo>
                <a:lnTo>
                  <a:pt x="46" y="6"/>
                </a:lnTo>
                <a:lnTo>
                  <a:pt x="46" y="6"/>
                </a:lnTo>
                <a:lnTo>
                  <a:pt x="47" y="6"/>
                </a:lnTo>
                <a:lnTo>
                  <a:pt x="47" y="7"/>
                </a:lnTo>
                <a:lnTo>
                  <a:pt x="47" y="8"/>
                </a:lnTo>
                <a:lnTo>
                  <a:pt x="47" y="9"/>
                </a:lnTo>
                <a:lnTo>
                  <a:pt x="47" y="8"/>
                </a:lnTo>
                <a:lnTo>
                  <a:pt x="47" y="8"/>
                </a:lnTo>
                <a:lnTo>
                  <a:pt x="47" y="9"/>
                </a:lnTo>
                <a:lnTo>
                  <a:pt x="48" y="9"/>
                </a:lnTo>
                <a:lnTo>
                  <a:pt x="49" y="9"/>
                </a:lnTo>
                <a:lnTo>
                  <a:pt x="50" y="9"/>
                </a:lnTo>
                <a:lnTo>
                  <a:pt x="50" y="9"/>
                </a:lnTo>
                <a:lnTo>
                  <a:pt x="50" y="9"/>
                </a:lnTo>
                <a:lnTo>
                  <a:pt x="51" y="9"/>
                </a:lnTo>
                <a:lnTo>
                  <a:pt x="51" y="8"/>
                </a:lnTo>
                <a:lnTo>
                  <a:pt x="52" y="8"/>
                </a:lnTo>
                <a:lnTo>
                  <a:pt x="52" y="7"/>
                </a:lnTo>
                <a:lnTo>
                  <a:pt x="52" y="6"/>
                </a:lnTo>
                <a:lnTo>
                  <a:pt x="53" y="6"/>
                </a:lnTo>
                <a:lnTo>
                  <a:pt x="53" y="6"/>
                </a:lnTo>
                <a:lnTo>
                  <a:pt x="53" y="6"/>
                </a:lnTo>
                <a:lnTo>
                  <a:pt x="53" y="5"/>
                </a:lnTo>
                <a:lnTo>
                  <a:pt x="53" y="4"/>
                </a:lnTo>
                <a:lnTo>
                  <a:pt x="54" y="4"/>
                </a:lnTo>
                <a:lnTo>
                  <a:pt x="54" y="19"/>
                </a:lnTo>
                <a:lnTo>
                  <a:pt x="53" y="19"/>
                </a:lnTo>
                <a:lnTo>
                  <a:pt x="54" y="19"/>
                </a:lnTo>
                <a:lnTo>
                  <a:pt x="54" y="18"/>
                </a:lnTo>
                <a:lnTo>
                  <a:pt x="53" y="18"/>
                </a:lnTo>
                <a:lnTo>
                  <a:pt x="53" y="18"/>
                </a:lnTo>
                <a:lnTo>
                  <a:pt x="53" y="19"/>
                </a:lnTo>
                <a:lnTo>
                  <a:pt x="52" y="19"/>
                </a:lnTo>
                <a:lnTo>
                  <a:pt x="52" y="20"/>
                </a:lnTo>
                <a:lnTo>
                  <a:pt x="53" y="20"/>
                </a:lnTo>
                <a:lnTo>
                  <a:pt x="53" y="21"/>
                </a:lnTo>
                <a:lnTo>
                  <a:pt x="53" y="21"/>
                </a:lnTo>
                <a:lnTo>
                  <a:pt x="52" y="22"/>
                </a:lnTo>
                <a:lnTo>
                  <a:pt x="53" y="22"/>
                </a:lnTo>
                <a:lnTo>
                  <a:pt x="52" y="22"/>
                </a:lnTo>
                <a:lnTo>
                  <a:pt x="51" y="22"/>
                </a:lnTo>
                <a:lnTo>
                  <a:pt x="50" y="22"/>
                </a:lnTo>
                <a:lnTo>
                  <a:pt x="50" y="23"/>
                </a:lnTo>
                <a:lnTo>
                  <a:pt x="50" y="24"/>
                </a:lnTo>
                <a:lnTo>
                  <a:pt x="50" y="24"/>
                </a:lnTo>
                <a:lnTo>
                  <a:pt x="50" y="24"/>
                </a:lnTo>
                <a:lnTo>
                  <a:pt x="50" y="25"/>
                </a:lnTo>
                <a:lnTo>
                  <a:pt x="49" y="25"/>
                </a:lnTo>
                <a:lnTo>
                  <a:pt x="49" y="26"/>
                </a:lnTo>
                <a:lnTo>
                  <a:pt x="48" y="26"/>
                </a:lnTo>
                <a:lnTo>
                  <a:pt x="47" y="27"/>
                </a:lnTo>
                <a:lnTo>
                  <a:pt x="47" y="27"/>
                </a:lnTo>
                <a:lnTo>
                  <a:pt x="47" y="26"/>
                </a:lnTo>
                <a:lnTo>
                  <a:pt x="46" y="26"/>
                </a:lnTo>
                <a:lnTo>
                  <a:pt x="45" y="26"/>
                </a:lnTo>
                <a:lnTo>
                  <a:pt x="45" y="25"/>
                </a:lnTo>
                <a:lnTo>
                  <a:pt x="44" y="25"/>
                </a:lnTo>
                <a:lnTo>
                  <a:pt x="44" y="25"/>
                </a:lnTo>
                <a:lnTo>
                  <a:pt x="44" y="24"/>
                </a:lnTo>
                <a:lnTo>
                  <a:pt x="43" y="24"/>
                </a:lnTo>
                <a:lnTo>
                  <a:pt x="42" y="24"/>
                </a:lnTo>
                <a:lnTo>
                  <a:pt x="42" y="24"/>
                </a:lnTo>
                <a:lnTo>
                  <a:pt x="41" y="24"/>
                </a:lnTo>
                <a:lnTo>
                  <a:pt x="40" y="24"/>
                </a:lnTo>
                <a:lnTo>
                  <a:pt x="40" y="24"/>
                </a:lnTo>
                <a:lnTo>
                  <a:pt x="40" y="25"/>
                </a:lnTo>
                <a:lnTo>
                  <a:pt x="41" y="25"/>
                </a:lnTo>
                <a:lnTo>
                  <a:pt x="40" y="26"/>
                </a:lnTo>
                <a:lnTo>
                  <a:pt x="40" y="26"/>
                </a:lnTo>
                <a:lnTo>
                  <a:pt x="40" y="27"/>
                </a:lnTo>
                <a:lnTo>
                  <a:pt x="39" y="27"/>
                </a:lnTo>
                <a:lnTo>
                  <a:pt x="39" y="27"/>
                </a:lnTo>
                <a:lnTo>
                  <a:pt x="38" y="27"/>
                </a:lnTo>
                <a:lnTo>
                  <a:pt x="38" y="28"/>
                </a:lnTo>
                <a:lnTo>
                  <a:pt x="39" y="29"/>
                </a:lnTo>
                <a:lnTo>
                  <a:pt x="39" y="28"/>
                </a:lnTo>
                <a:lnTo>
                  <a:pt x="39" y="29"/>
                </a:lnTo>
                <a:lnTo>
                  <a:pt x="40" y="29"/>
                </a:lnTo>
                <a:lnTo>
                  <a:pt x="40" y="30"/>
                </a:lnTo>
                <a:lnTo>
                  <a:pt x="40" y="30"/>
                </a:lnTo>
                <a:lnTo>
                  <a:pt x="40" y="30"/>
                </a:lnTo>
                <a:lnTo>
                  <a:pt x="41" y="31"/>
                </a:lnTo>
                <a:lnTo>
                  <a:pt x="42" y="31"/>
                </a:lnTo>
                <a:lnTo>
                  <a:pt x="43" y="31"/>
                </a:lnTo>
                <a:lnTo>
                  <a:pt x="43" y="32"/>
                </a:lnTo>
                <a:lnTo>
                  <a:pt x="42" y="32"/>
                </a:lnTo>
                <a:lnTo>
                  <a:pt x="42" y="33"/>
                </a:lnTo>
                <a:lnTo>
                  <a:pt x="43" y="33"/>
                </a:lnTo>
                <a:lnTo>
                  <a:pt x="43" y="33"/>
                </a:lnTo>
                <a:lnTo>
                  <a:pt x="43" y="34"/>
                </a:lnTo>
                <a:lnTo>
                  <a:pt x="44" y="34"/>
                </a:lnTo>
                <a:lnTo>
                  <a:pt x="44" y="35"/>
                </a:lnTo>
                <a:lnTo>
                  <a:pt x="44" y="35"/>
                </a:lnTo>
                <a:lnTo>
                  <a:pt x="44" y="36"/>
                </a:lnTo>
                <a:lnTo>
                  <a:pt x="44" y="37"/>
                </a:lnTo>
                <a:lnTo>
                  <a:pt x="43" y="37"/>
                </a:lnTo>
                <a:lnTo>
                  <a:pt x="43" y="37"/>
                </a:lnTo>
                <a:lnTo>
                  <a:pt x="43" y="38"/>
                </a:lnTo>
                <a:lnTo>
                  <a:pt x="42" y="39"/>
                </a:lnTo>
                <a:lnTo>
                  <a:pt x="42" y="40"/>
                </a:lnTo>
                <a:lnTo>
                  <a:pt x="42" y="40"/>
                </a:lnTo>
                <a:lnTo>
                  <a:pt x="42" y="40"/>
                </a:lnTo>
                <a:lnTo>
                  <a:pt x="43" y="40"/>
                </a:lnTo>
                <a:lnTo>
                  <a:pt x="43" y="41"/>
                </a:lnTo>
                <a:lnTo>
                  <a:pt x="43" y="42"/>
                </a:lnTo>
                <a:lnTo>
                  <a:pt x="42" y="43"/>
                </a:lnTo>
                <a:lnTo>
                  <a:pt x="42" y="43"/>
                </a:lnTo>
                <a:lnTo>
                  <a:pt x="41" y="44"/>
                </a:lnTo>
                <a:lnTo>
                  <a:pt x="41" y="45"/>
                </a:lnTo>
                <a:lnTo>
                  <a:pt x="40" y="45"/>
                </a:lnTo>
                <a:lnTo>
                  <a:pt x="40" y="45"/>
                </a:lnTo>
                <a:lnTo>
                  <a:pt x="40" y="46"/>
                </a:lnTo>
                <a:lnTo>
                  <a:pt x="39" y="46"/>
                </a:lnTo>
                <a:lnTo>
                  <a:pt x="39" y="46"/>
                </a:lnTo>
                <a:lnTo>
                  <a:pt x="40" y="46"/>
                </a:lnTo>
                <a:lnTo>
                  <a:pt x="40" y="46"/>
                </a:lnTo>
                <a:lnTo>
                  <a:pt x="40" y="47"/>
                </a:lnTo>
                <a:lnTo>
                  <a:pt x="41" y="47"/>
                </a:lnTo>
                <a:lnTo>
                  <a:pt x="42" y="47"/>
                </a:lnTo>
                <a:lnTo>
                  <a:pt x="42" y="46"/>
                </a:lnTo>
                <a:lnTo>
                  <a:pt x="42" y="47"/>
                </a:lnTo>
                <a:lnTo>
                  <a:pt x="43" y="47"/>
                </a:lnTo>
                <a:lnTo>
                  <a:pt x="44" y="47"/>
                </a:lnTo>
                <a:lnTo>
                  <a:pt x="44" y="47"/>
                </a:lnTo>
                <a:lnTo>
                  <a:pt x="44" y="46"/>
                </a:lnTo>
                <a:lnTo>
                  <a:pt x="45" y="46"/>
                </a:lnTo>
                <a:lnTo>
                  <a:pt x="45" y="46"/>
                </a:lnTo>
                <a:lnTo>
                  <a:pt x="46" y="46"/>
                </a:lnTo>
                <a:lnTo>
                  <a:pt x="47" y="46"/>
                </a:lnTo>
                <a:lnTo>
                  <a:pt x="46" y="45"/>
                </a:lnTo>
                <a:lnTo>
                  <a:pt x="47" y="45"/>
                </a:lnTo>
                <a:lnTo>
                  <a:pt x="47" y="45"/>
                </a:lnTo>
                <a:lnTo>
                  <a:pt x="48" y="44"/>
                </a:lnTo>
                <a:lnTo>
                  <a:pt x="49" y="44"/>
                </a:lnTo>
                <a:lnTo>
                  <a:pt x="50" y="44"/>
                </a:lnTo>
                <a:lnTo>
                  <a:pt x="50" y="44"/>
                </a:lnTo>
                <a:lnTo>
                  <a:pt x="50" y="43"/>
                </a:lnTo>
                <a:lnTo>
                  <a:pt x="51" y="43"/>
                </a:lnTo>
                <a:lnTo>
                  <a:pt x="51" y="43"/>
                </a:lnTo>
                <a:lnTo>
                  <a:pt x="52" y="43"/>
                </a:lnTo>
                <a:lnTo>
                  <a:pt x="53" y="43"/>
                </a:lnTo>
                <a:lnTo>
                  <a:pt x="53" y="42"/>
                </a:lnTo>
                <a:lnTo>
                  <a:pt x="53" y="43"/>
                </a:lnTo>
                <a:lnTo>
                  <a:pt x="53" y="42"/>
                </a:lnTo>
                <a:lnTo>
                  <a:pt x="53" y="42"/>
                </a:lnTo>
                <a:lnTo>
                  <a:pt x="54" y="42"/>
                </a:lnTo>
                <a:lnTo>
                  <a:pt x="55" y="42"/>
                </a:lnTo>
                <a:lnTo>
                  <a:pt x="55" y="41"/>
                </a:lnTo>
                <a:lnTo>
                  <a:pt x="56" y="41"/>
                </a:lnTo>
                <a:lnTo>
                  <a:pt x="56" y="40"/>
                </a:lnTo>
                <a:lnTo>
                  <a:pt x="56" y="40"/>
                </a:lnTo>
                <a:lnTo>
                  <a:pt x="56" y="40"/>
                </a:lnTo>
                <a:lnTo>
                  <a:pt x="56" y="39"/>
                </a:lnTo>
                <a:lnTo>
                  <a:pt x="57" y="39"/>
                </a:lnTo>
                <a:lnTo>
                  <a:pt x="58" y="39"/>
                </a:lnTo>
                <a:lnTo>
                  <a:pt x="58" y="38"/>
                </a:lnTo>
                <a:lnTo>
                  <a:pt x="59" y="38"/>
                </a:lnTo>
                <a:lnTo>
                  <a:pt x="59" y="37"/>
                </a:lnTo>
                <a:lnTo>
                  <a:pt x="59" y="37"/>
                </a:lnTo>
                <a:lnTo>
                  <a:pt x="59" y="37"/>
                </a:lnTo>
                <a:lnTo>
                  <a:pt x="60" y="37"/>
                </a:lnTo>
                <a:lnTo>
                  <a:pt x="60" y="36"/>
                </a:lnTo>
                <a:lnTo>
                  <a:pt x="61" y="35"/>
                </a:lnTo>
                <a:lnTo>
                  <a:pt x="62" y="35"/>
                </a:lnTo>
                <a:lnTo>
                  <a:pt x="62" y="34"/>
                </a:lnTo>
                <a:lnTo>
                  <a:pt x="62" y="33"/>
                </a:lnTo>
                <a:lnTo>
                  <a:pt x="62" y="33"/>
                </a:lnTo>
                <a:lnTo>
                  <a:pt x="62" y="33"/>
                </a:lnTo>
                <a:lnTo>
                  <a:pt x="62" y="32"/>
                </a:lnTo>
                <a:lnTo>
                  <a:pt x="62" y="31"/>
                </a:lnTo>
                <a:lnTo>
                  <a:pt x="62" y="30"/>
                </a:lnTo>
                <a:lnTo>
                  <a:pt x="63" y="30"/>
                </a:lnTo>
                <a:lnTo>
                  <a:pt x="63" y="30"/>
                </a:lnTo>
                <a:lnTo>
                  <a:pt x="63" y="29"/>
                </a:lnTo>
                <a:lnTo>
                  <a:pt x="64" y="29"/>
                </a:lnTo>
                <a:lnTo>
                  <a:pt x="64" y="28"/>
                </a:lnTo>
                <a:lnTo>
                  <a:pt x="68" y="28"/>
                </a:lnTo>
                <a:lnTo>
                  <a:pt x="68" y="51"/>
                </a:lnTo>
                <a:lnTo>
                  <a:pt x="68" y="50"/>
                </a:lnTo>
                <a:lnTo>
                  <a:pt x="67" y="50"/>
                </a:lnTo>
                <a:lnTo>
                  <a:pt x="66" y="50"/>
                </a:lnTo>
                <a:lnTo>
                  <a:pt x="65" y="50"/>
                </a:lnTo>
                <a:lnTo>
                  <a:pt x="65" y="50"/>
                </a:lnTo>
                <a:lnTo>
                  <a:pt x="64" y="50"/>
                </a:lnTo>
                <a:lnTo>
                  <a:pt x="63" y="50"/>
                </a:lnTo>
                <a:lnTo>
                  <a:pt x="62" y="50"/>
                </a:lnTo>
                <a:lnTo>
                  <a:pt x="62" y="50"/>
                </a:lnTo>
                <a:lnTo>
                  <a:pt x="61" y="50"/>
                </a:lnTo>
                <a:lnTo>
                  <a:pt x="61" y="51"/>
                </a:lnTo>
                <a:lnTo>
                  <a:pt x="60" y="51"/>
                </a:lnTo>
                <a:lnTo>
                  <a:pt x="60" y="50"/>
                </a:lnTo>
                <a:lnTo>
                  <a:pt x="59" y="50"/>
                </a:lnTo>
                <a:lnTo>
                  <a:pt x="59" y="51"/>
                </a:lnTo>
                <a:lnTo>
                  <a:pt x="59" y="51"/>
                </a:lnTo>
                <a:lnTo>
                  <a:pt x="58" y="51"/>
                </a:lnTo>
                <a:lnTo>
                  <a:pt x="57" y="51"/>
                </a:lnTo>
                <a:lnTo>
                  <a:pt x="57" y="52"/>
                </a:lnTo>
                <a:lnTo>
                  <a:pt x="56" y="52"/>
                </a:lnTo>
                <a:lnTo>
                  <a:pt x="56" y="52"/>
                </a:lnTo>
                <a:lnTo>
                  <a:pt x="56" y="52"/>
                </a:lnTo>
                <a:lnTo>
                  <a:pt x="56" y="52"/>
                </a:lnTo>
                <a:lnTo>
                  <a:pt x="55" y="52"/>
                </a:lnTo>
                <a:lnTo>
                  <a:pt x="54" y="52"/>
                </a:lnTo>
                <a:lnTo>
                  <a:pt x="53" y="52"/>
                </a:lnTo>
                <a:lnTo>
                  <a:pt x="53" y="53"/>
                </a:lnTo>
                <a:lnTo>
                  <a:pt x="52" y="53"/>
                </a:lnTo>
                <a:lnTo>
                  <a:pt x="52" y="52"/>
                </a:lnTo>
                <a:lnTo>
                  <a:pt x="52" y="53"/>
                </a:lnTo>
                <a:lnTo>
                  <a:pt x="52" y="54"/>
                </a:lnTo>
                <a:lnTo>
                  <a:pt x="52" y="55"/>
                </a:lnTo>
                <a:lnTo>
                  <a:pt x="51" y="55"/>
                </a:lnTo>
                <a:lnTo>
                  <a:pt x="52" y="55"/>
                </a:lnTo>
                <a:lnTo>
                  <a:pt x="51" y="55"/>
                </a:lnTo>
                <a:lnTo>
                  <a:pt x="51" y="54"/>
                </a:lnTo>
                <a:lnTo>
                  <a:pt x="50" y="54"/>
                </a:lnTo>
                <a:lnTo>
                  <a:pt x="50" y="54"/>
                </a:lnTo>
                <a:lnTo>
                  <a:pt x="49" y="54"/>
                </a:lnTo>
                <a:lnTo>
                  <a:pt x="49" y="53"/>
                </a:lnTo>
                <a:lnTo>
                  <a:pt x="48" y="53"/>
                </a:lnTo>
                <a:lnTo>
                  <a:pt x="47" y="53"/>
                </a:lnTo>
                <a:lnTo>
                  <a:pt x="47" y="53"/>
                </a:lnTo>
                <a:lnTo>
                  <a:pt x="47" y="54"/>
                </a:lnTo>
                <a:lnTo>
                  <a:pt x="46" y="54"/>
                </a:lnTo>
                <a:lnTo>
                  <a:pt x="46" y="55"/>
                </a:lnTo>
                <a:lnTo>
                  <a:pt x="45" y="55"/>
                </a:lnTo>
                <a:lnTo>
                  <a:pt x="44" y="55"/>
                </a:lnTo>
                <a:lnTo>
                  <a:pt x="44" y="55"/>
                </a:lnTo>
                <a:lnTo>
                  <a:pt x="43" y="55"/>
                </a:lnTo>
                <a:lnTo>
                  <a:pt x="43" y="56"/>
                </a:lnTo>
                <a:lnTo>
                  <a:pt x="42" y="56"/>
                </a:lnTo>
                <a:lnTo>
                  <a:pt x="42" y="57"/>
                </a:lnTo>
                <a:lnTo>
                  <a:pt x="41" y="57"/>
                </a:lnTo>
                <a:lnTo>
                  <a:pt x="40" y="57"/>
                </a:lnTo>
                <a:lnTo>
                  <a:pt x="40" y="56"/>
                </a:lnTo>
                <a:lnTo>
                  <a:pt x="40" y="56"/>
                </a:lnTo>
                <a:lnTo>
                  <a:pt x="40" y="55"/>
                </a:lnTo>
                <a:lnTo>
                  <a:pt x="39" y="55"/>
                </a:lnTo>
                <a:lnTo>
                  <a:pt x="39" y="56"/>
                </a:lnTo>
                <a:lnTo>
                  <a:pt x="38" y="56"/>
                </a:lnTo>
                <a:lnTo>
                  <a:pt x="38" y="57"/>
                </a:lnTo>
                <a:lnTo>
                  <a:pt x="38" y="56"/>
                </a:lnTo>
                <a:lnTo>
                  <a:pt x="37" y="56"/>
                </a:lnTo>
                <a:lnTo>
                  <a:pt x="37" y="56"/>
                </a:lnTo>
                <a:lnTo>
                  <a:pt x="36" y="56"/>
                </a:lnTo>
                <a:lnTo>
                  <a:pt x="36" y="57"/>
                </a:lnTo>
                <a:lnTo>
                  <a:pt x="35" y="57"/>
                </a:lnTo>
                <a:lnTo>
                  <a:pt x="36" y="57"/>
                </a:lnTo>
                <a:lnTo>
                  <a:pt x="35" y="57"/>
                </a:lnTo>
                <a:lnTo>
                  <a:pt x="35" y="56"/>
                </a:lnTo>
                <a:lnTo>
                  <a:pt x="35" y="57"/>
                </a:lnTo>
                <a:lnTo>
                  <a:pt x="35" y="56"/>
                </a:lnTo>
                <a:lnTo>
                  <a:pt x="34" y="56"/>
                </a:lnTo>
                <a:lnTo>
                  <a:pt x="34" y="57"/>
                </a:lnTo>
                <a:lnTo>
                  <a:pt x="34" y="57"/>
                </a:lnTo>
                <a:lnTo>
                  <a:pt x="34" y="58"/>
                </a:lnTo>
                <a:lnTo>
                  <a:pt x="33" y="58"/>
                </a:lnTo>
                <a:lnTo>
                  <a:pt x="32" y="58"/>
                </a:lnTo>
                <a:lnTo>
                  <a:pt x="31" y="58"/>
                </a:lnTo>
                <a:lnTo>
                  <a:pt x="31" y="58"/>
                </a:lnTo>
                <a:lnTo>
                  <a:pt x="30" y="58"/>
                </a:lnTo>
                <a:lnTo>
                  <a:pt x="30" y="59"/>
                </a:lnTo>
                <a:lnTo>
                  <a:pt x="29" y="59"/>
                </a:lnTo>
                <a:lnTo>
                  <a:pt x="28" y="59"/>
                </a:lnTo>
                <a:lnTo>
                  <a:pt x="28" y="60"/>
                </a:lnTo>
                <a:lnTo>
                  <a:pt x="28" y="60"/>
                </a:lnTo>
                <a:lnTo>
                  <a:pt x="27" y="59"/>
                </a:lnTo>
                <a:lnTo>
                  <a:pt x="26" y="59"/>
                </a:lnTo>
                <a:lnTo>
                  <a:pt x="25" y="59"/>
                </a:lnTo>
                <a:lnTo>
                  <a:pt x="25" y="60"/>
                </a:lnTo>
                <a:lnTo>
                  <a:pt x="25" y="61"/>
                </a:lnTo>
                <a:lnTo>
                  <a:pt x="25" y="61"/>
                </a:lnTo>
                <a:lnTo>
                  <a:pt x="25" y="61"/>
                </a:lnTo>
                <a:lnTo>
                  <a:pt x="25" y="61"/>
                </a:lnTo>
                <a:lnTo>
                  <a:pt x="24" y="61"/>
                </a:lnTo>
                <a:lnTo>
                  <a:pt x="24" y="60"/>
                </a:lnTo>
                <a:lnTo>
                  <a:pt x="23" y="60"/>
                </a:lnTo>
                <a:lnTo>
                  <a:pt x="23" y="61"/>
                </a:lnTo>
                <a:lnTo>
                  <a:pt x="22" y="61"/>
                </a:lnTo>
                <a:lnTo>
                  <a:pt x="22" y="60"/>
                </a:lnTo>
                <a:lnTo>
                  <a:pt x="22" y="59"/>
                </a:lnTo>
                <a:lnTo>
                  <a:pt x="22" y="59"/>
                </a:lnTo>
                <a:lnTo>
                  <a:pt x="22" y="60"/>
                </a:lnTo>
                <a:lnTo>
                  <a:pt x="21" y="60"/>
                </a:lnTo>
                <a:lnTo>
                  <a:pt x="21" y="59"/>
                </a:lnTo>
                <a:lnTo>
                  <a:pt x="21" y="58"/>
                </a:lnTo>
                <a:lnTo>
                  <a:pt x="20" y="58"/>
                </a:lnTo>
                <a:lnTo>
                  <a:pt x="19" y="58"/>
                </a:lnTo>
                <a:lnTo>
                  <a:pt x="19" y="58"/>
                </a:lnTo>
                <a:lnTo>
                  <a:pt x="19" y="59"/>
                </a:lnTo>
                <a:lnTo>
                  <a:pt x="18" y="59"/>
                </a:lnTo>
                <a:lnTo>
                  <a:pt x="17" y="59"/>
                </a:lnTo>
                <a:lnTo>
                  <a:pt x="17" y="60"/>
                </a:lnTo>
                <a:lnTo>
                  <a:pt x="16" y="59"/>
                </a:lnTo>
                <a:lnTo>
                  <a:pt x="16" y="59"/>
                </a:lnTo>
                <a:lnTo>
                  <a:pt x="16" y="58"/>
                </a:lnTo>
                <a:lnTo>
                  <a:pt x="15" y="59"/>
                </a:lnTo>
                <a:lnTo>
                  <a:pt x="14" y="59"/>
                </a:lnTo>
                <a:lnTo>
                  <a:pt x="13" y="58"/>
                </a:lnTo>
                <a:lnTo>
                  <a:pt x="13" y="58"/>
                </a:lnTo>
                <a:lnTo>
                  <a:pt x="13" y="59"/>
                </a:lnTo>
                <a:lnTo>
                  <a:pt x="12" y="59"/>
                </a:lnTo>
                <a:lnTo>
                  <a:pt x="12" y="58"/>
                </a:lnTo>
                <a:lnTo>
                  <a:pt x="11" y="58"/>
                </a:lnTo>
                <a:lnTo>
                  <a:pt x="11" y="57"/>
                </a:lnTo>
                <a:lnTo>
                  <a:pt x="10" y="57"/>
                </a:lnTo>
                <a:lnTo>
                  <a:pt x="10" y="56"/>
                </a:lnTo>
                <a:lnTo>
                  <a:pt x="9" y="56"/>
                </a:lnTo>
                <a:lnTo>
                  <a:pt x="8" y="57"/>
                </a:lnTo>
                <a:lnTo>
                  <a:pt x="8" y="56"/>
                </a:lnTo>
                <a:lnTo>
                  <a:pt x="7" y="56"/>
                </a:lnTo>
                <a:lnTo>
                  <a:pt x="6" y="56"/>
                </a:lnTo>
                <a:lnTo>
                  <a:pt x="6" y="56"/>
                </a:lnTo>
                <a:lnTo>
                  <a:pt x="6" y="57"/>
                </a:lnTo>
                <a:lnTo>
                  <a:pt x="6" y="58"/>
                </a:lnTo>
                <a:lnTo>
                  <a:pt x="6" y="58"/>
                </a:lnTo>
                <a:lnTo>
                  <a:pt x="6" y="58"/>
                </a:lnTo>
                <a:lnTo>
                  <a:pt x="6" y="57"/>
                </a:lnTo>
                <a:lnTo>
                  <a:pt x="5" y="57"/>
                </a:lnTo>
                <a:lnTo>
                  <a:pt x="5" y="58"/>
                </a:lnTo>
                <a:lnTo>
                  <a:pt x="5" y="57"/>
                </a:lnTo>
                <a:lnTo>
                  <a:pt x="5" y="58"/>
                </a:lnTo>
                <a:lnTo>
                  <a:pt x="4" y="57"/>
                </a:lnTo>
                <a:lnTo>
                  <a:pt x="4" y="58"/>
                </a:lnTo>
                <a:lnTo>
                  <a:pt x="4" y="58"/>
                </a:lnTo>
                <a:lnTo>
                  <a:pt x="3" y="58"/>
                </a:lnTo>
                <a:lnTo>
                  <a:pt x="3" y="58"/>
                </a:lnTo>
                <a:lnTo>
                  <a:pt x="3" y="57"/>
                </a:lnTo>
                <a:lnTo>
                  <a:pt x="3" y="56"/>
                </a:lnTo>
                <a:lnTo>
                  <a:pt x="4" y="56"/>
                </a:lnTo>
                <a:lnTo>
                  <a:pt x="4" y="55"/>
                </a:lnTo>
                <a:lnTo>
                  <a:pt x="4" y="55"/>
                </a:lnTo>
                <a:lnTo>
                  <a:pt x="4" y="54"/>
                </a:lnTo>
                <a:lnTo>
                  <a:pt x="4" y="53"/>
                </a:lnTo>
                <a:lnTo>
                  <a:pt x="5" y="52"/>
                </a:lnTo>
                <a:lnTo>
                  <a:pt x="5" y="52"/>
                </a:lnTo>
                <a:lnTo>
                  <a:pt x="4" y="51"/>
                </a:lnTo>
                <a:lnTo>
                  <a:pt x="4" y="50"/>
                </a:lnTo>
                <a:lnTo>
                  <a:pt x="3" y="50"/>
                </a:lnTo>
                <a:lnTo>
                  <a:pt x="3" y="49"/>
                </a:lnTo>
                <a:lnTo>
                  <a:pt x="3" y="50"/>
                </a:lnTo>
                <a:lnTo>
                  <a:pt x="2" y="50"/>
                </a:lnTo>
                <a:lnTo>
                  <a:pt x="1" y="50"/>
                </a:lnTo>
                <a:lnTo>
                  <a:pt x="1" y="49"/>
                </a:lnTo>
                <a:lnTo>
                  <a:pt x="0" y="49"/>
                </a:lnTo>
                <a:lnTo>
                  <a:pt x="0" y="49"/>
                </a:lnTo>
                <a:lnTo>
                  <a:pt x="0" y="48"/>
                </a:lnTo>
                <a:lnTo>
                  <a:pt x="0" y="47"/>
                </a:lnTo>
                <a:lnTo>
                  <a:pt x="0" y="46"/>
                </a:lnTo>
                <a:lnTo>
                  <a:pt x="0" y="46"/>
                </a:lnTo>
                <a:lnTo>
                  <a:pt x="0" y="45"/>
                </a:lnTo>
                <a:lnTo>
                  <a:pt x="0" y="44"/>
                </a:lnTo>
                <a:lnTo>
                  <a:pt x="0" y="43"/>
                </a:lnTo>
                <a:lnTo>
                  <a:pt x="0" y="43"/>
                </a:lnTo>
                <a:lnTo>
                  <a:pt x="1" y="43"/>
                </a:lnTo>
                <a:lnTo>
                  <a:pt x="1" y="43"/>
                </a:lnTo>
                <a:lnTo>
                  <a:pt x="1" y="42"/>
                </a:lnTo>
                <a:lnTo>
                  <a:pt x="2" y="42"/>
                </a:lnTo>
                <a:lnTo>
                  <a:pt x="2" y="41"/>
                </a:lnTo>
                <a:lnTo>
                  <a:pt x="1" y="41"/>
                </a:lnTo>
                <a:lnTo>
                  <a:pt x="1" y="40"/>
                </a:lnTo>
                <a:lnTo>
                  <a:pt x="1" y="40"/>
                </a:lnTo>
                <a:lnTo>
                  <a:pt x="1" y="39"/>
                </a:lnTo>
                <a:lnTo>
                  <a:pt x="1" y="38"/>
                </a:lnTo>
                <a:lnTo>
                  <a:pt x="1" y="37"/>
                </a:lnTo>
                <a:lnTo>
                  <a:pt x="0" y="37"/>
                </a:lnTo>
                <a:lnTo>
                  <a:pt x="0" y="37"/>
                </a:lnTo>
                <a:lnTo>
                  <a:pt x="0" y="36"/>
                </a:lnTo>
                <a:lnTo>
                  <a:pt x="1" y="35"/>
                </a:lnTo>
                <a:lnTo>
                  <a:pt x="1" y="34"/>
                </a:lnTo>
                <a:lnTo>
                  <a:pt x="2" y="34"/>
                </a:lnTo>
                <a:lnTo>
                  <a:pt x="2" y="33"/>
                </a:lnTo>
                <a:lnTo>
                  <a:pt x="3" y="33"/>
                </a:lnTo>
                <a:lnTo>
                  <a:pt x="3" y="33"/>
                </a:lnTo>
                <a:lnTo>
                  <a:pt x="4" y="33"/>
                </a:lnTo>
                <a:lnTo>
                  <a:pt x="4" y="33"/>
                </a:lnTo>
                <a:lnTo>
                  <a:pt x="4" y="32"/>
                </a:lnTo>
                <a:lnTo>
                  <a:pt x="4" y="31"/>
                </a:lnTo>
                <a:lnTo>
                  <a:pt x="5" y="30"/>
                </a:lnTo>
                <a:lnTo>
                  <a:pt x="5" y="30"/>
                </a:lnTo>
                <a:lnTo>
                  <a:pt x="5" y="29"/>
                </a:lnTo>
                <a:lnTo>
                  <a:pt x="6" y="29"/>
                </a:lnTo>
                <a:lnTo>
                  <a:pt x="6" y="29"/>
                </a:lnTo>
                <a:lnTo>
                  <a:pt x="6" y="28"/>
                </a:lnTo>
                <a:lnTo>
                  <a:pt x="7" y="27"/>
                </a:lnTo>
                <a:lnTo>
                  <a:pt x="7" y="27"/>
                </a:lnTo>
                <a:lnTo>
                  <a:pt x="7" y="26"/>
                </a:lnTo>
                <a:lnTo>
                  <a:pt x="7" y="25"/>
                </a:lnTo>
                <a:lnTo>
                  <a:pt x="7" y="24"/>
                </a:lnTo>
                <a:lnTo>
                  <a:pt x="8" y="24"/>
                </a:lnTo>
                <a:lnTo>
                  <a:pt x="8" y="24"/>
                </a:lnTo>
                <a:lnTo>
                  <a:pt x="9" y="23"/>
                </a:lnTo>
                <a:lnTo>
                  <a:pt x="8" y="22"/>
                </a:lnTo>
                <a:lnTo>
                  <a:pt x="8" y="21"/>
                </a:lnTo>
                <a:lnTo>
                  <a:pt x="7" y="21"/>
                </a:lnTo>
                <a:lnTo>
                  <a:pt x="8" y="21"/>
                </a:lnTo>
                <a:lnTo>
                  <a:pt x="8" y="21"/>
                </a:lnTo>
                <a:lnTo>
                  <a:pt x="8" y="20"/>
                </a:lnTo>
                <a:lnTo>
                  <a:pt x="9" y="20"/>
                </a:lnTo>
                <a:lnTo>
                  <a:pt x="9" y="19"/>
                </a:lnTo>
                <a:lnTo>
                  <a:pt x="10" y="19"/>
                </a:lnTo>
                <a:lnTo>
                  <a:pt x="10" y="18"/>
                </a:lnTo>
                <a:lnTo>
                  <a:pt x="10" y="18"/>
                </a:lnTo>
                <a:lnTo>
                  <a:pt x="10" y="18"/>
                </a:lnTo>
                <a:lnTo>
                  <a:pt x="11" y="18"/>
                </a:lnTo>
                <a:lnTo>
                  <a:pt x="11" y="17"/>
                </a:lnTo>
                <a:lnTo>
                  <a:pt x="11" y="16"/>
                </a:lnTo>
                <a:lnTo>
                  <a:pt x="11" y="15"/>
                </a:lnTo>
                <a:lnTo>
                  <a:pt x="11" y="15"/>
                </a:lnTo>
                <a:lnTo>
                  <a:pt x="11" y="14"/>
                </a:lnTo>
                <a:lnTo>
                  <a:pt x="11" y="13"/>
                </a:lnTo>
                <a:lnTo>
                  <a:pt x="11" y="12"/>
                </a:lnTo>
                <a:lnTo>
                  <a:pt x="11" y="12"/>
                </a:lnTo>
                <a:lnTo>
                  <a:pt x="11" y="11"/>
                </a:lnTo>
                <a:lnTo>
                  <a:pt x="12" y="11"/>
                </a:lnTo>
                <a:lnTo>
                  <a:pt x="13" y="11"/>
                </a:lnTo>
                <a:lnTo>
                  <a:pt x="13" y="10"/>
                </a:lnTo>
                <a:lnTo>
                  <a:pt x="13" y="10"/>
                </a:lnTo>
                <a:lnTo>
                  <a:pt x="14" y="10"/>
                </a:lnTo>
                <a:lnTo>
                  <a:pt x="14" y="11"/>
                </a:lnTo>
                <a:lnTo>
                  <a:pt x="15" y="11"/>
                </a:lnTo>
                <a:lnTo>
                  <a:pt x="16" y="11"/>
                </a:lnTo>
                <a:lnTo>
                  <a:pt x="16" y="11"/>
                </a:lnTo>
                <a:lnTo>
                  <a:pt x="17" y="11"/>
                </a:lnTo>
                <a:lnTo>
                  <a:pt x="17" y="10"/>
                </a:lnTo>
                <a:lnTo>
                  <a:pt x="17" y="9"/>
                </a:lnTo>
                <a:lnTo>
                  <a:pt x="17" y="9"/>
                </a:lnTo>
                <a:lnTo>
                  <a:pt x="18" y="9"/>
                </a:lnTo>
                <a:lnTo>
                  <a:pt x="19" y="9"/>
                </a:lnTo>
                <a:lnTo>
                  <a:pt x="19" y="9"/>
                </a:lnTo>
                <a:lnTo>
                  <a:pt x="19" y="8"/>
                </a:lnTo>
                <a:lnTo>
                  <a:pt x="20" y="8"/>
                </a:lnTo>
                <a:lnTo>
                  <a:pt x="20" y="7"/>
                </a:lnTo>
                <a:lnTo>
                  <a:pt x="21" y="7"/>
                </a:lnTo>
                <a:lnTo>
                  <a:pt x="21" y="8"/>
                </a:lnTo>
                <a:lnTo>
                  <a:pt x="22" y="8"/>
                </a:lnTo>
                <a:lnTo>
                  <a:pt x="22" y="7"/>
                </a:lnTo>
                <a:lnTo>
                  <a:pt x="22" y="6"/>
                </a:lnTo>
                <a:lnTo>
                  <a:pt x="22" y="6"/>
                </a:lnTo>
                <a:lnTo>
                  <a:pt x="23" y="6"/>
                </a:lnTo>
                <a:lnTo>
                  <a:pt x="23" y="7"/>
                </a:lnTo>
                <a:lnTo>
                  <a:pt x="23" y="6"/>
                </a:lnTo>
                <a:lnTo>
                  <a:pt x="24" y="6"/>
                </a:lnTo>
                <a:lnTo>
                  <a:pt x="23" y="6"/>
                </a:lnTo>
                <a:lnTo>
                  <a:pt x="23" y="6"/>
                </a:lnTo>
                <a:lnTo>
                  <a:pt x="23" y="5"/>
                </a:lnTo>
                <a:lnTo>
                  <a:pt x="23" y="4"/>
                </a:lnTo>
                <a:lnTo>
                  <a:pt x="24" y="3"/>
                </a:lnTo>
                <a:lnTo>
                  <a:pt x="25" y="3"/>
                </a:lnTo>
                <a:lnTo>
                  <a:pt x="25" y="3"/>
                </a:lnTo>
                <a:lnTo>
                  <a:pt x="25" y="3"/>
                </a:lnTo>
                <a:lnTo>
                  <a:pt x="26" y="3"/>
                </a:lnTo>
                <a:lnTo>
                  <a:pt x="27" y="2"/>
                </a:lnTo>
                <a:lnTo>
                  <a:pt x="28" y="2"/>
                </a:lnTo>
                <a:lnTo>
                  <a:pt x="28" y="1"/>
                </a:lnTo>
                <a:lnTo>
                  <a:pt x="28" y="0"/>
                </a:lnTo>
                <a:lnTo>
                  <a:pt x="28" y="0"/>
                </a:lnTo>
                <a:close/>
              </a:path>
            </a:pathLst>
          </a:custGeom>
          <a:solidFill>
            <a:srgbClr val="92D050"/>
          </a:solidFill>
          <a:ln w="9525" cap="flat" cmpd="sng">
            <a:noFill/>
            <a:prstDash val="solid"/>
            <a:round/>
            <a:headEnd type="none" w="med" len="med"/>
            <a:tailEnd type="none" w="med" len="med"/>
          </a:ln>
          <a:effectLst>
            <a:outerShdw dist="35921" dir="2700000" algn="ctr" rotWithShape="0">
              <a:srgbClr val="808080"/>
            </a:outerShdw>
          </a:effectLst>
        </p:spPr>
        <p:txBody>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s-EC" dirty="0"/>
          </a:p>
        </p:txBody>
      </p:sp>
      <p:sp>
        <p:nvSpPr>
          <p:cNvPr id="9" name="8 CuadroTexto"/>
          <p:cNvSpPr txBox="1"/>
          <p:nvPr/>
        </p:nvSpPr>
        <p:spPr>
          <a:xfrm>
            <a:off x="8731051" y="2628032"/>
            <a:ext cx="1728192" cy="369332"/>
          </a:xfrm>
          <a:prstGeom prst="rect">
            <a:avLst/>
          </a:prstGeom>
          <a:noFill/>
        </p:spPr>
        <p:txBody>
          <a:bodyPr wrap="square" rtlCol="0">
            <a:spAutoFit/>
          </a:bodyPr>
          <a:lstStyle/>
          <a:p>
            <a:r>
              <a:rPr lang="es-EC" dirty="0" smtClean="0"/>
              <a:t> 464.933  Ha</a:t>
            </a:r>
            <a:endParaRPr lang="es-EC" dirty="0"/>
          </a:p>
        </p:txBody>
      </p:sp>
      <p:sp>
        <p:nvSpPr>
          <p:cNvPr id="10" name="9 CuadroTexto"/>
          <p:cNvSpPr txBox="1"/>
          <p:nvPr/>
        </p:nvSpPr>
        <p:spPr>
          <a:xfrm>
            <a:off x="666155" y="3564136"/>
            <a:ext cx="4248472" cy="1631216"/>
          </a:xfrm>
          <a:prstGeom prst="rect">
            <a:avLst/>
          </a:prstGeom>
          <a:noFill/>
        </p:spPr>
        <p:txBody>
          <a:bodyPr wrap="square" rtlCol="0">
            <a:spAutoFit/>
          </a:bodyPr>
          <a:lstStyle/>
          <a:p>
            <a:pPr algn="just"/>
            <a:r>
              <a:rPr lang="es-EC" sz="2000" dirty="0" smtClean="0"/>
              <a:t>La producción anual de plátano en Napo representa el 1,58 % respecto a la producción nacional de este cultivo; mientras que, la producción anual de maíz duro seco representa el 0,26 %.</a:t>
            </a:r>
            <a:endParaRPr lang="es-ES" sz="2000" dirty="0"/>
          </a:p>
        </p:txBody>
      </p:sp>
      <p:graphicFrame>
        <p:nvGraphicFramePr>
          <p:cNvPr id="11" name="10 Tabla"/>
          <p:cNvGraphicFramePr>
            <a:graphicFrameLocks noGrp="1"/>
          </p:cNvGraphicFramePr>
          <p:nvPr/>
        </p:nvGraphicFramePr>
        <p:xfrm>
          <a:off x="5130651" y="3996184"/>
          <a:ext cx="6192687" cy="1688936"/>
        </p:xfrm>
        <a:graphic>
          <a:graphicData uri="http://schemas.openxmlformats.org/drawingml/2006/table">
            <a:tbl>
              <a:tblPr/>
              <a:tblGrid>
                <a:gridCol w="1910510"/>
                <a:gridCol w="1232891"/>
                <a:gridCol w="1154462"/>
                <a:gridCol w="1894824"/>
              </a:tblGrid>
              <a:tr h="257175">
                <a:tc gridSpan="4">
                  <a:txBody>
                    <a:bodyPr/>
                    <a:lstStyle/>
                    <a:p>
                      <a:pPr algn="ctr" rtl="0" fontAlgn="b"/>
                      <a:r>
                        <a:rPr lang="es-EC" sz="1800" b="1" i="0" u="none" strike="noStrike" dirty="0">
                          <a:solidFill>
                            <a:srgbClr val="FFFFFF"/>
                          </a:solidFill>
                          <a:latin typeface="+mn-lt"/>
                        </a:rPr>
                        <a:t> Cultivos transitorios de mayor producción </a:t>
                      </a:r>
                    </a:p>
                  </a:txBody>
                  <a:tcPr marL="9525" marR="9525" marT="9525" marB="0" anchor="b">
                    <a:lnL w="6350" cap="flat" cmpd="sng" algn="ctr">
                      <a:solidFill>
                        <a:srgbClr val="95B3D7"/>
                      </a:solidFill>
                      <a:prstDash val="solid"/>
                      <a:round/>
                      <a:headEnd type="none" w="med" len="med"/>
                      <a:tailEnd type="none" w="med" len="med"/>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538ED5"/>
                    </a:solidFill>
                  </a:tcPr>
                </a:tc>
                <a:tc hMerge="1">
                  <a:txBody>
                    <a:bodyPr/>
                    <a:lstStyle/>
                    <a:p>
                      <a:endParaRPr lang="es-EC"/>
                    </a:p>
                  </a:txBody>
                  <a:tcPr/>
                </a:tc>
                <a:tc hMerge="1">
                  <a:txBody>
                    <a:bodyPr/>
                    <a:lstStyle/>
                    <a:p>
                      <a:endParaRPr lang="es-EC"/>
                    </a:p>
                  </a:txBody>
                  <a:tcPr/>
                </a:tc>
                <a:tc hMerge="1">
                  <a:txBody>
                    <a:bodyPr/>
                    <a:lstStyle/>
                    <a:p>
                      <a:endParaRPr lang="es-EC"/>
                    </a:p>
                  </a:txBody>
                  <a:tcPr/>
                </a:tc>
              </a:tr>
              <a:tr h="257175">
                <a:tc rowSpan="2">
                  <a:txBody>
                    <a:bodyPr/>
                    <a:lstStyle/>
                    <a:p>
                      <a:pPr algn="ctr" rtl="0" fontAlgn="ctr"/>
                      <a:r>
                        <a:rPr lang="es-EC" sz="1800" b="1" i="0" u="none" strike="noStrike" dirty="0">
                          <a:solidFill>
                            <a:srgbClr val="000000"/>
                          </a:solidFill>
                          <a:latin typeface="+mn-lt"/>
                        </a:rPr>
                        <a:t> Cultivos transitorios  </a:t>
                      </a: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gridSpan="2">
                  <a:txBody>
                    <a:bodyPr/>
                    <a:lstStyle/>
                    <a:p>
                      <a:pPr algn="ctr" rtl="0" fontAlgn="ctr"/>
                      <a:r>
                        <a:rPr lang="es-EC" sz="1800" b="1" i="0" u="none" strike="noStrike">
                          <a:solidFill>
                            <a:srgbClr val="000000"/>
                          </a:solidFill>
                          <a:latin typeface="+mn-lt"/>
                        </a:rPr>
                        <a:t> Superficie (Ha) </a:t>
                      </a: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hMerge="1">
                  <a:txBody>
                    <a:bodyPr/>
                    <a:lstStyle/>
                    <a:p>
                      <a:endParaRPr lang="es-EC"/>
                    </a:p>
                  </a:txBody>
                  <a:tcPr/>
                </a:tc>
                <a:tc rowSpan="2">
                  <a:txBody>
                    <a:bodyPr/>
                    <a:lstStyle/>
                    <a:p>
                      <a:pPr algn="ctr" rtl="0" fontAlgn="ctr"/>
                      <a:r>
                        <a:rPr lang="es-EC" sz="1800" b="1" i="0" u="none" strike="noStrike">
                          <a:solidFill>
                            <a:srgbClr val="000000"/>
                          </a:solidFill>
                          <a:latin typeface="+mn-lt"/>
                        </a:rPr>
                        <a:t>Producción anual (Tm )</a:t>
                      </a: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r>
              <a:tr h="349746">
                <a:tc vMerge="1">
                  <a:txBody>
                    <a:bodyPr/>
                    <a:lstStyle/>
                    <a:p>
                      <a:endParaRPr lang="es-EC"/>
                    </a:p>
                  </a:txBody>
                  <a:tcPr/>
                </a:tc>
                <a:tc>
                  <a:txBody>
                    <a:bodyPr/>
                    <a:lstStyle/>
                    <a:p>
                      <a:pPr algn="ctr" rtl="0" fontAlgn="ctr"/>
                      <a:r>
                        <a:rPr lang="es-EC" sz="1800" b="1" i="0" u="none" strike="noStrike">
                          <a:solidFill>
                            <a:srgbClr val="000000"/>
                          </a:solidFill>
                          <a:latin typeface="+mn-lt"/>
                        </a:rPr>
                        <a:t>Sembrada</a:t>
                      </a: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rtl="0" fontAlgn="t"/>
                      <a:r>
                        <a:rPr lang="es-EC" sz="1800" b="1" i="0" u="none" strike="noStrike" dirty="0">
                          <a:solidFill>
                            <a:srgbClr val="000000"/>
                          </a:solidFill>
                          <a:latin typeface="+mn-lt"/>
                        </a:rPr>
                        <a:t>Cosechada   </a:t>
                      </a: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vMerge="1">
                  <a:txBody>
                    <a:bodyPr/>
                    <a:lstStyle/>
                    <a:p>
                      <a:endParaRPr lang="es-EC"/>
                    </a:p>
                  </a:txBody>
                  <a:tcPr/>
                </a:tc>
              </a:tr>
              <a:tr h="411460">
                <a:tc>
                  <a:txBody>
                    <a:bodyPr/>
                    <a:lstStyle/>
                    <a:p>
                      <a:pPr algn="l" rtl="0" fontAlgn="ctr"/>
                      <a:r>
                        <a:rPr lang="it-IT" sz="1800" b="0" i="0" u="none" strike="noStrike" dirty="0" smtClean="0">
                          <a:solidFill>
                            <a:srgbClr val="000000"/>
                          </a:solidFill>
                          <a:latin typeface="+mn-lt"/>
                        </a:rPr>
                        <a:t>Maíz duro seco</a:t>
                      </a:r>
                      <a:endParaRPr lang="it-IT" sz="1800" b="0" i="0" u="none" strike="noStrike" dirty="0">
                        <a:solidFill>
                          <a:srgbClr val="000000"/>
                        </a:solidFill>
                        <a:latin typeface="+mn-lt"/>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2.030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1.808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3.948 </a:t>
                      </a:r>
                      <a:endParaRPr lang="es-EC" sz="1800" b="0" i="0" u="none" strike="noStrike" dirty="0">
                        <a:solidFill>
                          <a:srgbClr val="000000"/>
                        </a:solidFill>
                        <a:latin typeface="Calibri"/>
                      </a:endParaRP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r>
              <a:tr h="360040">
                <a:tc>
                  <a:txBody>
                    <a:bodyPr/>
                    <a:lstStyle/>
                    <a:p>
                      <a:pPr algn="l" rtl="0" fontAlgn="ctr"/>
                      <a:r>
                        <a:rPr lang="it-IT" sz="1800" b="0" i="0" u="none" strike="noStrike" dirty="0" smtClean="0">
                          <a:solidFill>
                            <a:srgbClr val="000000"/>
                          </a:solidFill>
                          <a:latin typeface="+mn-lt"/>
                        </a:rPr>
                        <a:t>YUca</a:t>
                      </a:r>
                      <a:endParaRPr lang="it-IT" sz="1800" b="0" i="0" u="none" strike="noStrike" dirty="0">
                        <a:solidFill>
                          <a:srgbClr val="000000"/>
                        </a:solidFill>
                        <a:latin typeface="+mn-lt"/>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837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810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3.612 </a:t>
                      </a:r>
                      <a:endParaRPr lang="es-EC" sz="1800" b="0" i="0" u="none" strike="noStrike" dirty="0">
                        <a:solidFill>
                          <a:srgbClr val="000000"/>
                        </a:solidFill>
                        <a:latin typeface="Calibri"/>
                      </a:endParaRP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r>
            </a:tbl>
          </a:graphicData>
        </a:graphic>
      </p:graphicFrame>
      <p:sp>
        <p:nvSpPr>
          <p:cNvPr id="12" name="11 Rectángulo"/>
          <p:cNvSpPr/>
          <p:nvPr/>
        </p:nvSpPr>
        <p:spPr>
          <a:xfrm>
            <a:off x="666155" y="5220320"/>
            <a:ext cx="4104456" cy="1015663"/>
          </a:xfrm>
          <a:prstGeom prst="rect">
            <a:avLst/>
          </a:prstGeom>
        </p:spPr>
        <p:txBody>
          <a:bodyPr wrap="square">
            <a:spAutoFit/>
          </a:bodyPr>
          <a:lstStyle/>
          <a:p>
            <a:pPr algn="just"/>
            <a:r>
              <a:rPr lang="es-EC" sz="2000" dirty="0" smtClean="0"/>
              <a:t>En esta provincia el ganado vacuno lidera el sector pecuario, existiendo el 1,09 %  del total nacional.</a:t>
            </a:r>
          </a:p>
        </p:txBody>
      </p:sp>
      <p:graphicFrame>
        <p:nvGraphicFramePr>
          <p:cNvPr id="13" name="12 Tabla"/>
          <p:cNvGraphicFramePr>
            <a:graphicFrameLocks noGrp="1"/>
          </p:cNvGraphicFramePr>
          <p:nvPr/>
        </p:nvGraphicFramePr>
        <p:xfrm>
          <a:off x="810171" y="6444455"/>
          <a:ext cx="10369152" cy="1440162"/>
        </p:xfrm>
        <a:graphic>
          <a:graphicData uri="http://schemas.openxmlformats.org/drawingml/2006/table">
            <a:tbl>
              <a:tblPr/>
              <a:tblGrid>
                <a:gridCol w="1748802"/>
                <a:gridCol w="1436725"/>
                <a:gridCol w="1436725"/>
                <a:gridCol w="1436725"/>
                <a:gridCol w="1436725"/>
                <a:gridCol w="1436725"/>
                <a:gridCol w="1436725"/>
              </a:tblGrid>
              <a:tr h="480054">
                <a:tc gridSpan="7">
                  <a:txBody>
                    <a:bodyPr/>
                    <a:lstStyle/>
                    <a:p>
                      <a:pPr algn="ctr" rtl="0" fontAlgn="ctr"/>
                      <a:r>
                        <a:rPr lang="es-EC" sz="1800" b="1" i="0" u="none" strike="noStrike" dirty="0">
                          <a:solidFill>
                            <a:srgbClr val="FFFFFF"/>
                          </a:solidFill>
                          <a:latin typeface="Calibri"/>
                        </a:rPr>
                        <a:t>Número total de cabezas de ganado (machos y hembras)*</a:t>
                      </a:r>
                      <a:r>
                        <a:rPr lang="es-EC" sz="1800" b="1" i="0" u="none" strike="noStrike" dirty="0">
                          <a:solidFill>
                            <a:srgbClr val="000000"/>
                          </a:solidFill>
                          <a:latin typeface="Calibri"/>
                        </a:rPr>
                        <a:t> </a:t>
                      </a:r>
                      <a:r>
                        <a:rPr lang="es-EC" sz="1800" b="1" i="0" u="none" strike="noStrike" dirty="0">
                          <a:solidFill>
                            <a:srgbClr val="FFFFFF"/>
                          </a:solidFill>
                          <a:latin typeface="Calibri"/>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r>
              <a:tr h="480054">
                <a:tc>
                  <a:txBody>
                    <a:bodyPr/>
                    <a:lstStyle/>
                    <a:p>
                      <a:pPr algn="ctr" rtl="0" fontAlgn="ctr"/>
                      <a:r>
                        <a:rPr lang="es-EC" sz="1800" b="0" i="0" u="none" strike="noStrike">
                          <a:solidFill>
                            <a:srgbClr val="000000"/>
                          </a:solidFill>
                          <a:latin typeface="Calibri"/>
                        </a:rPr>
                        <a:t>Vacuno</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Porcino</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Ovino</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Asnal</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Caballar</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Mular</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Caprino</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DBE5F1"/>
                    </a:solidFill>
                  </a:tcPr>
                </a:tc>
              </a:tr>
              <a:tr h="480054">
                <a:tc>
                  <a:txBody>
                    <a:bodyPr/>
                    <a:lstStyle/>
                    <a:p>
                      <a:pPr algn="ctr" fontAlgn="ctr"/>
                      <a:r>
                        <a:rPr lang="es-EC" sz="1800" b="0" i="0" u="none" strike="noStrike">
                          <a:latin typeface="+mn-lt"/>
                        </a:rPr>
                        <a:t>50.419</a:t>
                      </a:r>
                    </a:p>
                  </a:txBody>
                  <a:tcPr marL="0" marR="0" marT="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1.032</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dirty="0">
                          <a:latin typeface="+mn-lt"/>
                        </a:rPr>
                        <a:t>-</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123</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2.062</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692</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dirty="0">
                          <a:latin typeface="+mn-lt"/>
                        </a:rPr>
                        <a:t>-</a:t>
                      </a: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bl>
          </a:graphicData>
        </a:graphic>
      </p:graphicFrame>
      <p:sp>
        <p:nvSpPr>
          <p:cNvPr id="14" name="4 CuadroTexto"/>
          <p:cNvSpPr txBox="1">
            <a:spLocks noChangeArrowheads="1"/>
          </p:cNvSpPr>
          <p:nvPr/>
        </p:nvSpPr>
        <p:spPr bwMode="auto">
          <a:xfrm>
            <a:off x="32822" y="7943667"/>
            <a:ext cx="6393973" cy="372997"/>
          </a:xfrm>
          <a:prstGeom prst="rect">
            <a:avLst/>
          </a:prstGeom>
          <a:noFill/>
          <a:ln w="9525">
            <a:noFill/>
            <a:miter lim="800000"/>
            <a:headEnd/>
            <a:tailEnd/>
          </a:ln>
        </p:spPr>
        <p:txBody>
          <a:bodyPr lIns="95070" tIns="47535" rIns="95070" bIns="47535">
            <a:spAutoFit/>
          </a:bodyPr>
          <a:lstStyle/>
          <a:p>
            <a:r>
              <a:rPr lang="es-ES" sz="900" b="1" dirty="0"/>
              <a:t>Fuente: </a:t>
            </a:r>
            <a:r>
              <a:rPr lang="es-ES" sz="900" dirty="0"/>
              <a:t>Encuesta de Superficie y Producción Agropecuaria Continua (ESPAC </a:t>
            </a:r>
            <a:r>
              <a:rPr lang="es-ES" sz="900" dirty="0" smtClean="0"/>
              <a:t>) 2014 </a:t>
            </a:r>
          </a:p>
          <a:p>
            <a:r>
              <a:rPr lang="es-ES" sz="900" dirty="0" smtClean="0"/>
              <a:t>* Existencia al día de la visita</a:t>
            </a:r>
            <a:endParaRPr lang="es-ES" sz="900"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Rectángulo"/>
          <p:cNvSpPr/>
          <p:nvPr/>
        </p:nvSpPr>
        <p:spPr>
          <a:xfrm>
            <a:off x="954187" y="1187872"/>
            <a:ext cx="3448380" cy="461665"/>
          </a:xfrm>
          <a:prstGeom prst="rect">
            <a:avLst/>
          </a:prstGeom>
        </p:spPr>
        <p:txBody>
          <a:bodyPr wrap="none">
            <a:spAutoFit/>
          </a:bodyPr>
          <a:lstStyle/>
          <a:p>
            <a:r>
              <a:rPr lang="es-EC" sz="2400" b="1" dirty="0" smtClean="0">
                <a:latin typeface="Arial" pitchFamily="34" charset="0"/>
                <a:cs typeface="Arial" pitchFamily="34" charset="0"/>
              </a:rPr>
              <a:t>Zonas no delimitadas*</a:t>
            </a:r>
          </a:p>
        </p:txBody>
      </p:sp>
      <p:graphicFrame>
        <p:nvGraphicFramePr>
          <p:cNvPr id="5" name="4 Tabla"/>
          <p:cNvGraphicFramePr>
            <a:graphicFrameLocks noGrp="1"/>
          </p:cNvGraphicFramePr>
          <p:nvPr/>
        </p:nvGraphicFramePr>
        <p:xfrm>
          <a:off x="1602259" y="1691928"/>
          <a:ext cx="8280920" cy="1520170"/>
        </p:xfrm>
        <a:graphic>
          <a:graphicData uri="http://schemas.openxmlformats.org/drawingml/2006/table">
            <a:tbl>
              <a:tblPr/>
              <a:tblGrid>
                <a:gridCol w="2266869"/>
                <a:gridCol w="1820565"/>
                <a:gridCol w="1820565"/>
                <a:gridCol w="2372921"/>
              </a:tblGrid>
              <a:tr h="257175">
                <a:tc gridSpan="4">
                  <a:txBody>
                    <a:bodyPr/>
                    <a:lstStyle/>
                    <a:p>
                      <a:pPr algn="ctr" rtl="0" fontAlgn="b"/>
                      <a:r>
                        <a:rPr lang="es-EC" sz="1800" b="1" i="0" u="none" strike="noStrike" dirty="0">
                          <a:solidFill>
                            <a:srgbClr val="FFFFFF"/>
                          </a:solidFill>
                          <a:latin typeface="+mj-lt"/>
                        </a:rPr>
                        <a:t> Cultivos permanentes de mayor producción </a:t>
                      </a:r>
                    </a:p>
                  </a:txBody>
                  <a:tcPr marL="9525" marR="9525" marT="9525" marB="0" anchor="b">
                    <a:lnL w="6350" cap="flat" cmpd="sng" algn="ctr">
                      <a:solidFill>
                        <a:srgbClr val="95B3D7"/>
                      </a:solidFill>
                      <a:prstDash val="solid"/>
                      <a:round/>
                      <a:headEnd type="none" w="med" len="med"/>
                      <a:tailEnd type="none" w="med" len="med"/>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538ED5"/>
                    </a:solidFill>
                  </a:tcPr>
                </a:tc>
                <a:tc hMerge="1">
                  <a:txBody>
                    <a:bodyPr/>
                    <a:lstStyle/>
                    <a:p>
                      <a:endParaRPr lang="es-EC"/>
                    </a:p>
                  </a:txBody>
                  <a:tcPr/>
                </a:tc>
                <a:tc hMerge="1">
                  <a:txBody>
                    <a:bodyPr/>
                    <a:lstStyle/>
                    <a:p>
                      <a:endParaRPr lang="es-EC"/>
                    </a:p>
                  </a:txBody>
                  <a:tcPr/>
                </a:tc>
                <a:tc hMerge="1">
                  <a:txBody>
                    <a:bodyPr/>
                    <a:lstStyle/>
                    <a:p>
                      <a:endParaRPr lang="es-EC"/>
                    </a:p>
                  </a:txBody>
                  <a:tcPr/>
                </a:tc>
              </a:tr>
              <a:tr h="257175">
                <a:tc rowSpan="2">
                  <a:txBody>
                    <a:bodyPr/>
                    <a:lstStyle/>
                    <a:p>
                      <a:pPr algn="ctr" rtl="0" fontAlgn="ctr"/>
                      <a:r>
                        <a:rPr lang="es-EC" sz="1800" b="1" i="0" u="none" strike="noStrike">
                          <a:solidFill>
                            <a:srgbClr val="000000"/>
                          </a:solidFill>
                          <a:latin typeface="+mj-lt"/>
                        </a:rPr>
                        <a:t> Cultivos permanentes </a:t>
                      </a: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gridSpan="2">
                  <a:txBody>
                    <a:bodyPr/>
                    <a:lstStyle/>
                    <a:p>
                      <a:pPr algn="ctr" rtl="0" fontAlgn="ctr"/>
                      <a:r>
                        <a:rPr lang="es-EC" sz="1800" b="1" i="0" u="none" strike="noStrike" dirty="0">
                          <a:solidFill>
                            <a:srgbClr val="000000"/>
                          </a:solidFill>
                          <a:latin typeface="+mj-lt"/>
                        </a:rPr>
                        <a:t> Superficie (Ha) </a:t>
                      </a: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hMerge="1">
                  <a:txBody>
                    <a:bodyPr/>
                    <a:lstStyle/>
                    <a:p>
                      <a:endParaRPr lang="es-EC"/>
                    </a:p>
                  </a:txBody>
                  <a:tcPr/>
                </a:tc>
                <a:tc rowSpan="2">
                  <a:txBody>
                    <a:bodyPr/>
                    <a:lstStyle/>
                    <a:p>
                      <a:pPr algn="ctr" rtl="0" fontAlgn="ctr"/>
                      <a:r>
                        <a:rPr lang="es-EC" sz="1800" b="1" i="0" u="none" strike="noStrike" dirty="0">
                          <a:solidFill>
                            <a:srgbClr val="000000"/>
                          </a:solidFill>
                          <a:latin typeface="+mj-lt"/>
                        </a:rPr>
                        <a:t>Producción anual (Tm )</a:t>
                      </a: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r>
              <a:tr h="257175">
                <a:tc vMerge="1">
                  <a:txBody>
                    <a:bodyPr/>
                    <a:lstStyle/>
                    <a:p>
                      <a:endParaRPr lang="es-EC"/>
                    </a:p>
                  </a:txBody>
                  <a:tcPr/>
                </a:tc>
                <a:tc>
                  <a:txBody>
                    <a:bodyPr/>
                    <a:lstStyle/>
                    <a:p>
                      <a:pPr algn="ctr" rtl="0" fontAlgn="b"/>
                      <a:r>
                        <a:rPr lang="es-EC" sz="1800" b="1" i="0" u="none" strike="noStrike">
                          <a:solidFill>
                            <a:srgbClr val="000000"/>
                          </a:solidFill>
                          <a:latin typeface="+mj-lt"/>
                        </a:rPr>
                        <a:t> Plantada  </a:t>
                      </a:r>
                    </a:p>
                  </a:txBody>
                  <a:tcPr marL="9525" marR="9525" marT="9525" marB="0" anchor="b">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rtl="0" fontAlgn="b"/>
                      <a:r>
                        <a:rPr lang="es-EC" sz="1800" b="1" i="0" u="none" strike="noStrike" dirty="0">
                          <a:solidFill>
                            <a:srgbClr val="000000"/>
                          </a:solidFill>
                          <a:latin typeface="+mj-lt"/>
                        </a:rPr>
                        <a:t>  Cosechada  </a:t>
                      </a:r>
                    </a:p>
                  </a:txBody>
                  <a:tcPr marL="9525" marR="9525" marT="9525" marB="0" anchor="b">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vMerge="1">
                  <a:txBody>
                    <a:bodyPr/>
                    <a:lstStyle/>
                    <a:p>
                      <a:endParaRPr lang="es-EC"/>
                    </a:p>
                  </a:txBody>
                  <a:tcPr/>
                </a:tc>
              </a:tr>
              <a:tr h="352425">
                <a:tc>
                  <a:txBody>
                    <a:bodyPr/>
                    <a:lstStyle/>
                    <a:p>
                      <a:pPr algn="l" rtl="0" fontAlgn="ctr"/>
                      <a:r>
                        <a:rPr lang="es-EC" sz="1800" b="0" i="0" u="none" strike="noStrike" dirty="0" smtClean="0">
                          <a:solidFill>
                            <a:srgbClr val="000000"/>
                          </a:solidFill>
                          <a:latin typeface="+mj-lt"/>
                        </a:rPr>
                        <a:t>Banano</a:t>
                      </a:r>
                      <a:endParaRPr lang="es-EC" sz="1800" b="0" i="0" u="none" strike="noStrike" dirty="0">
                        <a:solidFill>
                          <a:srgbClr val="000000"/>
                        </a:solidFill>
                        <a:latin typeface="+mj-lt"/>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2.009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1.971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a:solidFill>
                            <a:srgbClr val="000000"/>
                          </a:solidFill>
                          <a:latin typeface="Calibri"/>
                        </a:rPr>
                        <a:t>                                81.877 </a:t>
                      </a: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r>
              <a:tr h="316210">
                <a:tc>
                  <a:txBody>
                    <a:bodyPr/>
                    <a:lstStyle/>
                    <a:p>
                      <a:pPr algn="l" rtl="0" fontAlgn="ctr"/>
                      <a:r>
                        <a:rPr lang="es-EC" sz="1800" b="0" i="0" u="none" strike="noStrike" kern="1200" dirty="0" smtClean="0">
                          <a:solidFill>
                            <a:srgbClr val="000000"/>
                          </a:solidFill>
                          <a:latin typeface="+mn-lt"/>
                          <a:ea typeface="+mn-ea"/>
                          <a:cs typeface="+mn-cs"/>
                        </a:rPr>
                        <a:t>Palma africana</a:t>
                      </a:r>
                      <a:endParaRPr lang="es-EC" sz="1800" b="0" i="0" u="none" strike="noStrike" kern="1200" dirty="0">
                        <a:solidFill>
                          <a:srgbClr val="000000"/>
                        </a:solidFill>
                        <a:latin typeface="+mn-lt"/>
                        <a:ea typeface="+mn-ea"/>
                        <a:cs typeface="+mn-cs"/>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10.939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9.783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a:solidFill>
                            <a:srgbClr val="000000"/>
                          </a:solidFill>
                          <a:latin typeface="Calibri"/>
                        </a:rPr>
                        <a:t>                                70.158 </a:t>
                      </a: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r>
            </a:tbl>
          </a:graphicData>
        </a:graphic>
      </p:graphicFrame>
      <p:sp>
        <p:nvSpPr>
          <p:cNvPr id="6" name="5 CuadroTexto"/>
          <p:cNvSpPr txBox="1"/>
          <p:nvPr/>
        </p:nvSpPr>
        <p:spPr>
          <a:xfrm>
            <a:off x="594147" y="3348112"/>
            <a:ext cx="4320480" cy="1938992"/>
          </a:xfrm>
          <a:prstGeom prst="rect">
            <a:avLst/>
          </a:prstGeom>
          <a:noFill/>
        </p:spPr>
        <p:txBody>
          <a:bodyPr wrap="square" rtlCol="0">
            <a:spAutoFit/>
          </a:bodyPr>
          <a:lstStyle/>
          <a:p>
            <a:pPr algn="just"/>
            <a:r>
              <a:rPr lang="es-EC" sz="2000" dirty="0" smtClean="0"/>
              <a:t>La producción anual de banano en Zonas no delimitadas representa el 1,19% respecto a la producción nacional de este cultivo; mientras que, la producción anual de maíz duro seco representa el 1,46 %.</a:t>
            </a:r>
            <a:endParaRPr lang="es-ES" sz="2000" dirty="0"/>
          </a:p>
        </p:txBody>
      </p:sp>
      <p:sp>
        <p:nvSpPr>
          <p:cNvPr id="7" name="6 Rectángulo"/>
          <p:cNvSpPr/>
          <p:nvPr/>
        </p:nvSpPr>
        <p:spPr>
          <a:xfrm>
            <a:off x="234107" y="7783538"/>
            <a:ext cx="6696744" cy="830997"/>
          </a:xfrm>
          <a:prstGeom prst="rect">
            <a:avLst/>
          </a:prstGeom>
        </p:spPr>
        <p:txBody>
          <a:bodyPr wrap="square">
            <a:spAutoFit/>
          </a:bodyPr>
          <a:lstStyle/>
          <a:p>
            <a:r>
              <a:rPr lang="es-ES" sz="1200" b="1" dirty="0" smtClean="0"/>
              <a:t>* La Zona no delimitada corresponde a las Golondrinas, El Piedrero  y  Manga del Cura</a:t>
            </a:r>
          </a:p>
          <a:p>
            <a:r>
              <a:rPr lang="es-ES" sz="900" b="1" dirty="0" smtClean="0"/>
              <a:t>Fuente: </a:t>
            </a:r>
            <a:r>
              <a:rPr lang="es-ES" sz="900" dirty="0" smtClean="0"/>
              <a:t>Encuesta de Superficie y Producción Agropecuaria Continua (ESPAC ) 2014</a:t>
            </a:r>
          </a:p>
          <a:p>
            <a:r>
              <a:rPr lang="es-ES" sz="900" dirty="0" smtClean="0"/>
              <a:t>* Existencia al día de la visita</a:t>
            </a:r>
          </a:p>
          <a:p>
            <a:endParaRPr lang="es-ES" sz="900" dirty="0" smtClean="0"/>
          </a:p>
          <a:p>
            <a:endParaRPr lang="es-EC" sz="900" dirty="0"/>
          </a:p>
        </p:txBody>
      </p:sp>
      <p:graphicFrame>
        <p:nvGraphicFramePr>
          <p:cNvPr id="8" name="7 Tabla"/>
          <p:cNvGraphicFramePr>
            <a:graphicFrameLocks noGrp="1"/>
          </p:cNvGraphicFramePr>
          <p:nvPr/>
        </p:nvGraphicFramePr>
        <p:xfrm>
          <a:off x="5202659" y="3780160"/>
          <a:ext cx="6117084" cy="1631434"/>
        </p:xfrm>
        <a:graphic>
          <a:graphicData uri="http://schemas.openxmlformats.org/drawingml/2006/table">
            <a:tbl>
              <a:tblPr/>
              <a:tblGrid>
                <a:gridCol w="1887185"/>
                <a:gridCol w="1217839"/>
                <a:gridCol w="1140368"/>
                <a:gridCol w="1871692"/>
              </a:tblGrid>
              <a:tr h="257175">
                <a:tc gridSpan="4">
                  <a:txBody>
                    <a:bodyPr/>
                    <a:lstStyle/>
                    <a:p>
                      <a:pPr algn="ctr" rtl="0" fontAlgn="b"/>
                      <a:r>
                        <a:rPr lang="es-EC" sz="1600" b="1" i="0" u="none" strike="noStrike" dirty="0">
                          <a:solidFill>
                            <a:srgbClr val="FFFFFF"/>
                          </a:solidFill>
                          <a:latin typeface="Arial"/>
                        </a:rPr>
                        <a:t> </a:t>
                      </a:r>
                      <a:r>
                        <a:rPr lang="es-EC" sz="1800" b="1" i="0" u="none" strike="noStrike" dirty="0">
                          <a:solidFill>
                            <a:srgbClr val="FFFFFF"/>
                          </a:solidFill>
                          <a:latin typeface="+mj-lt"/>
                        </a:rPr>
                        <a:t>Cultivos</a:t>
                      </a:r>
                      <a:r>
                        <a:rPr lang="es-EC" sz="1600" b="1" i="0" u="none" strike="noStrike" dirty="0">
                          <a:solidFill>
                            <a:srgbClr val="FFFFFF"/>
                          </a:solidFill>
                          <a:latin typeface="Arial"/>
                        </a:rPr>
                        <a:t> transitorios de mayor producción </a:t>
                      </a:r>
                    </a:p>
                  </a:txBody>
                  <a:tcPr marL="9525" marR="9525" marT="9525" marB="0" anchor="b">
                    <a:lnL w="6350" cap="flat" cmpd="sng" algn="ctr">
                      <a:solidFill>
                        <a:srgbClr val="95B3D7"/>
                      </a:solidFill>
                      <a:prstDash val="solid"/>
                      <a:round/>
                      <a:headEnd type="none" w="med" len="med"/>
                      <a:tailEnd type="none" w="med" len="med"/>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538ED5"/>
                    </a:solidFill>
                  </a:tcPr>
                </a:tc>
                <a:tc hMerge="1">
                  <a:txBody>
                    <a:bodyPr/>
                    <a:lstStyle/>
                    <a:p>
                      <a:endParaRPr lang="es-EC"/>
                    </a:p>
                  </a:txBody>
                  <a:tcPr/>
                </a:tc>
                <a:tc hMerge="1">
                  <a:txBody>
                    <a:bodyPr/>
                    <a:lstStyle/>
                    <a:p>
                      <a:endParaRPr lang="es-EC"/>
                    </a:p>
                  </a:txBody>
                  <a:tcPr/>
                </a:tc>
                <a:tc hMerge="1">
                  <a:txBody>
                    <a:bodyPr/>
                    <a:lstStyle/>
                    <a:p>
                      <a:endParaRPr lang="es-EC"/>
                    </a:p>
                  </a:txBody>
                  <a:tcPr/>
                </a:tc>
              </a:tr>
              <a:tr h="257175">
                <a:tc rowSpan="2">
                  <a:txBody>
                    <a:bodyPr/>
                    <a:lstStyle/>
                    <a:p>
                      <a:pPr algn="ctr" rtl="0" fontAlgn="ctr"/>
                      <a:r>
                        <a:rPr lang="es-EC" sz="1600" b="1" i="0" u="none" strike="noStrike" dirty="0">
                          <a:solidFill>
                            <a:srgbClr val="000000"/>
                          </a:solidFill>
                          <a:latin typeface="Arial"/>
                        </a:rPr>
                        <a:t> Cultivos </a:t>
                      </a:r>
                      <a:r>
                        <a:rPr lang="es-EC" sz="1800" b="1" i="0" u="none" strike="noStrike" dirty="0">
                          <a:solidFill>
                            <a:srgbClr val="000000"/>
                          </a:solidFill>
                          <a:latin typeface="+mj-lt"/>
                        </a:rPr>
                        <a:t>transitorios</a:t>
                      </a:r>
                      <a:r>
                        <a:rPr lang="es-EC" sz="1600" b="1" i="0" u="none" strike="noStrike" dirty="0">
                          <a:solidFill>
                            <a:srgbClr val="000000"/>
                          </a:solidFill>
                          <a:latin typeface="Arial"/>
                        </a:rPr>
                        <a:t>  </a:t>
                      </a: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gridSpan="2">
                  <a:txBody>
                    <a:bodyPr/>
                    <a:lstStyle/>
                    <a:p>
                      <a:pPr algn="ctr" rtl="0" fontAlgn="ctr"/>
                      <a:r>
                        <a:rPr lang="es-EC" sz="1600" b="1" i="0" u="none" strike="noStrike">
                          <a:solidFill>
                            <a:srgbClr val="000000"/>
                          </a:solidFill>
                          <a:latin typeface="Arial"/>
                        </a:rPr>
                        <a:t> Superficie (Ha) </a:t>
                      </a: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hMerge="1">
                  <a:txBody>
                    <a:bodyPr/>
                    <a:lstStyle/>
                    <a:p>
                      <a:endParaRPr lang="es-EC"/>
                    </a:p>
                  </a:txBody>
                  <a:tcPr/>
                </a:tc>
                <a:tc rowSpan="2">
                  <a:txBody>
                    <a:bodyPr/>
                    <a:lstStyle/>
                    <a:p>
                      <a:pPr algn="ctr" rtl="0" fontAlgn="ctr"/>
                      <a:r>
                        <a:rPr lang="es-EC" sz="1600" b="1" i="0" u="none" strike="noStrike">
                          <a:solidFill>
                            <a:srgbClr val="000000"/>
                          </a:solidFill>
                          <a:latin typeface="Arial"/>
                        </a:rPr>
                        <a:t>Producción anual (Tm )</a:t>
                      </a: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r>
              <a:tr h="349746">
                <a:tc vMerge="1">
                  <a:txBody>
                    <a:bodyPr/>
                    <a:lstStyle/>
                    <a:p>
                      <a:endParaRPr lang="es-EC"/>
                    </a:p>
                  </a:txBody>
                  <a:tcPr/>
                </a:tc>
                <a:tc>
                  <a:txBody>
                    <a:bodyPr/>
                    <a:lstStyle/>
                    <a:p>
                      <a:pPr algn="ctr" rtl="0" fontAlgn="ctr"/>
                      <a:r>
                        <a:rPr lang="es-EC" sz="1600" b="1" i="0" u="none" strike="noStrike">
                          <a:solidFill>
                            <a:srgbClr val="000000"/>
                          </a:solidFill>
                          <a:latin typeface="Arial"/>
                        </a:rPr>
                        <a:t>Sembrada</a:t>
                      </a: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rtl="0" fontAlgn="t"/>
                      <a:r>
                        <a:rPr lang="es-EC" sz="1600" b="1" i="0" u="none" strike="noStrike" dirty="0">
                          <a:solidFill>
                            <a:srgbClr val="000000"/>
                          </a:solidFill>
                          <a:latin typeface="Arial"/>
                        </a:rPr>
                        <a:t>Cosechada   </a:t>
                      </a: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vMerge="1">
                  <a:txBody>
                    <a:bodyPr/>
                    <a:lstStyle/>
                    <a:p>
                      <a:endParaRPr lang="es-EC"/>
                    </a:p>
                  </a:txBody>
                  <a:tcPr/>
                </a:tc>
              </a:tr>
              <a:tr h="432048">
                <a:tc>
                  <a:txBody>
                    <a:bodyPr/>
                    <a:lstStyle/>
                    <a:p>
                      <a:pPr algn="l" rtl="0" fontAlgn="ctr"/>
                      <a:r>
                        <a:rPr lang="it-IT" sz="1600" b="0" i="0" u="none" strike="noStrike" dirty="0" smtClean="0">
                          <a:solidFill>
                            <a:srgbClr val="000000"/>
                          </a:solidFill>
                          <a:latin typeface="Arial"/>
                        </a:rPr>
                        <a:t>Maíz </a:t>
                      </a:r>
                      <a:r>
                        <a:rPr lang="it-IT" sz="1600" b="0" i="0" u="none" strike="noStrike" dirty="0">
                          <a:solidFill>
                            <a:srgbClr val="000000"/>
                          </a:solidFill>
                          <a:latin typeface="Arial"/>
                        </a:rPr>
                        <a:t>duro </a:t>
                      </a:r>
                      <a:r>
                        <a:rPr lang="it-IT" sz="1600" b="0" i="0" u="none" strike="noStrike" dirty="0" smtClean="0">
                          <a:solidFill>
                            <a:srgbClr val="000000"/>
                          </a:solidFill>
                          <a:latin typeface="Arial"/>
                        </a:rPr>
                        <a:t>seco</a:t>
                      </a:r>
                      <a:endParaRPr lang="it-IT" sz="1600" b="0" i="0" u="none" strike="noStrike" dirty="0">
                        <a:solidFill>
                          <a:srgbClr val="000000"/>
                        </a:solidFill>
                        <a:latin typeface="Arial"/>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6.016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5.977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fontAlgn="b"/>
                      <a:r>
                        <a:rPr lang="es-EC" sz="1800" b="0" i="0" u="none" strike="noStrike" dirty="0" smtClean="0">
                          <a:solidFill>
                            <a:srgbClr val="000000"/>
                          </a:solidFill>
                          <a:latin typeface="Calibri"/>
                        </a:rPr>
                        <a:t>22.439 </a:t>
                      </a:r>
                      <a:endParaRPr lang="es-EC" sz="1800" b="0" i="0" u="none" strike="noStrike" dirty="0">
                        <a:solidFill>
                          <a:srgbClr val="000000"/>
                        </a:solidFill>
                        <a:latin typeface="Calibri"/>
                      </a:endParaRP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r>
              <a:tr h="308620">
                <a:tc>
                  <a:txBody>
                    <a:bodyPr/>
                    <a:lstStyle/>
                    <a:p>
                      <a:pPr algn="l" rtl="0" fontAlgn="ctr"/>
                      <a:r>
                        <a:rPr lang="es-EC" sz="1600" b="0" i="0" u="none" strike="noStrike" dirty="0" smtClean="0">
                          <a:solidFill>
                            <a:srgbClr val="000000"/>
                          </a:solidFill>
                          <a:latin typeface="Arial"/>
                        </a:rPr>
                        <a:t>Arroz</a:t>
                      </a:r>
                      <a:endParaRPr lang="es-EC" sz="1600" b="0" i="0" u="none" strike="noStrike" dirty="0">
                        <a:solidFill>
                          <a:srgbClr val="000000"/>
                        </a:solidFill>
                        <a:latin typeface="Arial"/>
                      </a:endParaRPr>
                    </a:p>
                  </a:txBody>
                  <a:tcPr marL="9525" marR="9525" marT="9525" marB="0" anchor="ctr">
                    <a:lnL w="6350" cap="flat" cmpd="sng" algn="ctr">
                      <a:solidFill>
                        <a:srgbClr val="95B3D7"/>
                      </a:solidFill>
                      <a:prstDash val="solid"/>
                      <a:round/>
                      <a:headEnd type="none" w="med" len="med"/>
                      <a:tailEnd type="none" w="med" len="med"/>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231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229 </a:t>
                      </a:r>
                      <a:endParaRPr lang="es-EC" sz="1800" b="0" i="0" u="none" strike="noStrike" dirty="0">
                        <a:solidFill>
                          <a:srgbClr val="000000"/>
                        </a:solidFill>
                        <a:latin typeface="Calibri"/>
                      </a:endParaRPr>
                    </a:p>
                  </a:txBody>
                  <a:tcPr marL="9525" marR="9525" marT="9525" marB="0" anchor="ctr">
                    <a:lnL>
                      <a:noFill/>
                    </a:lnL>
                    <a:lnR>
                      <a:noFill/>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fontAlgn="b"/>
                      <a:r>
                        <a:rPr lang="es-EC" sz="1800" b="0" i="0" u="none" strike="noStrike" dirty="0" smtClean="0">
                          <a:solidFill>
                            <a:srgbClr val="000000"/>
                          </a:solidFill>
                          <a:latin typeface="Calibri"/>
                        </a:rPr>
                        <a:t>450 </a:t>
                      </a:r>
                      <a:endParaRPr lang="es-EC" sz="1800" b="0" i="0" u="none" strike="noStrike" dirty="0">
                        <a:solidFill>
                          <a:srgbClr val="000000"/>
                        </a:solidFill>
                        <a:latin typeface="Calibri"/>
                      </a:endParaRPr>
                    </a:p>
                  </a:txBody>
                  <a:tcPr marL="9525" marR="9525" marT="9525" marB="0" anchor="ctr">
                    <a:lnL>
                      <a:noFill/>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r>
            </a:tbl>
          </a:graphicData>
        </a:graphic>
      </p:graphicFrame>
      <p:sp>
        <p:nvSpPr>
          <p:cNvPr id="9" name="8 Rectángulo"/>
          <p:cNvSpPr/>
          <p:nvPr/>
        </p:nvSpPr>
        <p:spPr>
          <a:xfrm>
            <a:off x="666155" y="5292328"/>
            <a:ext cx="3816424" cy="1323439"/>
          </a:xfrm>
          <a:prstGeom prst="rect">
            <a:avLst/>
          </a:prstGeom>
        </p:spPr>
        <p:txBody>
          <a:bodyPr wrap="square">
            <a:spAutoFit/>
          </a:bodyPr>
          <a:lstStyle/>
          <a:p>
            <a:pPr algn="just"/>
            <a:r>
              <a:rPr lang="es-EC" sz="2000" dirty="0" smtClean="0"/>
              <a:t>En esta provincia el ganado vacuno lidera el sector pecuario, existiendo el 0,43 %  del total nacional.</a:t>
            </a:r>
          </a:p>
        </p:txBody>
      </p:sp>
      <p:graphicFrame>
        <p:nvGraphicFramePr>
          <p:cNvPr id="10" name="9 Tabla"/>
          <p:cNvGraphicFramePr>
            <a:graphicFrameLocks noGrp="1"/>
          </p:cNvGraphicFramePr>
          <p:nvPr>
            <p:extLst>
              <p:ext uri="{D42A27DB-BD31-4B8C-83A1-F6EECF244321}">
                <p14:modId xmlns:p14="http://schemas.microsoft.com/office/powerpoint/2010/main" val="2904339274"/>
              </p:ext>
            </p:extLst>
          </p:nvPr>
        </p:nvGraphicFramePr>
        <p:xfrm>
          <a:off x="666155" y="6588472"/>
          <a:ext cx="10513171" cy="1152129"/>
        </p:xfrm>
        <a:graphic>
          <a:graphicData uri="http://schemas.openxmlformats.org/drawingml/2006/table">
            <a:tbl>
              <a:tblPr/>
              <a:tblGrid>
                <a:gridCol w="1773091"/>
                <a:gridCol w="1456680"/>
                <a:gridCol w="1456680"/>
                <a:gridCol w="1456680"/>
                <a:gridCol w="1456680"/>
                <a:gridCol w="1456680"/>
                <a:gridCol w="1456680"/>
              </a:tblGrid>
              <a:tr h="384043">
                <a:tc gridSpan="7">
                  <a:txBody>
                    <a:bodyPr/>
                    <a:lstStyle/>
                    <a:p>
                      <a:pPr algn="ctr" rtl="0" fontAlgn="ctr"/>
                      <a:r>
                        <a:rPr lang="es-EC" sz="1800" b="1" i="0" u="none" strike="noStrike" dirty="0" smtClean="0">
                          <a:solidFill>
                            <a:srgbClr val="FFFFFF"/>
                          </a:solidFill>
                          <a:latin typeface="Calibri"/>
                        </a:rPr>
                        <a:t>Número total de cabezas de ganado (machos y hembras)*</a:t>
                      </a:r>
                      <a:r>
                        <a:rPr lang="es-EC" sz="1800" b="1" i="0" u="none" strike="noStrike" dirty="0" smtClean="0">
                          <a:solidFill>
                            <a:srgbClr val="000000"/>
                          </a:solidFill>
                          <a:latin typeface="Calibri"/>
                        </a:rPr>
                        <a:t> </a:t>
                      </a:r>
                      <a:r>
                        <a:rPr lang="es-EC" sz="1800" b="1" i="0" u="none" strike="noStrike" dirty="0" smtClean="0">
                          <a:solidFill>
                            <a:srgbClr val="FFFFFF"/>
                          </a:solidFill>
                          <a:latin typeface="Calibri"/>
                        </a:rPr>
                        <a:t> </a:t>
                      </a:r>
                      <a:endParaRPr lang="es-EC" sz="1800" b="1" i="0" u="none" strike="noStrike" dirty="0">
                        <a:solidFill>
                          <a:srgbClr val="FFFFFF"/>
                        </a:solidFill>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538ED5"/>
                    </a:solidFill>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c hMerge="1">
                  <a:txBody>
                    <a:bodyPr/>
                    <a:lstStyle/>
                    <a:p>
                      <a:endParaRPr lang="es-EC"/>
                    </a:p>
                  </a:txBody>
                  <a:tcPr/>
                </a:tc>
              </a:tr>
              <a:tr h="384043">
                <a:tc>
                  <a:txBody>
                    <a:bodyPr/>
                    <a:lstStyle/>
                    <a:p>
                      <a:pPr algn="ctr" rtl="0" fontAlgn="ctr"/>
                      <a:r>
                        <a:rPr lang="es-EC" sz="1800" b="0" i="0" u="none" strike="noStrike">
                          <a:solidFill>
                            <a:srgbClr val="000000"/>
                          </a:solidFill>
                          <a:latin typeface="Calibri"/>
                        </a:rPr>
                        <a:t>Vacuno</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Porcino</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Ovino</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dirty="0">
                          <a:solidFill>
                            <a:srgbClr val="000000"/>
                          </a:solidFill>
                          <a:latin typeface="Calibri"/>
                        </a:rPr>
                        <a:t>Asnal</a:t>
                      </a:r>
                      <a:r>
                        <a:rPr lang="es-EC" sz="1800" b="1" i="0" u="none" strike="noStrike" dirty="0">
                          <a:solidFill>
                            <a:srgbClr val="000000"/>
                          </a:solidFill>
                          <a:latin typeface="Calibri"/>
                        </a:rPr>
                        <a:t> </a:t>
                      </a:r>
                      <a:r>
                        <a:rPr lang="es-EC" sz="1800" b="0" i="0" u="none" strike="noStrike" dirty="0">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Caballar</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a:solidFill>
                            <a:srgbClr val="000000"/>
                          </a:solidFill>
                          <a:latin typeface="Calibri"/>
                        </a:rPr>
                        <a:t>Mular</a:t>
                      </a:r>
                      <a:r>
                        <a:rPr lang="es-EC" sz="1800" b="1" i="0" u="none" strike="noStrike">
                          <a:solidFill>
                            <a:srgbClr val="000000"/>
                          </a:solidFill>
                          <a:latin typeface="Calibri"/>
                        </a:rPr>
                        <a:t> </a:t>
                      </a:r>
                      <a:r>
                        <a:rPr lang="es-EC" sz="1800" b="0" i="0" u="none" strike="noStrike">
                          <a:solidFill>
                            <a:srgbClr val="000000"/>
                          </a:solidFill>
                          <a:latin typeface="Calibri"/>
                        </a:rPr>
                        <a:t> </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solidFill>
                      <a:srgbClr val="DBE5F1"/>
                    </a:solidFill>
                  </a:tcPr>
                </a:tc>
                <a:tc>
                  <a:txBody>
                    <a:bodyPr/>
                    <a:lstStyle/>
                    <a:p>
                      <a:pPr algn="ctr" rtl="0" fontAlgn="ctr"/>
                      <a:r>
                        <a:rPr lang="es-EC" sz="1800" b="0" i="0" u="none" strike="noStrike" smtClean="0">
                          <a:solidFill>
                            <a:srgbClr val="000000"/>
                          </a:solidFill>
                          <a:latin typeface="Calibri"/>
                        </a:rPr>
                        <a:t>Caprino</a:t>
                      </a:r>
                      <a:r>
                        <a:rPr lang="es-EC" sz="1800" b="1" i="0" u="none" strike="noStrike" smtClean="0">
                          <a:solidFill>
                            <a:srgbClr val="000000"/>
                          </a:solidFill>
                          <a:latin typeface="Calibri"/>
                        </a:rPr>
                        <a:t> </a:t>
                      </a:r>
                      <a:r>
                        <a:rPr lang="es-EC" sz="1800" b="0" i="0" u="none" strike="noStrike" smtClean="0">
                          <a:solidFill>
                            <a:srgbClr val="000000"/>
                          </a:solidFill>
                          <a:latin typeface="Calibri"/>
                        </a:rPr>
                        <a:t> </a:t>
                      </a:r>
                      <a:endParaRPr lang="es-EC" sz="1800" b="0" i="0" u="none" strike="noStrike">
                        <a:solidFill>
                          <a:srgbClr val="000000"/>
                        </a:solidFill>
                        <a:latin typeface="Calibri"/>
                      </a:endParaRPr>
                    </a:p>
                  </a:txBody>
                  <a:tcPr marL="9525" marR="9525" marT="9525"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DBE5F1"/>
                    </a:solidFill>
                  </a:tcPr>
                </a:tc>
              </a:tr>
              <a:tr h="384043">
                <a:tc>
                  <a:txBody>
                    <a:bodyPr/>
                    <a:lstStyle/>
                    <a:p>
                      <a:pPr algn="ctr" fontAlgn="ctr"/>
                      <a:r>
                        <a:rPr lang="es-EC" sz="1800" b="0" i="0" u="none" strike="noStrike">
                          <a:latin typeface="+mn-lt"/>
                        </a:rPr>
                        <a:t>19.730</a:t>
                      </a:r>
                    </a:p>
                  </a:txBody>
                  <a:tcPr marL="0" marR="0" marT="0"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5.866</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1</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176</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2.065</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a:latin typeface="+mn-lt"/>
                        </a:rPr>
                        <a:t>1.059</a:t>
                      </a:r>
                    </a:p>
                  </a:txBody>
                  <a:tcPr marL="0" marR="0" marT="0"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es-EC" sz="1800" b="0" i="0" u="none" strike="noStrike" dirty="0">
                          <a:latin typeface="+mn-lt"/>
                        </a:rPr>
                        <a:t>-</a:t>
                      </a:r>
                    </a:p>
                  </a:txBody>
                  <a:tcPr marL="0" marR="0" marT="0"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810171" y="1403896"/>
            <a:ext cx="2441694" cy="461665"/>
          </a:xfrm>
          <a:prstGeom prst="rect">
            <a:avLst/>
          </a:prstGeom>
          <a:noFill/>
        </p:spPr>
        <p:txBody>
          <a:bodyPr wrap="none" rtlCol="0">
            <a:spAutoFit/>
          </a:bodyPr>
          <a:lstStyle/>
          <a:p>
            <a:r>
              <a:rPr lang="es-EC" sz="2400" b="1" dirty="0" smtClean="0">
                <a:latin typeface="Arial" pitchFamily="34" charset="0"/>
                <a:cs typeface="Arial" pitchFamily="34" charset="0"/>
              </a:rPr>
              <a:t>3.  Nota técnica</a:t>
            </a:r>
            <a:endParaRPr lang="es-EC" sz="2400" b="1" dirty="0">
              <a:latin typeface="Arial" pitchFamily="34" charset="0"/>
              <a:cs typeface="Arial" pitchFamily="34" charset="0"/>
            </a:endParaRPr>
          </a:p>
        </p:txBody>
      </p:sp>
      <p:sp>
        <p:nvSpPr>
          <p:cNvPr id="5" name="Rectangle 1"/>
          <p:cNvSpPr>
            <a:spLocks noChangeArrowheads="1"/>
          </p:cNvSpPr>
          <p:nvPr/>
        </p:nvSpPr>
        <p:spPr bwMode="auto">
          <a:xfrm>
            <a:off x="738163" y="2556024"/>
            <a:ext cx="6192688" cy="4708981"/>
          </a:xfrm>
          <a:prstGeom prst="rect">
            <a:avLst/>
          </a:prstGeom>
          <a:ln>
            <a:noFill/>
            <a:headEnd/>
            <a:tailEn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ctr" anchorCtr="0" compatLnSpc="1">
            <a:prstTxWarp prst="textNoShape">
              <a:avLst/>
            </a:prstTxWarp>
            <a:spAutoFit/>
          </a:bodyPr>
          <a:lstStyle/>
          <a:p>
            <a:pPr lvl="0" algn="just"/>
            <a:r>
              <a:rPr lang="es-EC" sz="2000" dirty="0" smtClean="0"/>
              <a:t>Para la ESPAC 2014, el INEC realizó una actualización del marco maestro de muestreo utilizado para la encuesta. Esta actualización implicó la utilización de información cartográfica digital, la cual sirvió de insumo para  generar una nueva estratificación.</a:t>
            </a:r>
          </a:p>
          <a:p>
            <a:pPr lvl="0" algn="just"/>
            <a:endParaRPr lang="es-EC" sz="2000" dirty="0" smtClean="0"/>
          </a:p>
          <a:p>
            <a:pPr lvl="0" algn="just"/>
            <a:endParaRPr lang="es-EC" sz="2000" dirty="0" smtClean="0"/>
          </a:p>
          <a:p>
            <a:pPr algn="just"/>
            <a:r>
              <a:rPr lang="es-MX" sz="2000" dirty="0" smtClean="0"/>
              <a:t>Los resultados tienen representatividad a nivel provincial.</a:t>
            </a:r>
            <a:r>
              <a:rPr lang="es-EC" sz="2000" dirty="0" smtClean="0"/>
              <a:t> La actualización del Marco Maestro no afecta la comparabilidad de los indicadores de la encuesta, ya que al no romperse la serie los datos son totalmente comprables. </a:t>
            </a:r>
            <a:endParaRPr lang="es-MX" sz="2000" dirty="0" smtClean="0"/>
          </a:p>
          <a:p>
            <a:pPr algn="just"/>
            <a:endParaRPr lang="es-MX" sz="2000" dirty="0" smtClean="0"/>
          </a:p>
          <a:p>
            <a:pPr lvl="0" algn="just"/>
            <a:endParaRPr lang="es-EC" sz="2000" dirty="0" smtClean="0"/>
          </a:p>
          <a:p>
            <a:pPr lvl="0" algn="just"/>
            <a:endParaRPr lang="es-MX" sz="2000" dirty="0" smtClean="0"/>
          </a:p>
        </p:txBody>
      </p:sp>
      <p:pic>
        <p:nvPicPr>
          <p:cNvPr id="2" name="Picture 2"/>
          <p:cNvPicPr>
            <a:picLocks noChangeAspect="1" noChangeArrowheads="1"/>
          </p:cNvPicPr>
          <p:nvPr/>
        </p:nvPicPr>
        <p:blipFill>
          <a:blip r:embed="rId2" cstate="print"/>
          <a:srcRect/>
          <a:stretch>
            <a:fillRect/>
          </a:stretch>
        </p:blipFill>
        <p:spPr bwMode="auto">
          <a:xfrm>
            <a:off x="8010971" y="1691928"/>
            <a:ext cx="2592288" cy="3278860"/>
          </a:xfrm>
          <a:prstGeom prst="rect">
            <a:avLst/>
          </a:prstGeom>
          <a:noFill/>
          <a:ln w="9525">
            <a:noFill/>
            <a:miter lim="800000"/>
            <a:headEnd/>
            <a:tailEnd/>
          </a:ln>
        </p:spPr>
      </p:pic>
      <p:pic>
        <p:nvPicPr>
          <p:cNvPr id="1027" name="Picture 3"/>
          <p:cNvPicPr>
            <a:picLocks noChangeAspect="1" noChangeArrowheads="1"/>
          </p:cNvPicPr>
          <p:nvPr/>
        </p:nvPicPr>
        <p:blipFill>
          <a:blip r:embed="rId3" cstate="print"/>
          <a:srcRect/>
          <a:stretch>
            <a:fillRect/>
          </a:stretch>
        </p:blipFill>
        <p:spPr bwMode="auto">
          <a:xfrm>
            <a:off x="8082979" y="4860280"/>
            <a:ext cx="2664296" cy="3004182"/>
          </a:xfrm>
          <a:prstGeom prst="rect">
            <a:avLst/>
          </a:prstGeom>
          <a:noFill/>
          <a:ln w="9525">
            <a:noFill/>
            <a:miter lim="800000"/>
            <a:headEnd/>
            <a:tailEnd/>
          </a:ln>
        </p:spPr>
      </p:pic>
    </p:spTree>
    <p:extLst>
      <p:ext uri="{BB962C8B-B14F-4D97-AF65-F5344CB8AC3E}">
        <p14:creationId xmlns:p14="http://schemas.microsoft.com/office/powerpoint/2010/main" val="274373814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CuadroTexto"/>
          <p:cNvSpPr txBox="1"/>
          <p:nvPr/>
        </p:nvSpPr>
        <p:spPr>
          <a:xfrm>
            <a:off x="635757" y="1139671"/>
            <a:ext cx="10327542" cy="1200329"/>
          </a:xfrm>
          <a:prstGeom prst="rect">
            <a:avLst/>
          </a:prstGeom>
          <a:noFill/>
        </p:spPr>
        <p:txBody>
          <a:bodyPr wrap="square" rtlCol="0">
            <a:spAutoFit/>
          </a:bodyPr>
          <a:lstStyle/>
          <a:p>
            <a:r>
              <a:rPr lang="es-EC" sz="2400" b="1" dirty="0" smtClean="0">
                <a:latin typeface="Arial" pitchFamily="34" charset="0"/>
                <a:cs typeface="Arial" pitchFamily="34" charset="0"/>
              </a:rPr>
              <a:t>Rosas</a:t>
            </a:r>
          </a:p>
          <a:p>
            <a:r>
              <a:rPr lang="es-ES" sz="2400" b="1" dirty="0" smtClean="0">
                <a:latin typeface="Arial" pitchFamily="34" charset="0"/>
                <a:cs typeface="Arial" pitchFamily="34" charset="0"/>
              </a:rPr>
              <a:t/>
            </a:r>
            <a:br>
              <a:rPr lang="es-ES" sz="2400" b="1" dirty="0" smtClean="0">
                <a:latin typeface="Arial" pitchFamily="34" charset="0"/>
                <a:cs typeface="Arial" pitchFamily="34" charset="0"/>
              </a:rPr>
            </a:br>
            <a:endParaRPr lang="es-ES" sz="2400" b="1" dirty="0">
              <a:latin typeface="Arial" pitchFamily="34" charset="0"/>
              <a:cs typeface="Arial" pitchFamily="34" charset="0"/>
            </a:endParaRPr>
          </a:p>
        </p:txBody>
      </p:sp>
      <p:sp>
        <p:nvSpPr>
          <p:cNvPr id="9" name="8 CuadroTexto"/>
          <p:cNvSpPr txBox="1"/>
          <p:nvPr/>
        </p:nvSpPr>
        <p:spPr>
          <a:xfrm>
            <a:off x="634617" y="1632114"/>
            <a:ext cx="10472698" cy="707886"/>
          </a:xfrm>
          <a:prstGeom prst="rect">
            <a:avLst/>
          </a:prstGeom>
          <a:noFill/>
        </p:spPr>
        <p:txBody>
          <a:bodyPr wrap="square" rtlCol="0">
            <a:spAutoFit/>
          </a:bodyPr>
          <a:lstStyle/>
          <a:p>
            <a:pPr fontAlgn="auto">
              <a:spcBef>
                <a:spcPts val="0"/>
              </a:spcBef>
              <a:spcAft>
                <a:spcPts val="0"/>
              </a:spcAft>
            </a:pPr>
            <a:r>
              <a:rPr lang="es-EC" sz="2000" dirty="0" smtClean="0">
                <a:solidFill>
                  <a:prstClr val="black"/>
                </a:solidFill>
                <a:latin typeface="Calibri"/>
                <a:ea typeface="+mn-ea"/>
                <a:cs typeface="+mn-cs"/>
              </a:rPr>
              <a:t>La superficie plantada de rosas en el año 2014, representa el  69,84 %  del total nacional de flores cultivadas.</a:t>
            </a:r>
            <a:endParaRPr lang="es-ES" sz="2000" dirty="0">
              <a:solidFill>
                <a:prstClr val="black"/>
              </a:solidFill>
              <a:latin typeface="Calibri"/>
              <a:ea typeface="+mn-ea"/>
              <a:cs typeface="+mn-cs"/>
            </a:endParaRPr>
          </a:p>
        </p:txBody>
      </p:sp>
      <p:sp>
        <p:nvSpPr>
          <p:cNvPr id="10" name="4 CuadroTexto"/>
          <p:cNvSpPr txBox="1">
            <a:spLocks noChangeArrowheads="1"/>
          </p:cNvSpPr>
          <p:nvPr/>
        </p:nvSpPr>
        <p:spPr bwMode="auto">
          <a:xfrm>
            <a:off x="0" y="8028632"/>
            <a:ext cx="6393973" cy="234498"/>
          </a:xfrm>
          <a:prstGeom prst="rect">
            <a:avLst/>
          </a:prstGeom>
          <a:noFill/>
          <a:ln w="9525">
            <a:noFill/>
            <a:miter lim="800000"/>
            <a:headEnd/>
            <a:tailEnd/>
          </a:ln>
        </p:spPr>
        <p:txBody>
          <a:bodyPr lIns="95070" tIns="47535" rIns="95070" bIns="47535">
            <a:spAutoFit/>
          </a:bodyPr>
          <a:lstStyle/>
          <a:p>
            <a:r>
              <a:rPr lang="es-ES" sz="900" b="1" dirty="0"/>
              <a:t>Fuente: </a:t>
            </a:r>
            <a:r>
              <a:rPr lang="es-ES" sz="900" dirty="0"/>
              <a:t>Encuesta de Superficie y Producción Agropecuaria Continua (ESPAC </a:t>
            </a:r>
            <a:r>
              <a:rPr lang="es-ES" sz="900" dirty="0" smtClean="0"/>
              <a:t>) 2014 </a:t>
            </a:r>
          </a:p>
        </p:txBody>
      </p:sp>
      <p:graphicFrame>
        <p:nvGraphicFramePr>
          <p:cNvPr id="13" name="12 Tabla"/>
          <p:cNvGraphicFramePr>
            <a:graphicFrameLocks noGrp="1"/>
          </p:cNvGraphicFramePr>
          <p:nvPr>
            <p:extLst>
              <p:ext uri="{D42A27DB-BD31-4B8C-83A1-F6EECF244321}">
                <p14:modId xmlns:p14="http://schemas.microsoft.com/office/powerpoint/2010/main" val="850922604"/>
              </p:ext>
            </p:extLst>
          </p:nvPr>
        </p:nvGraphicFramePr>
        <p:xfrm>
          <a:off x="738162" y="2484016"/>
          <a:ext cx="6192689" cy="1872208"/>
        </p:xfrm>
        <a:graphic>
          <a:graphicData uri="http://schemas.openxmlformats.org/drawingml/2006/table">
            <a:tbl>
              <a:tblPr/>
              <a:tblGrid>
                <a:gridCol w="1599825"/>
                <a:gridCol w="1228487"/>
                <a:gridCol w="1228487"/>
                <a:gridCol w="2135890"/>
              </a:tblGrid>
              <a:tr h="295275">
                <a:tc gridSpan="4">
                  <a:txBody>
                    <a:bodyPr/>
                    <a:lstStyle/>
                    <a:p>
                      <a:pPr algn="ctr" rtl="0" fontAlgn="b"/>
                      <a:r>
                        <a:rPr lang="es-EC" sz="1800" b="1" i="0" u="none" strike="noStrike" dirty="0">
                          <a:solidFill>
                            <a:srgbClr val="FFFFFF"/>
                          </a:solidFill>
                          <a:latin typeface="Calibri"/>
                        </a:rPr>
                        <a:t>Cultivo de rosa</a:t>
                      </a:r>
                    </a:p>
                  </a:txBody>
                  <a:tcPr marL="0" marR="0" marT="0" marB="0" anchor="b">
                    <a:lnL w="6350" cap="flat" cmpd="sng" algn="ctr">
                      <a:solidFill>
                        <a:srgbClr val="95B3D7"/>
                      </a:solidFill>
                      <a:prstDash val="solid"/>
                      <a:round/>
                      <a:headEnd type="none" w="med" len="med"/>
                      <a:tailEnd type="none" w="med" len="med"/>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538ED5"/>
                    </a:solidFill>
                  </a:tcPr>
                </a:tc>
                <a:tc hMerge="1">
                  <a:txBody>
                    <a:bodyPr/>
                    <a:lstStyle/>
                    <a:p>
                      <a:endParaRPr lang="es-EC"/>
                    </a:p>
                  </a:txBody>
                  <a:tcPr/>
                </a:tc>
                <a:tc hMerge="1">
                  <a:txBody>
                    <a:bodyPr/>
                    <a:lstStyle/>
                    <a:p>
                      <a:endParaRPr lang="es-EC"/>
                    </a:p>
                  </a:txBody>
                  <a:tcPr/>
                </a:tc>
                <a:tc hMerge="1">
                  <a:txBody>
                    <a:bodyPr/>
                    <a:lstStyle/>
                    <a:p>
                      <a:endParaRPr lang="es-EC"/>
                    </a:p>
                  </a:txBody>
                  <a:tcPr/>
                </a:tc>
              </a:tr>
              <a:tr h="390525">
                <a:tc rowSpan="2">
                  <a:txBody>
                    <a:bodyPr/>
                    <a:lstStyle/>
                    <a:p>
                      <a:pPr algn="ctr" rtl="0" fontAlgn="b"/>
                      <a:r>
                        <a:rPr lang="es-EC" sz="1800" b="1" i="0" u="none" strike="noStrike">
                          <a:solidFill>
                            <a:srgbClr val="000000"/>
                          </a:solidFill>
                          <a:latin typeface="Calibri"/>
                        </a:rPr>
                        <a:t>Condición del cultivo</a:t>
                      </a:r>
                    </a:p>
                  </a:txBody>
                  <a:tcPr marL="0" marR="0" marT="0" marB="0" anchor="b">
                    <a:lnL w="6350" cap="flat" cmpd="sng" algn="ctr">
                      <a:solidFill>
                        <a:srgbClr val="95B3D7"/>
                      </a:solidFill>
                      <a:prstDash val="solid"/>
                      <a:round/>
                      <a:headEnd type="none" w="med" len="med"/>
                      <a:tailEnd type="none" w="med" len="med"/>
                    </a:lnL>
                    <a:lnR w="6350" cap="flat" cmpd="sng" algn="ctr">
                      <a:solidFill>
                        <a:srgbClr val="538ED5"/>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gridSpan="2">
                  <a:txBody>
                    <a:bodyPr/>
                    <a:lstStyle/>
                    <a:p>
                      <a:pPr algn="ctr" rtl="0" fontAlgn="ctr"/>
                      <a:r>
                        <a:rPr lang="es-EC" sz="1800" b="1" i="0" u="none" strike="noStrike">
                          <a:solidFill>
                            <a:srgbClr val="000000"/>
                          </a:solidFill>
                          <a:latin typeface="Calibri"/>
                        </a:rPr>
                        <a:t> Superficie (Ha) </a:t>
                      </a:r>
                    </a:p>
                  </a:txBody>
                  <a:tcPr marL="0" marR="0" marT="0" marB="0" anchor="ctr">
                    <a:lnL w="6350" cap="flat" cmpd="sng" algn="ctr">
                      <a:solidFill>
                        <a:srgbClr val="538ED5"/>
                      </a:solidFill>
                      <a:prstDash val="solid"/>
                      <a:round/>
                      <a:headEnd type="none" w="med" len="med"/>
                      <a:tailEnd type="none" w="med" len="med"/>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hMerge="1">
                  <a:txBody>
                    <a:bodyPr/>
                    <a:lstStyle/>
                    <a:p>
                      <a:endParaRPr lang="es-EC"/>
                    </a:p>
                  </a:txBody>
                  <a:tcPr/>
                </a:tc>
                <a:tc rowSpan="2">
                  <a:txBody>
                    <a:bodyPr/>
                    <a:lstStyle/>
                    <a:p>
                      <a:pPr algn="ctr" rtl="0" fontAlgn="ctr"/>
                      <a:r>
                        <a:rPr lang="es-EC" sz="1800" b="1" i="0" u="none" strike="noStrike" dirty="0">
                          <a:solidFill>
                            <a:srgbClr val="000000"/>
                          </a:solidFill>
                          <a:latin typeface="Calibri"/>
                        </a:rPr>
                        <a:t>Tallos cortados</a:t>
                      </a:r>
                      <a:br>
                        <a:rPr lang="es-EC" sz="1800" b="1" i="0" u="none" strike="noStrike" dirty="0">
                          <a:solidFill>
                            <a:srgbClr val="000000"/>
                          </a:solidFill>
                          <a:latin typeface="Calibri"/>
                        </a:rPr>
                      </a:br>
                      <a:r>
                        <a:rPr lang="es-EC" sz="1800" b="0" i="0" u="none" strike="noStrike" dirty="0">
                          <a:solidFill>
                            <a:srgbClr val="000000"/>
                          </a:solidFill>
                          <a:latin typeface="Calibri"/>
                        </a:rPr>
                        <a:t>(millones de tallos)</a:t>
                      </a:r>
                      <a:endParaRPr lang="es-EC" sz="1800" b="1" i="0" u="none" strike="noStrike" dirty="0">
                        <a:solidFill>
                          <a:srgbClr val="000000"/>
                        </a:solidFill>
                        <a:latin typeface="Calibri"/>
                      </a:endParaRPr>
                    </a:p>
                  </a:txBody>
                  <a:tcPr marL="0" marR="0" marT="0" marB="0" anchor="ctr">
                    <a:lnL w="6350" cap="flat" cmpd="sng" algn="ctr">
                      <a:solidFill>
                        <a:srgbClr val="95B3D7"/>
                      </a:solidFill>
                      <a:prstDash val="solid"/>
                      <a:round/>
                      <a:headEnd type="none" w="med" len="med"/>
                      <a:tailEnd type="none" w="med" len="med"/>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r>
              <a:tr h="228600">
                <a:tc vMerge="1">
                  <a:txBody>
                    <a:bodyPr/>
                    <a:lstStyle/>
                    <a:p>
                      <a:endParaRPr lang="es-EC"/>
                    </a:p>
                  </a:txBody>
                  <a:tcPr/>
                </a:tc>
                <a:tc>
                  <a:txBody>
                    <a:bodyPr/>
                    <a:lstStyle/>
                    <a:p>
                      <a:pPr algn="ctr" rtl="0" fontAlgn="b"/>
                      <a:r>
                        <a:rPr lang="es-EC" sz="1800" b="1" i="0" u="none" strike="noStrike" dirty="0">
                          <a:solidFill>
                            <a:srgbClr val="000000"/>
                          </a:solidFill>
                          <a:latin typeface="Calibri"/>
                        </a:rPr>
                        <a:t> Plantada  </a:t>
                      </a:r>
                    </a:p>
                  </a:txBody>
                  <a:tcPr marL="0" marR="0" marT="0" marB="0" anchor="b">
                    <a:lnL w="6350" cap="flat" cmpd="sng" algn="ctr">
                      <a:solidFill>
                        <a:srgbClr val="538ED5"/>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a:txBody>
                    <a:bodyPr/>
                    <a:lstStyle/>
                    <a:p>
                      <a:pPr algn="ctr" rtl="0" fontAlgn="b"/>
                      <a:r>
                        <a:rPr lang="es-EC" sz="1800" b="1" i="0" u="none" strike="noStrike" dirty="0">
                          <a:solidFill>
                            <a:srgbClr val="000000"/>
                          </a:solidFill>
                          <a:latin typeface="Calibri"/>
                        </a:rPr>
                        <a:t>  Cosechada  </a:t>
                      </a:r>
                    </a:p>
                  </a:txBody>
                  <a:tcPr marL="0" marR="0" marT="0" marB="0" anchor="b">
                    <a:lnL w="12700" cap="flat" cmpd="sng" algn="ctr">
                      <a:solidFill>
                        <a:schemeClr val="tx2">
                          <a:lumMod val="60000"/>
                          <a:lumOff val="40000"/>
                        </a:schemeClr>
                      </a:solidFill>
                      <a:prstDash val="solid"/>
                      <a:round/>
                      <a:headEnd type="none" w="med" len="med"/>
                      <a:tailEnd type="none" w="med" len="med"/>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solidFill>
                      <a:srgbClr val="DBE5F1"/>
                    </a:solidFill>
                  </a:tcPr>
                </a:tc>
                <a:tc vMerge="1">
                  <a:txBody>
                    <a:bodyPr/>
                    <a:lstStyle/>
                    <a:p>
                      <a:endParaRPr lang="es-EC"/>
                    </a:p>
                  </a:txBody>
                  <a:tcPr/>
                </a:tc>
              </a:tr>
              <a:tr h="480040">
                <a:tc>
                  <a:txBody>
                    <a:bodyPr/>
                    <a:lstStyle/>
                    <a:p>
                      <a:pPr algn="ctr" rtl="0" fontAlgn="ctr"/>
                      <a:r>
                        <a:rPr lang="es-EC" sz="1800" b="0" i="0" u="none" strike="noStrike">
                          <a:solidFill>
                            <a:srgbClr val="000000"/>
                          </a:solidFill>
                          <a:latin typeface="Calibri"/>
                        </a:rPr>
                        <a:t>Bajo invernadero</a:t>
                      </a:r>
                    </a:p>
                  </a:txBody>
                  <a:tcPr marL="0" marR="0" marT="0" marB="0" anchor="ctr">
                    <a:lnL w="6350" cap="flat" cmpd="sng" algn="ctr">
                      <a:solidFill>
                        <a:srgbClr val="95B3D7"/>
                      </a:solidFill>
                      <a:prstDash val="solid"/>
                      <a:round/>
                      <a:headEnd type="none" w="med" len="med"/>
                      <a:tailEnd type="none" w="med" len="med"/>
                    </a:lnL>
                    <a:lnR w="6350" cap="flat" cmpd="sng" algn="ctr">
                      <a:solidFill>
                        <a:srgbClr val="538ED5"/>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rtl="0" fontAlgn="ctr"/>
                      <a:r>
                        <a:rPr lang="es-EC" sz="1800" b="0" i="0" u="none" strike="noStrike">
                          <a:solidFill>
                            <a:srgbClr val="000000"/>
                          </a:solidFill>
                          <a:latin typeface="Calibri"/>
                        </a:rPr>
                        <a:t>4.787</a:t>
                      </a:r>
                    </a:p>
                  </a:txBody>
                  <a:tcPr marL="0" marR="0" marT="0" marB="0" anchor="ctr">
                    <a:lnL w="6350" cap="flat" cmpd="sng" algn="ctr">
                      <a:solidFill>
                        <a:srgbClr val="538ED5"/>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rtl="0" fontAlgn="ctr"/>
                      <a:r>
                        <a:rPr lang="es-EC" sz="1800" b="0" i="0" u="none" strike="noStrike" dirty="0">
                          <a:solidFill>
                            <a:srgbClr val="000000"/>
                          </a:solidFill>
                          <a:latin typeface="Calibri"/>
                        </a:rPr>
                        <a:t>4.571</a:t>
                      </a:r>
                    </a:p>
                  </a:txBody>
                  <a:tcPr marL="0" marR="0" marT="0" marB="0" anchor="ctr">
                    <a:lnL w="12700" cap="flat" cmpd="sng" algn="ctr">
                      <a:solidFill>
                        <a:schemeClr val="tx2">
                          <a:lumMod val="60000"/>
                          <a:lumOff val="40000"/>
                        </a:schemeClr>
                      </a:solidFill>
                      <a:prstDash val="solid"/>
                      <a:round/>
                      <a:headEnd type="none" w="med" len="med"/>
                      <a:tailEnd type="none" w="med" len="med"/>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rtl="0" fontAlgn="ctr"/>
                      <a:r>
                        <a:rPr lang="es-EC" sz="1800" b="0" i="0" u="none" strike="noStrike" dirty="0" smtClean="0">
                          <a:solidFill>
                            <a:srgbClr val="000000"/>
                          </a:solidFill>
                          <a:latin typeface="Calibri"/>
                        </a:rPr>
                        <a:t>2.657 </a:t>
                      </a:r>
                      <a:endParaRPr lang="es-EC" sz="1800" b="0" i="0" u="none" strike="noStrike" dirty="0">
                        <a:solidFill>
                          <a:srgbClr val="000000"/>
                        </a:solidFill>
                        <a:latin typeface="Calibri"/>
                      </a:endParaRPr>
                    </a:p>
                  </a:txBody>
                  <a:tcPr marL="0" marR="0" marT="0" marB="0" anchor="ctr">
                    <a:lnL w="6350" cap="flat" cmpd="sng" algn="ctr">
                      <a:solidFill>
                        <a:srgbClr val="95B3D7"/>
                      </a:solidFill>
                      <a:prstDash val="solid"/>
                      <a:round/>
                      <a:headEnd type="none" w="med" len="med"/>
                      <a:tailEnd type="none" w="med" len="med"/>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r>
              <a:tr h="432048">
                <a:tc>
                  <a:txBody>
                    <a:bodyPr/>
                    <a:lstStyle/>
                    <a:p>
                      <a:pPr algn="ctr" rtl="0" fontAlgn="ctr"/>
                      <a:r>
                        <a:rPr lang="es-EC" sz="1800" b="0" i="0" u="none" strike="noStrike">
                          <a:solidFill>
                            <a:srgbClr val="000000"/>
                          </a:solidFill>
                          <a:latin typeface="Calibri"/>
                        </a:rPr>
                        <a:t>Campo abierto</a:t>
                      </a:r>
                    </a:p>
                  </a:txBody>
                  <a:tcPr marL="0" marR="0" marT="0" marB="0" anchor="ctr">
                    <a:lnL w="6350" cap="flat" cmpd="sng" algn="ctr">
                      <a:solidFill>
                        <a:srgbClr val="95B3D7"/>
                      </a:solidFill>
                      <a:prstDash val="solid"/>
                      <a:round/>
                      <a:headEnd type="none" w="med" len="med"/>
                      <a:tailEnd type="none" w="med" len="med"/>
                    </a:lnL>
                    <a:lnR w="6350" cap="flat" cmpd="sng" algn="ctr">
                      <a:solidFill>
                        <a:srgbClr val="538ED5"/>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rtl="0" fontAlgn="ctr"/>
                      <a:r>
                        <a:rPr lang="es-EC" sz="1800" b="0" i="0" u="none" strike="noStrike">
                          <a:solidFill>
                            <a:srgbClr val="000000"/>
                          </a:solidFill>
                          <a:latin typeface="Calibri"/>
                        </a:rPr>
                        <a:t>10</a:t>
                      </a:r>
                    </a:p>
                  </a:txBody>
                  <a:tcPr marL="0" marR="0" marT="0" marB="0" anchor="ctr">
                    <a:lnL w="6350" cap="flat" cmpd="sng" algn="ctr">
                      <a:solidFill>
                        <a:srgbClr val="538ED5"/>
                      </a:solidFill>
                      <a:prstDash val="solid"/>
                      <a:round/>
                      <a:headEnd type="none" w="med" len="med"/>
                      <a:tailEnd type="none" w="med" len="med"/>
                    </a:lnL>
                    <a:lnR w="12700" cap="flat" cmpd="sng" algn="ctr">
                      <a:solidFill>
                        <a:schemeClr val="tx2">
                          <a:lumMod val="60000"/>
                          <a:lumOff val="40000"/>
                        </a:schemeClr>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rtl="0" fontAlgn="ctr"/>
                      <a:r>
                        <a:rPr lang="es-EC" sz="1800" b="0" i="0" u="none" strike="noStrike" dirty="0">
                          <a:solidFill>
                            <a:srgbClr val="000000"/>
                          </a:solidFill>
                          <a:latin typeface="Calibri"/>
                        </a:rPr>
                        <a:t>10</a:t>
                      </a:r>
                    </a:p>
                  </a:txBody>
                  <a:tcPr marL="0" marR="0" marT="0" marB="0" anchor="ctr">
                    <a:lnL w="12700" cap="flat" cmpd="sng" algn="ctr">
                      <a:solidFill>
                        <a:schemeClr val="tx2">
                          <a:lumMod val="60000"/>
                          <a:lumOff val="40000"/>
                        </a:schemeClr>
                      </a:solidFill>
                      <a:prstDash val="solid"/>
                      <a:round/>
                      <a:headEnd type="none" w="med" len="med"/>
                      <a:tailEnd type="none" w="med" len="med"/>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c>
                  <a:txBody>
                    <a:bodyPr/>
                    <a:lstStyle/>
                    <a:p>
                      <a:pPr algn="ctr" rtl="0" fontAlgn="ctr"/>
                      <a:r>
                        <a:rPr lang="es-EC" sz="1800" b="0" i="0" u="none" strike="noStrike" dirty="0" smtClean="0">
                          <a:solidFill>
                            <a:srgbClr val="000000"/>
                          </a:solidFill>
                          <a:latin typeface="Calibri"/>
                        </a:rPr>
                        <a:t>6 </a:t>
                      </a:r>
                      <a:endParaRPr lang="es-EC" sz="1800" b="0" i="0" u="none" strike="noStrike" dirty="0">
                        <a:solidFill>
                          <a:srgbClr val="000000"/>
                        </a:solidFill>
                        <a:latin typeface="Calibri"/>
                      </a:endParaRPr>
                    </a:p>
                  </a:txBody>
                  <a:tcPr marL="0" marR="0" marT="0" marB="0" anchor="ctr">
                    <a:lnL w="6350" cap="flat" cmpd="sng" algn="ctr">
                      <a:solidFill>
                        <a:srgbClr val="95B3D7"/>
                      </a:solidFill>
                      <a:prstDash val="solid"/>
                      <a:round/>
                      <a:headEnd type="none" w="med" len="med"/>
                      <a:tailEnd type="none" w="med" len="med"/>
                    </a:lnL>
                    <a:lnR w="6350" cap="flat" cmpd="sng" algn="ctr">
                      <a:solidFill>
                        <a:srgbClr val="95B3D7"/>
                      </a:solidFill>
                      <a:prstDash val="solid"/>
                      <a:round/>
                      <a:headEnd type="none" w="med" len="med"/>
                      <a:tailEnd type="none" w="med" len="med"/>
                    </a:lnR>
                    <a:lnT w="6350" cap="flat" cmpd="sng" algn="ctr">
                      <a:solidFill>
                        <a:srgbClr val="95B3D7"/>
                      </a:solidFill>
                      <a:prstDash val="solid"/>
                      <a:round/>
                      <a:headEnd type="none" w="med" len="med"/>
                      <a:tailEnd type="none" w="med" len="med"/>
                    </a:lnT>
                    <a:lnB w="6350" cap="flat" cmpd="sng" algn="ctr">
                      <a:solidFill>
                        <a:srgbClr val="95B3D7"/>
                      </a:solidFill>
                      <a:prstDash val="solid"/>
                      <a:round/>
                      <a:headEnd type="none" w="med" len="med"/>
                      <a:tailEnd type="none" w="med" len="med"/>
                    </a:lnB>
                  </a:tcPr>
                </a:tc>
              </a:tr>
            </a:tbl>
          </a:graphicData>
        </a:graphic>
      </p:graphicFrame>
      <p:graphicFrame>
        <p:nvGraphicFramePr>
          <p:cNvPr id="14" name="11 Gráfico"/>
          <p:cNvGraphicFramePr/>
          <p:nvPr>
            <p:extLst>
              <p:ext uri="{D42A27DB-BD31-4B8C-83A1-F6EECF244321}">
                <p14:modId xmlns:p14="http://schemas.microsoft.com/office/powerpoint/2010/main" val="2967479355"/>
              </p:ext>
            </p:extLst>
          </p:nvPr>
        </p:nvGraphicFramePr>
        <p:xfrm>
          <a:off x="2322339" y="3924176"/>
          <a:ext cx="6912768" cy="3962574"/>
        </p:xfrm>
        <a:graphic>
          <a:graphicData uri="http://schemas.openxmlformats.org/drawingml/2006/chart">
            <c:chart xmlns:c="http://schemas.openxmlformats.org/drawingml/2006/chart" xmlns:r="http://schemas.openxmlformats.org/officeDocument/2006/relationships" r:id="rId3"/>
          </a:graphicData>
        </a:graphic>
      </p:graphicFrame>
      <p:pic>
        <p:nvPicPr>
          <p:cNvPr id="56328" name="Picture 8" descr="http://www.prtc.net/~josebc/imagenes/rosas.gif"/>
          <p:cNvPicPr>
            <a:picLocks noChangeAspect="1" noChangeArrowheads="1"/>
          </p:cNvPicPr>
          <p:nvPr/>
        </p:nvPicPr>
        <p:blipFill>
          <a:blip r:embed="rId4" cstate="print"/>
          <a:srcRect/>
          <a:stretch>
            <a:fillRect/>
          </a:stretch>
        </p:blipFill>
        <p:spPr bwMode="auto">
          <a:xfrm>
            <a:off x="7434907" y="2267992"/>
            <a:ext cx="3240360" cy="2350849"/>
          </a:xfrm>
          <a:prstGeom prst="rect">
            <a:avLst/>
          </a:prstGeom>
          <a:noFill/>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707765" y="1283687"/>
            <a:ext cx="10327542" cy="1200329"/>
          </a:xfrm>
          <a:prstGeom prst="rect">
            <a:avLst/>
          </a:prstGeom>
          <a:noFill/>
        </p:spPr>
        <p:txBody>
          <a:bodyPr wrap="square" rtlCol="0">
            <a:spAutoFit/>
          </a:bodyPr>
          <a:lstStyle/>
          <a:p>
            <a:r>
              <a:rPr lang="es-EC" sz="2400" b="1" dirty="0" smtClean="0">
                <a:latin typeface="Arial" pitchFamily="34" charset="0"/>
                <a:cs typeface="Arial" pitchFamily="34" charset="0"/>
              </a:rPr>
              <a:t>Sector Pecuario</a:t>
            </a:r>
          </a:p>
          <a:p>
            <a:r>
              <a:rPr lang="es-ES" sz="2400" b="1" dirty="0" smtClean="0">
                <a:latin typeface="Arial" pitchFamily="34" charset="0"/>
                <a:cs typeface="Arial" pitchFamily="34" charset="0"/>
              </a:rPr>
              <a:t/>
            </a:r>
            <a:br>
              <a:rPr lang="es-ES" sz="2400" b="1" dirty="0" smtClean="0">
                <a:latin typeface="Arial" pitchFamily="34" charset="0"/>
                <a:cs typeface="Arial" pitchFamily="34" charset="0"/>
              </a:rPr>
            </a:br>
            <a:endParaRPr lang="es-ES" sz="2400" b="1" dirty="0">
              <a:latin typeface="Arial" pitchFamily="34" charset="0"/>
              <a:cs typeface="Arial" pitchFamily="34" charset="0"/>
            </a:endParaRPr>
          </a:p>
        </p:txBody>
      </p:sp>
      <p:sp>
        <p:nvSpPr>
          <p:cNvPr id="5" name="4 CuadroTexto"/>
          <p:cNvSpPr txBox="1">
            <a:spLocks noChangeArrowheads="1"/>
          </p:cNvSpPr>
          <p:nvPr/>
        </p:nvSpPr>
        <p:spPr bwMode="auto">
          <a:xfrm>
            <a:off x="0" y="7845847"/>
            <a:ext cx="6393973" cy="372997"/>
          </a:xfrm>
          <a:prstGeom prst="rect">
            <a:avLst/>
          </a:prstGeom>
          <a:noFill/>
          <a:ln w="9525">
            <a:noFill/>
            <a:miter lim="800000"/>
            <a:headEnd/>
            <a:tailEnd/>
          </a:ln>
        </p:spPr>
        <p:txBody>
          <a:bodyPr lIns="95070" tIns="47535" rIns="95070" bIns="47535">
            <a:spAutoFit/>
          </a:bodyPr>
          <a:lstStyle/>
          <a:p>
            <a:r>
              <a:rPr lang="es-ES" sz="900" b="1" dirty="0"/>
              <a:t>Fuente: </a:t>
            </a:r>
            <a:r>
              <a:rPr lang="es-ES" sz="900" dirty="0"/>
              <a:t>Encuesta de Superficie y Producción Agropecuaria Continua (ESPAC </a:t>
            </a:r>
            <a:r>
              <a:rPr lang="es-ES" sz="900" dirty="0" smtClean="0"/>
              <a:t>) 2014 </a:t>
            </a:r>
          </a:p>
          <a:p>
            <a:r>
              <a:rPr lang="es-ES" sz="900" b="1" dirty="0" smtClean="0"/>
              <a:t>Período de referencia: </a:t>
            </a:r>
            <a:r>
              <a:rPr lang="es-ES" sz="900" dirty="0" smtClean="0"/>
              <a:t>El día de la entrevista</a:t>
            </a:r>
            <a:endParaRPr lang="es-ES" sz="900" dirty="0"/>
          </a:p>
        </p:txBody>
      </p:sp>
      <p:grpSp>
        <p:nvGrpSpPr>
          <p:cNvPr id="6" name="5 Grupo"/>
          <p:cNvGrpSpPr/>
          <p:nvPr/>
        </p:nvGrpSpPr>
        <p:grpSpPr>
          <a:xfrm>
            <a:off x="7938963" y="3492128"/>
            <a:ext cx="2664296" cy="1440160"/>
            <a:chOff x="8299003" y="3636144"/>
            <a:chExt cx="2808312" cy="1512168"/>
          </a:xfrm>
        </p:grpSpPr>
        <p:grpSp>
          <p:nvGrpSpPr>
            <p:cNvPr id="7" name="8 Grupo"/>
            <p:cNvGrpSpPr/>
            <p:nvPr/>
          </p:nvGrpSpPr>
          <p:grpSpPr>
            <a:xfrm>
              <a:off x="8299003" y="3636144"/>
              <a:ext cx="2808312" cy="1296144"/>
              <a:chOff x="5562699" y="3276103"/>
              <a:chExt cx="2088232" cy="792088"/>
            </a:xfrm>
          </p:grpSpPr>
          <p:pic>
            <p:nvPicPr>
              <p:cNvPr id="9" name="Picture 4"/>
              <p:cNvPicPr>
                <a:picLocks noChangeAspect="1" noChangeArrowheads="1"/>
              </p:cNvPicPr>
              <p:nvPr/>
            </p:nvPicPr>
            <p:blipFill>
              <a:blip r:embed="rId2" cstate="print">
                <a:clrChange>
                  <a:clrFrom>
                    <a:srgbClr val="FFFFFF"/>
                  </a:clrFrom>
                  <a:clrTo>
                    <a:srgbClr val="FFFFFF">
                      <a:alpha val="0"/>
                    </a:srgbClr>
                  </a:clrTo>
                </a:clrChange>
                <a:grayscl/>
                <a:lum bright="-82000" contrast="100000"/>
              </a:blip>
              <a:srcRect/>
              <a:stretch>
                <a:fillRect/>
              </a:stretch>
            </p:blipFill>
            <p:spPr bwMode="auto">
              <a:xfrm>
                <a:off x="6387479" y="3276103"/>
                <a:ext cx="761336" cy="765402"/>
              </a:xfrm>
              <a:prstGeom prst="rect">
                <a:avLst/>
              </a:prstGeom>
              <a:noFill/>
              <a:ln w="9525">
                <a:noFill/>
                <a:miter lim="800000"/>
                <a:headEnd/>
                <a:tailEnd/>
              </a:ln>
            </p:spPr>
          </p:pic>
          <p:pic>
            <p:nvPicPr>
              <p:cNvPr id="10" name="Picture 11"/>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562699" y="3478865"/>
                <a:ext cx="913076" cy="532962"/>
              </a:xfrm>
              <a:prstGeom prst="rect">
                <a:avLst/>
              </a:prstGeom>
              <a:noFill/>
              <a:ln w="9525">
                <a:noFill/>
                <a:miter lim="800000"/>
                <a:headEnd/>
                <a:tailEnd/>
              </a:ln>
            </p:spPr>
          </p:pic>
          <p:pic>
            <p:nvPicPr>
              <p:cNvPr id="11" name="Picture 10"/>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6070259" y="3478868"/>
                <a:ext cx="781508" cy="589323"/>
              </a:xfrm>
              <a:prstGeom prst="rect">
                <a:avLst/>
              </a:prstGeom>
              <a:noFill/>
              <a:ln w="9525">
                <a:noFill/>
                <a:miter lim="800000"/>
                <a:headEnd/>
                <a:tailEnd/>
              </a:ln>
            </p:spPr>
          </p:pic>
          <p:pic>
            <p:nvPicPr>
              <p:cNvPr id="12" name="Picture 14"/>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6704701" y="3343688"/>
                <a:ext cx="946230" cy="700741"/>
              </a:xfrm>
              <a:prstGeom prst="rect">
                <a:avLst/>
              </a:prstGeom>
              <a:noFill/>
              <a:ln w="9525">
                <a:noFill/>
                <a:miter lim="800000"/>
                <a:headEnd/>
                <a:tailEnd/>
              </a:ln>
            </p:spPr>
          </p:pic>
        </p:grpSp>
        <p:pic>
          <p:nvPicPr>
            <p:cNvPr id="8" name="Picture 5"/>
            <p:cNvPicPr>
              <a:picLocks noChangeAspect="1" noChangeArrowheads="1"/>
            </p:cNvPicPr>
            <p:nvPr/>
          </p:nvPicPr>
          <p:blipFill>
            <a:blip r:embed="rId6" cstate="print">
              <a:clrChange>
                <a:clrFrom>
                  <a:srgbClr val="FCFEFC"/>
                </a:clrFrom>
                <a:clrTo>
                  <a:srgbClr val="FCFEFC">
                    <a:alpha val="0"/>
                  </a:srgbClr>
                </a:clrTo>
              </a:clrChange>
            </a:blip>
            <a:srcRect/>
            <a:stretch>
              <a:fillRect/>
            </a:stretch>
          </p:blipFill>
          <p:spPr bwMode="auto">
            <a:xfrm flipH="1">
              <a:off x="8299003" y="4284216"/>
              <a:ext cx="1016696" cy="864096"/>
            </a:xfrm>
            <a:prstGeom prst="rect">
              <a:avLst/>
            </a:prstGeom>
            <a:noFill/>
            <a:ln w="9525">
              <a:noFill/>
              <a:miter lim="800000"/>
              <a:headEnd/>
              <a:tailEnd/>
            </a:ln>
          </p:spPr>
        </p:pic>
      </p:grpSp>
      <p:sp>
        <p:nvSpPr>
          <p:cNvPr id="13" name="12 CuadroTexto"/>
          <p:cNvSpPr txBox="1"/>
          <p:nvPr/>
        </p:nvSpPr>
        <p:spPr>
          <a:xfrm>
            <a:off x="738163" y="1848138"/>
            <a:ext cx="10715700" cy="707886"/>
          </a:xfrm>
          <a:prstGeom prst="rect">
            <a:avLst/>
          </a:prstGeom>
          <a:noFill/>
        </p:spPr>
        <p:txBody>
          <a:bodyPr wrap="square" rtlCol="0">
            <a:spAutoFit/>
          </a:bodyPr>
          <a:lstStyle/>
          <a:p>
            <a:r>
              <a:rPr lang="es-EC" sz="2000" dirty="0" smtClean="0"/>
              <a:t>En este sector predomina el ganado vacuno con un total de 4,60 millones de cabezas a nivel nacional, seguido por el ganado porcino con 1,93 millones de cabezas. </a:t>
            </a:r>
            <a:endParaRPr lang="es-ES" sz="2000" dirty="0"/>
          </a:p>
        </p:txBody>
      </p:sp>
      <p:graphicFrame>
        <p:nvGraphicFramePr>
          <p:cNvPr id="14" name="1 Gráfico"/>
          <p:cNvGraphicFramePr/>
          <p:nvPr/>
        </p:nvGraphicFramePr>
        <p:xfrm>
          <a:off x="992947" y="3425820"/>
          <a:ext cx="7858180" cy="4071966"/>
        </p:xfrm>
        <a:graphic>
          <a:graphicData uri="http://schemas.openxmlformats.org/drawingml/2006/chart">
            <c:chart xmlns:c="http://schemas.openxmlformats.org/drawingml/2006/chart" xmlns:r="http://schemas.openxmlformats.org/officeDocument/2006/relationships" r:id="rId7"/>
          </a:graphicData>
        </a:graphic>
      </p:graphicFrame>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810171" y="1259880"/>
            <a:ext cx="10327542" cy="1200329"/>
          </a:xfrm>
          <a:prstGeom prst="rect">
            <a:avLst/>
          </a:prstGeom>
          <a:noFill/>
        </p:spPr>
        <p:txBody>
          <a:bodyPr wrap="square" rtlCol="0">
            <a:spAutoFit/>
          </a:bodyPr>
          <a:lstStyle/>
          <a:p>
            <a:r>
              <a:rPr lang="es-EC" sz="2400" b="1" dirty="0" smtClean="0">
                <a:latin typeface="Arial" pitchFamily="34" charset="0"/>
                <a:cs typeface="Arial" pitchFamily="34" charset="0"/>
              </a:rPr>
              <a:t>Ganado vacuno</a:t>
            </a:r>
          </a:p>
          <a:p>
            <a:r>
              <a:rPr lang="es-ES" sz="2400" b="1" dirty="0" smtClean="0">
                <a:latin typeface="Arial" pitchFamily="34" charset="0"/>
                <a:cs typeface="Arial" pitchFamily="34" charset="0"/>
              </a:rPr>
              <a:t/>
            </a:r>
            <a:br>
              <a:rPr lang="es-ES" sz="2400" b="1" dirty="0" smtClean="0">
                <a:latin typeface="Arial" pitchFamily="34" charset="0"/>
                <a:cs typeface="Arial" pitchFamily="34" charset="0"/>
              </a:rPr>
            </a:br>
            <a:endParaRPr lang="es-ES" sz="2400" b="1" dirty="0">
              <a:latin typeface="Arial" pitchFamily="34" charset="0"/>
              <a:cs typeface="Arial" pitchFamily="34" charset="0"/>
            </a:endParaRPr>
          </a:p>
        </p:txBody>
      </p:sp>
      <p:sp>
        <p:nvSpPr>
          <p:cNvPr id="5" name="4 CuadroTexto"/>
          <p:cNvSpPr txBox="1"/>
          <p:nvPr/>
        </p:nvSpPr>
        <p:spPr>
          <a:xfrm>
            <a:off x="207129" y="1782746"/>
            <a:ext cx="11208581" cy="707886"/>
          </a:xfrm>
          <a:prstGeom prst="rect">
            <a:avLst/>
          </a:prstGeom>
          <a:noFill/>
        </p:spPr>
        <p:txBody>
          <a:bodyPr wrap="square" rtlCol="0">
            <a:spAutoFit/>
          </a:bodyPr>
          <a:lstStyle/>
          <a:p>
            <a:r>
              <a:rPr lang="es-EC" sz="2000" dirty="0" smtClean="0"/>
              <a:t>Manabí con 1.069 miles de cabezas de ganado vacuno, es  la provincia con mayor participación, representa el 23,22 % del total Nacional, seguido por Azuay con 562 miles de cabezas.</a:t>
            </a:r>
            <a:endParaRPr lang="es-ES" sz="2000" dirty="0"/>
          </a:p>
        </p:txBody>
      </p:sp>
      <p:pic>
        <p:nvPicPr>
          <p:cNvPr id="6" name="Picture 11"/>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9163099" y="2909562"/>
            <a:ext cx="1368152" cy="798590"/>
          </a:xfrm>
          <a:prstGeom prst="rect">
            <a:avLst/>
          </a:prstGeom>
          <a:noFill/>
          <a:ln w="9525">
            <a:noFill/>
            <a:miter lim="800000"/>
            <a:headEnd/>
            <a:tailEnd/>
          </a:ln>
        </p:spPr>
      </p:pic>
      <p:sp>
        <p:nvSpPr>
          <p:cNvPr id="7" name="6 CuadroTexto"/>
          <p:cNvSpPr txBox="1"/>
          <p:nvPr/>
        </p:nvSpPr>
        <p:spPr>
          <a:xfrm>
            <a:off x="5994747" y="2988072"/>
            <a:ext cx="3168352" cy="646331"/>
          </a:xfrm>
          <a:prstGeom prst="rect">
            <a:avLst/>
          </a:prstGeom>
          <a:ln>
            <a:noFill/>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fontAlgn="auto">
              <a:spcBef>
                <a:spcPts val="0"/>
              </a:spcBef>
              <a:spcAft>
                <a:spcPts val="0"/>
              </a:spcAft>
            </a:pPr>
            <a:r>
              <a:rPr lang="es-EC" dirty="0" smtClean="0">
                <a:solidFill>
                  <a:prstClr val="black"/>
                </a:solidFill>
              </a:rPr>
              <a:t>Total nacional: </a:t>
            </a:r>
            <a:r>
              <a:rPr lang="es-EC" b="1" dirty="0" smtClean="0"/>
              <a:t>4,60</a:t>
            </a:r>
            <a:r>
              <a:rPr lang="es-EC" dirty="0" smtClean="0"/>
              <a:t> millones de </a:t>
            </a:r>
            <a:r>
              <a:rPr lang="es-EC" dirty="0" smtClean="0">
                <a:solidFill>
                  <a:prstClr val="black"/>
                </a:solidFill>
              </a:rPr>
              <a:t>cabezas de ganado vacuno</a:t>
            </a:r>
            <a:endParaRPr lang="es-EC" dirty="0">
              <a:solidFill>
                <a:prstClr val="black"/>
              </a:solidFill>
            </a:endParaRPr>
          </a:p>
        </p:txBody>
      </p:sp>
      <p:sp>
        <p:nvSpPr>
          <p:cNvPr id="8" name="7 CuadroTexto"/>
          <p:cNvSpPr txBox="1">
            <a:spLocks noChangeArrowheads="1"/>
          </p:cNvSpPr>
          <p:nvPr/>
        </p:nvSpPr>
        <p:spPr bwMode="auto">
          <a:xfrm>
            <a:off x="0" y="7845847"/>
            <a:ext cx="6393973" cy="372997"/>
          </a:xfrm>
          <a:prstGeom prst="rect">
            <a:avLst/>
          </a:prstGeom>
          <a:noFill/>
          <a:ln w="9525">
            <a:noFill/>
            <a:miter lim="800000"/>
            <a:headEnd/>
            <a:tailEnd/>
          </a:ln>
        </p:spPr>
        <p:txBody>
          <a:bodyPr lIns="95070" tIns="47535" rIns="95070" bIns="47535">
            <a:spAutoFit/>
          </a:bodyPr>
          <a:lstStyle/>
          <a:p>
            <a:r>
              <a:rPr lang="es-ES" sz="900" b="1" dirty="0"/>
              <a:t>Fuente: </a:t>
            </a:r>
            <a:r>
              <a:rPr lang="es-ES" sz="900" dirty="0"/>
              <a:t>Encuesta de Superficie y Producción Agropecuaria Continua (ESPAC </a:t>
            </a:r>
            <a:r>
              <a:rPr lang="es-ES" sz="900" dirty="0" smtClean="0"/>
              <a:t>) 2014 </a:t>
            </a:r>
          </a:p>
          <a:p>
            <a:r>
              <a:rPr lang="es-ES" sz="900" b="1" dirty="0" smtClean="0"/>
              <a:t>Período de referencia: </a:t>
            </a:r>
            <a:r>
              <a:rPr lang="es-ES" sz="900" dirty="0" smtClean="0"/>
              <a:t>El día de la entrevista</a:t>
            </a:r>
            <a:endParaRPr lang="es-ES" sz="900" dirty="0"/>
          </a:p>
        </p:txBody>
      </p:sp>
      <p:graphicFrame>
        <p:nvGraphicFramePr>
          <p:cNvPr id="11" name="2 Gráfico"/>
          <p:cNvGraphicFramePr/>
          <p:nvPr/>
        </p:nvGraphicFramePr>
        <p:xfrm>
          <a:off x="778633" y="3425820"/>
          <a:ext cx="5500726" cy="400052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2" name="3 Gráfico"/>
          <p:cNvGraphicFramePr/>
          <p:nvPr/>
        </p:nvGraphicFramePr>
        <p:xfrm>
          <a:off x="6136483" y="3997324"/>
          <a:ext cx="4943475" cy="3876675"/>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779773" y="1295881"/>
            <a:ext cx="10327542" cy="1200329"/>
          </a:xfrm>
          <a:prstGeom prst="rect">
            <a:avLst/>
          </a:prstGeom>
          <a:noFill/>
        </p:spPr>
        <p:txBody>
          <a:bodyPr wrap="square" rtlCol="0">
            <a:spAutoFit/>
          </a:bodyPr>
          <a:lstStyle/>
          <a:p>
            <a:r>
              <a:rPr lang="es-EC" sz="2400" b="1" dirty="0" smtClean="0">
                <a:latin typeface="Arial" pitchFamily="34" charset="0"/>
                <a:cs typeface="Arial" pitchFamily="34" charset="0"/>
              </a:rPr>
              <a:t>Producción de Leche</a:t>
            </a:r>
          </a:p>
          <a:p>
            <a:r>
              <a:rPr lang="es-ES" sz="2400" b="1" dirty="0" smtClean="0">
                <a:latin typeface="Arial" pitchFamily="34" charset="0"/>
                <a:cs typeface="Arial" pitchFamily="34" charset="0"/>
              </a:rPr>
              <a:t/>
            </a:r>
            <a:br>
              <a:rPr lang="es-ES" sz="2400" b="1" dirty="0" smtClean="0">
                <a:latin typeface="Arial" pitchFamily="34" charset="0"/>
                <a:cs typeface="Arial" pitchFamily="34" charset="0"/>
              </a:rPr>
            </a:br>
            <a:endParaRPr lang="es-ES" sz="2400" b="1" dirty="0">
              <a:latin typeface="Arial" pitchFamily="34" charset="0"/>
              <a:cs typeface="Arial" pitchFamily="34" charset="0"/>
            </a:endParaRPr>
          </a:p>
        </p:txBody>
      </p:sp>
      <p:sp>
        <p:nvSpPr>
          <p:cNvPr id="5" name="4 CuadroTexto"/>
          <p:cNvSpPr txBox="1"/>
          <p:nvPr/>
        </p:nvSpPr>
        <p:spPr>
          <a:xfrm>
            <a:off x="738163" y="1848138"/>
            <a:ext cx="10327542" cy="707886"/>
          </a:xfrm>
          <a:prstGeom prst="rect">
            <a:avLst/>
          </a:prstGeom>
          <a:noFill/>
        </p:spPr>
        <p:txBody>
          <a:bodyPr wrap="square" rtlCol="0">
            <a:spAutoFit/>
          </a:bodyPr>
          <a:lstStyle/>
          <a:p>
            <a:pPr algn="just"/>
            <a:r>
              <a:rPr lang="es-EC" sz="2000" dirty="0" smtClean="0"/>
              <a:t>En el 2014 se registraron un promedio de 5,6 millones de litros de leche diarios a nivel nacional. Las provincias más representativas  son Azuay con 14,55 % y Pichincha con el 12,78 %.</a:t>
            </a:r>
            <a:endParaRPr lang="es-ES" sz="2000" dirty="0"/>
          </a:p>
        </p:txBody>
      </p:sp>
      <p:pic>
        <p:nvPicPr>
          <p:cNvPr id="7" name="Picture 19" descr="http://www.siap.gob.mx/siaprendes/contenidos/1/05-vaca/imagenes-vaca/c3-leche.jpg"/>
          <p:cNvPicPr>
            <a:picLocks noChangeAspect="1" noChangeArrowheads="1"/>
          </p:cNvPicPr>
          <p:nvPr/>
        </p:nvPicPr>
        <p:blipFill>
          <a:blip r:embed="rId2" cstate="print"/>
          <a:srcRect/>
          <a:stretch>
            <a:fillRect/>
          </a:stretch>
        </p:blipFill>
        <p:spPr bwMode="auto">
          <a:xfrm>
            <a:off x="8947075" y="2556024"/>
            <a:ext cx="1664507" cy="1766596"/>
          </a:xfrm>
          <a:prstGeom prst="rect">
            <a:avLst/>
          </a:prstGeom>
          <a:noFill/>
        </p:spPr>
      </p:pic>
      <p:sp>
        <p:nvSpPr>
          <p:cNvPr id="8" name="7 CuadroTexto"/>
          <p:cNvSpPr txBox="1"/>
          <p:nvPr/>
        </p:nvSpPr>
        <p:spPr>
          <a:xfrm>
            <a:off x="8299003" y="4572248"/>
            <a:ext cx="3168352" cy="369332"/>
          </a:xfrm>
          <a:prstGeom prst="rect">
            <a:avLst/>
          </a:prstGeom>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fontAlgn="auto">
              <a:spcBef>
                <a:spcPts val="0"/>
              </a:spcBef>
              <a:spcAft>
                <a:spcPts val="0"/>
              </a:spcAft>
            </a:pPr>
            <a:r>
              <a:rPr lang="es-EC" b="1" dirty="0" smtClean="0">
                <a:solidFill>
                  <a:prstClr val="black"/>
                </a:solidFill>
              </a:rPr>
              <a:t>Rendimiento:  </a:t>
            </a:r>
            <a:r>
              <a:rPr lang="es-EC" dirty="0" smtClean="0">
                <a:solidFill>
                  <a:prstClr val="black"/>
                </a:solidFill>
              </a:rPr>
              <a:t>5,60 Litros/vaca</a:t>
            </a:r>
            <a:endParaRPr lang="es-EC" dirty="0">
              <a:solidFill>
                <a:prstClr val="black"/>
              </a:solidFill>
            </a:endParaRPr>
          </a:p>
        </p:txBody>
      </p:sp>
      <p:pic>
        <p:nvPicPr>
          <p:cNvPr id="135170" name="Picture 2" descr="http://pedagogiainteractiva.wikispaces.com/file/view/vaca.gif/287736380/250x149/vaca.gif"/>
          <p:cNvPicPr>
            <a:picLocks noChangeAspect="1" noChangeArrowheads="1"/>
          </p:cNvPicPr>
          <p:nvPr/>
        </p:nvPicPr>
        <p:blipFill>
          <a:blip r:embed="rId3" cstate="print"/>
          <a:srcRect/>
          <a:stretch>
            <a:fillRect/>
          </a:stretch>
        </p:blipFill>
        <p:spPr bwMode="auto">
          <a:xfrm>
            <a:off x="8803059" y="5724376"/>
            <a:ext cx="2088232" cy="1261292"/>
          </a:xfrm>
          <a:prstGeom prst="rect">
            <a:avLst/>
          </a:prstGeom>
          <a:noFill/>
        </p:spPr>
      </p:pic>
      <p:sp>
        <p:nvSpPr>
          <p:cNvPr id="10" name="9 CuadroTexto"/>
          <p:cNvSpPr txBox="1"/>
          <p:nvPr/>
        </p:nvSpPr>
        <p:spPr>
          <a:xfrm>
            <a:off x="8299003" y="7092528"/>
            <a:ext cx="3168352" cy="646331"/>
          </a:xfrm>
          <a:prstGeom prst="rect">
            <a:avLst/>
          </a:prstGeom>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fontAlgn="auto">
              <a:spcBef>
                <a:spcPts val="0"/>
              </a:spcBef>
              <a:spcAft>
                <a:spcPts val="0"/>
              </a:spcAft>
            </a:pPr>
            <a:r>
              <a:rPr lang="es-EC" b="1" dirty="0" smtClean="0">
                <a:solidFill>
                  <a:prstClr val="black"/>
                </a:solidFill>
              </a:rPr>
              <a:t>Número de vacas ordeñadas: </a:t>
            </a:r>
            <a:r>
              <a:rPr lang="es-EC" dirty="0" smtClean="0"/>
              <a:t>999.037  Cabezas</a:t>
            </a:r>
            <a:endParaRPr lang="es-EC" dirty="0">
              <a:solidFill>
                <a:prstClr val="black"/>
              </a:solidFill>
            </a:endParaRPr>
          </a:p>
        </p:txBody>
      </p:sp>
      <p:sp>
        <p:nvSpPr>
          <p:cNvPr id="9" name="8 CuadroTexto"/>
          <p:cNvSpPr txBox="1">
            <a:spLocks noChangeArrowheads="1"/>
          </p:cNvSpPr>
          <p:nvPr/>
        </p:nvSpPr>
        <p:spPr bwMode="auto">
          <a:xfrm>
            <a:off x="0" y="7845847"/>
            <a:ext cx="6393973" cy="372997"/>
          </a:xfrm>
          <a:prstGeom prst="rect">
            <a:avLst/>
          </a:prstGeom>
          <a:noFill/>
          <a:ln w="9525">
            <a:noFill/>
            <a:miter lim="800000"/>
            <a:headEnd/>
            <a:tailEnd/>
          </a:ln>
        </p:spPr>
        <p:txBody>
          <a:bodyPr lIns="95070" tIns="47535" rIns="95070" bIns="47535">
            <a:spAutoFit/>
          </a:bodyPr>
          <a:lstStyle/>
          <a:p>
            <a:r>
              <a:rPr lang="es-ES" sz="900" b="1" dirty="0"/>
              <a:t>Fuente: </a:t>
            </a:r>
            <a:r>
              <a:rPr lang="es-ES" sz="900" dirty="0"/>
              <a:t>Encuesta de Superficie y Producción Agropecuaria Continua (ESPAC </a:t>
            </a:r>
            <a:r>
              <a:rPr lang="es-ES" sz="900" dirty="0" smtClean="0"/>
              <a:t>) 2014 </a:t>
            </a:r>
          </a:p>
          <a:p>
            <a:r>
              <a:rPr lang="es-ES" sz="900" b="1" dirty="0" smtClean="0"/>
              <a:t>Período de referencia: </a:t>
            </a:r>
            <a:r>
              <a:rPr lang="es-ES" sz="900" dirty="0" smtClean="0"/>
              <a:t>El día anterior a la entrevista</a:t>
            </a:r>
            <a:endParaRPr lang="es-ES" sz="900" dirty="0"/>
          </a:p>
        </p:txBody>
      </p:sp>
      <p:graphicFrame>
        <p:nvGraphicFramePr>
          <p:cNvPr id="11" name="2 Gráfico"/>
          <p:cNvGraphicFramePr/>
          <p:nvPr/>
        </p:nvGraphicFramePr>
        <p:xfrm>
          <a:off x="-1" y="3068630"/>
          <a:ext cx="7565243" cy="464347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738163" y="1043856"/>
            <a:ext cx="10327542" cy="1200329"/>
          </a:xfrm>
          <a:prstGeom prst="rect">
            <a:avLst/>
          </a:prstGeom>
          <a:noFill/>
        </p:spPr>
        <p:txBody>
          <a:bodyPr wrap="square" rtlCol="0">
            <a:spAutoFit/>
          </a:bodyPr>
          <a:lstStyle/>
          <a:p>
            <a:r>
              <a:rPr lang="es-EC" sz="2400" b="1" dirty="0" smtClean="0">
                <a:solidFill>
                  <a:prstClr val="black"/>
                </a:solidFill>
                <a:latin typeface="Arial" pitchFamily="34" charset="0"/>
                <a:cs typeface="Arial" pitchFamily="34" charset="0"/>
              </a:rPr>
              <a:t>Producción semanal de huevos de gallina</a:t>
            </a:r>
          </a:p>
          <a:p>
            <a:r>
              <a:rPr lang="es-ES" sz="2400" b="1" dirty="0" smtClean="0">
                <a:solidFill>
                  <a:prstClr val="black"/>
                </a:solidFill>
                <a:latin typeface="Arial" pitchFamily="34" charset="0"/>
                <a:cs typeface="Arial" pitchFamily="34" charset="0"/>
              </a:rPr>
              <a:t/>
            </a:r>
            <a:br>
              <a:rPr lang="es-ES" sz="2400" b="1" dirty="0" smtClean="0">
                <a:solidFill>
                  <a:prstClr val="black"/>
                </a:solidFill>
                <a:latin typeface="Arial" pitchFamily="34" charset="0"/>
                <a:cs typeface="Arial" pitchFamily="34" charset="0"/>
              </a:rPr>
            </a:br>
            <a:endParaRPr lang="es-ES" sz="2400" b="1" dirty="0">
              <a:solidFill>
                <a:prstClr val="black"/>
              </a:solidFill>
              <a:latin typeface="Arial" pitchFamily="34" charset="0"/>
              <a:cs typeface="Arial" pitchFamily="34" charset="0"/>
            </a:endParaRPr>
          </a:p>
        </p:txBody>
      </p:sp>
      <p:sp>
        <p:nvSpPr>
          <p:cNvPr id="5" name="4 CuadroTexto"/>
          <p:cNvSpPr txBox="1"/>
          <p:nvPr/>
        </p:nvSpPr>
        <p:spPr>
          <a:xfrm>
            <a:off x="594147" y="1619920"/>
            <a:ext cx="10801200" cy="707886"/>
          </a:xfrm>
          <a:prstGeom prst="rect">
            <a:avLst/>
          </a:prstGeom>
          <a:noFill/>
        </p:spPr>
        <p:txBody>
          <a:bodyPr wrap="square" rtlCol="0">
            <a:spAutoFit/>
          </a:bodyPr>
          <a:lstStyle/>
          <a:p>
            <a:r>
              <a:rPr lang="es-EC" sz="2000" dirty="0" smtClean="0">
                <a:solidFill>
                  <a:prstClr val="black"/>
                </a:solidFill>
              </a:rPr>
              <a:t>En el año 2014, de la producción total de huevos, el 82,23% proviene de planteles avícolas y el 17,77% de campo.</a:t>
            </a:r>
            <a:endParaRPr lang="es-ES" sz="2000" dirty="0">
              <a:solidFill>
                <a:prstClr val="black"/>
              </a:solidFill>
            </a:endParaRPr>
          </a:p>
        </p:txBody>
      </p:sp>
      <p:pic>
        <p:nvPicPr>
          <p:cNvPr id="7" name="Picture 2" descr="http://dibujosbonitos.com/dibujos/huevos.png"/>
          <p:cNvPicPr>
            <a:picLocks noChangeAspect="1" noChangeArrowheads="1"/>
          </p:cNvPicPr>
          <p:nvPr/>
        </p:nvPicPr>
        <p:blipFill>
          <a:blip r:embed="rId2" cstate="print">
            <a:grayscl/>
          </a:blip>
          <a:srcRect/>
          <a:stretch>
            <a:fillRect/>
          </a:stretch>
        </p:blipFill>
        <p:spPr bwMode="auto">
          <a:xfrm>
            <a:off x="5562698" y="4644256"/>
            <a:ext cx="1942937" cy="1728192"/>
          </a:xfrm>
          <a:prstGeom prst="rect">
            <a:avLst/>
          </a:prstGeom>
          <a:noFill/>
        </p:spPr>
      </p:pic>
      <p:sp>
        <p:nvSpPr>
          <p:cNvPr id="8" name="7 CuadroTexto"/>
          <p:cNvSpPr txBox="1">
            <a:spLocks noChangeArrowheads="1"/>
          </p:cNvSpPr>
          <p:nvPr/>
        </p:nvSpPr>
        <p:spPr bwMode="auto">
          <a:xfrm>
            <a:off x="0" y="7943667"/>
            <a:ext cx="6393973" cy="372997"/>
          </a:xfrm>
          <a:prstGeom prst="rect">
            <a:avLst/>
          </a:prstGeom>
          <a:noFill/>
          <a:ln w="9525">
            <a:noFill/>
            <a:miter lim="800000"/>
            <a:headEnd/>
            <a:tailEnd/>
          </a:ln>
        </p:spPr>
        <p:txBody>
          <a:bodyPr lIns="95070" tIns="47535" rIns="95070" bIns="47535">
            <a:spAutoFit/>
          </a:bodyPr>
          <a:lstStyle/>
          <a:p>
            <a:r>
              <a:rPr lang="es-ES" sz="900" b="1" dirty="0"/>
              <a:t>Fuente: </a:t>
            </a:r>
            <a:r>
              <a:rPr lang="es-ES" sz="900" dirty="0"/>
              <a:t>Encuesta de Superficie y Producción Agropecuaria Continua (ESPAC </a:t>
            </a:r>
            <a:r>
              <a:rPr lang="es-ES" sz="900" dirty="0" smtClean="0"/>
              <a:t>) 2014 </a:t>
            </a:r>
          </a:p>
          <a:p>
            <a:r>
              <a:rPr lang="es-ES" sz="900" b="1" dirty="0" smtClean="0"/>
              <a:t>Período de referencia: </a:t>
            </a:r>
            <a:r>
              <a:rPr lang="es-ES" sz="900" dirty="0" smtClean="0"/>
              <a:t>7 días anteriores al día de la entrevista</a:t>
            </a:r>
            <a:endParaRPr lang="es-ES" sz="900" dirty="0"/>
          </a:p>
        </p:txBody>
      </p:sp>
      <p:graphicFrame>
        <p:nvGraphicFramePr>
          <p:cNvPr id="10" name="3 Gráfico"/>
          <p:cNvGraphicFramePr/>
          <p:nvPr/>
        </p:nvGraphicFramePr>
        <p:xfrm>
          <a:off x="6786835" y="2782878"/>
          <a:ext cx="4914628" cy="279748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 name="4 Gráfico"/>
          <p:cNvGraphicFramePr/>
          <p:nvPr/>
        </p:nvGraphicFramePr>
        <p:xfrm>
          <a:off x="6804919" y="5292328"/>
          <a:ext cx="4896544" cy="2988072"/>
        </p:xfrm>
        <a:graphic>
          <a:graphicData uri="http://schemas.openxmlformats.org/drawingml/2006/chart">
            <c:chart xmlns:c="http://schemas.openxmlformats.org/drawingml/2006/chart" xmlns:r="http://schemas.openxmlformats.org/officeDocument/2006/relationships" r:id="rId4"/>
          </a:graphicData>
        </a:graphic>
      </p:graphicFrame>
      <p:sp>
        <p:nvSpPr>
          <p:cNvPr id="20" name="19 CuadroTexto"/>
          <p:cNvSpPr txBox="1"/>
          <p:nvPr/>
        </p:nvSpPr>
        <p:spPr>
          <a:xfrm>
            <a:off x="7434907" y="2762756"/>
            <a:ext cx="3024336" cy="369332"/>
          </a:xfrm>
          <a:prstGeom prst="rect">
            <a:avLst/>
          </a:prstGeom>
          <a:noFill/>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s-EC" b="1" dirty="0" smtClean="0"/>
              <a:t>Destino de la producción</a:t>
            </a:r>
          </a:p>
        </p:txBody>
      </p:sp>
      <p:sp>
        <p:nvSpPr>
          <p:cNvPr id="21" name="20 CuadroTexto"/>
          <p:cNvSpPr txBox="1"/>
          <p:nvPr/>
        </p:nvSpPr>
        <p:spPr>
          <a:xfrm>
            <a:off x="5418683" y="4068192"/>
            <a:ext cx="2088232" cy="369332"/>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s-EC" dirty="0" smtClean="0"/>
              <a:t>Huevos en campo</a:t>
            </a:r>
            <a:endParaRPr lang="es-EC" dirty="0"/>
          </a:p>
        </p:txBody>
      </p:sp>
      <p:sp>
        <p:nvSpPr>
          <p:cNvPr id="22" name="21 CuadroTexto"/>
          <p:cNvSpPr txBox="1"/>
          <p:nvPr/>
        </p:nvSpPr>
        <p:spPr>
          <a:xfrm>
            <a:off x="5562699" y="6732488"/>
            <a:ext cx="2232248" cy="646331"/>
          </a:xfrm>
          <a:prstGeom prst="rect">
            <a:avLst/>
          </a:prstGeom>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s-EC" dirty="0" smtClean="0"/>
              <a:t>Huevos en planteles avícolas</a:t>
            </a:r>
            <a:endParaRPr lang="es-EC" dirty="0"/>
          </a:p>
        </p:txBody>
      </p:sp>
      <p:graphicFrame>
        <p:nvGraphicFramePr>
          <p:cNvPr id="28" name="5 Gráfico"/>
          <p:cNvGraphicFramePr/>
          <p:nvPr/>
        </p:nvGraphicFramePr>
        <p:xfrm>
          <a:off x="522139" y="2700040"/>
          <a:ext cx="4752528" cy="4752528"/>
        </p:xfrm>
        <a:graphic>
          <a:graphicData uri="http://schemas.openxmlformats.org/drawingml/2006/chart">
            <c:chart xmlns:c="http://schemas.openxmlformats.org/drawingml/2006/chart" xmlns:r="http://schemas.openxmlformats.org/officeDocument/2006/relationships" r:id="rId5"/>
          </a:graphicData>
        </a:graphic>
      </p:graphicFrame>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882179" y="2051968"/>
            <a:ext cx="10225136" cy="5324535"/>
          </a:xfrm>
          <a:prstGeom prst="rect">
            <a:avLst/>
          </a:prstGeom>
        </p:spPr>
        <p:txBody>
          <a:bodyPr wrap="square">
            <a:spAutoFit/>
          </a:bodyPr>
          <a:lstStyle/>
          <a:p>
            <a:pPr algn="just"/>
            <a:endParaRPr lang="es-EC" sz="2000" dirty="0" smtClean="0">
              <a:latin typeface="Calibri" pitchFamily="34" charset="0"/>
            </a:endParaRPr>
          </a:p>
          <a:p>
            <a:pPr lvl="0" algn="just">
              <a:buFont typeface="Wingdings" pitchFamily="2" charset="2"/>
              <a:buChar char="§"/>
            </a:pPr>
            <a:r>
              <a:rPr lang="es-EC" sz="2000" dirty="0" smtClean="0">
                <a:latin typeface="Calibri" pitchFamily="34" charset="0"/>
              </a:rPr>
              <a:t>La superficie de labor agropecuaria </a:t>
            </a:r>
            <a:r>
              <a:rPr lang="es-EC" sz="2000" dirty="0" smtClean="0"/>
              <a:t>(cultivos permanentes, transitorios y barbecho, pastos naturales y cultivados)</a:t>
            </a:r>
            <a:r>
              <a:rPr lang="es-EC" sz="2000" dirty="0" smtClean="0">
                <a:latin typeface="Calibri" pitchFamily="34" charset="0"/>
              </a:rPr>
              <a:t> en el 2014 fue de </a:t>
            </a:r>
            <a:r>
              <a:rPr lang="es-EC" sz="2000" dirty="0" smtClean="0"/>
              <a:t>5,50 millones de hectáreas.</a:t>
            </a:r>
            <a:endParaRPr lang="es-EC" sz="2000" dirty="0" smtClean="0">
              <a:latin typeface="Calibri" pitchFamily="34" charset="0"/>
            </a:endParaRPr>
          </a:p>
          <a:p>
            <a:pPr algn="just">
              <a:buFont typeface="Wingdings" pitchFamily="2" charset="2"/>
              <a:buChar char="§"/>
            </a:pPr>
            <a:endParaRPr lang="es-EC" sz="2000" dirty="0" smtClean="0">
              <a:latin typeface="Calibri" pitchFamily="34" charset="0"/>
            </a:endParaRPr>
          </a:p>
          <a:p>
            <a:pPr algn="just">
              <a:buFont typeface="Wingdings" pitchFamily="2" charset="2"/>
              <a:buChar char="§"/>
            </a:pPr>
            <a:r>
              <a:rPr lang="es-EC" sz="2000" dirty="0" smtClean="0">
                <a:latin typeface="Calibri" pitchFamily="34" charset="0"/>
              </a:rPr>
              <a:t>Las provincias  de Manabí, Guayas, y Los Ríos presentan mayor superficie con labor agropecuaria con el 43,85 % del total nacional;  así, la Costa es región de mayor actividad agropecuaria.</a:t>
            </a:r>
          </a:p>
          <a:p>
            <a:pPr algn="just"/>
            <a:endParaRPr lang="es-EC" sz="2000" dirty="0" smtClean="0">
              <a:latin typeface="Calibri" pitchFamily="34" charset="0"/>
            </a:endParaRPr>
          </a:p>
          <a:p>
            <a:pPr algn="just">
              <a:buFont typeface="Wingdings" pitchFamily="2" charset="2"/>
              <a:buChar char="§"/>
            </a:pPr>
            <a:r>
              <a:rPr lang="es-EC" sz="2000" dirty="0" smtClean="0">
                <a:latin typeface="Calibri" pitchFamily="34" charset="0"/>
              </a:rPr>
              <a:t>Los cultivos permanentes representan el 26,56 % de la superficie de labor agropecuaria, mientras los transitorios representan el 16,62 %. </a:t>
            </a:r>
          </a:p>
          <a:p>
            <a:pPr algn="just">
              <a:buFont typeface="Wingdings" pitchFamily="2" charset="2"/>
              <a:buChar char="§"/>
            </a:pPr>
            <a:endParaRPr lang="es-EC" sz="2000" dirty="0" smtClean="0">
              <a:latin typeface="Calibri" pitchFamily="34" charset="0"/>
            </a:endParaRPr>
          </a:p>
          <a:p>
            <a:pPr algn="just">
              <a:buFont typeface="Wingdings" pitchFamily="2" charset="2"/>
              <a:buChar char="§"/>
            </a:pPr>
            <a:r>
              <a:rPr lang="es-EC" sz="2000" dirty="0" smtClean="0">
                <a:latin typeface="Calibri" pitchFamily="34" charset="0"/>
              </a:rPr>
              <a:t> Los cultivos de rosa, gypsophila y clavel, ocupan el 80,66 % del total de superficie plantada con flores.</a:t>
            </a:r>
          </a:p>
          <a:p>
            <a:pPr algn="just">
              <a:buFont typeface="Wingdings" pitchFamily="2" charset="2"/>
              <a:buChar char="§"/>
            </a:pPr>
            <a:endParaRPr lang="es-EC" sz="2000" dirty="0" smtClean="0">
              <a:latin typeface="Calibri" pitchFamily="34" charset="0"/>
            </a:endParaRPr>
          </a:p>
          <a:p>
            <a:pPr algn="just">
              <a:buFont typeface="Wingdings" pitchFamily="2" charset="2"/>
              <a:buChar char="§"/>
            </a:pPr>
            <a:r>
              <a:rPr lang="es-EC" sz="2000" dirty="0" smtClean="0">
                <a:latin typeface="Calibri" pitchFamily="34" charset="0"/>
              </a:rPr>
              <a:t>En el sector pecuario predomina el ganado vacuno con un total de 4,60 millones de cabezas. Las provincias con mayor número de cabezas de ganado son Manabí, Azuay y Pichincha.</a:t>
            </a:r>
          </a:p>
          <a:p>
            <a:pPr algn="just"/>
            <a:endParaRPr lang="es-EC" sz="2000" dirty="0" smtClean="0">
              <a:latin typeface="Calibri" pitchFamily="34" charset="0"/>
            </a:endParaRPr>
          </a:p>
        </p:txBody>
      </p:sp>
      <p:sp>
        <p:nvSpPr>
          <p:cNvPr id="5" name="4 CuadroTexto"/>
          <p:cNvSpPr txBox="1"/>
          <p:nvPr/>
        </p:nvSpPr>
        <p:spPr>
          <a:xfrm>
            <a:off x="666155" y="1403896"/>
            <a:ext cx="2457724" cy="461665"/>
          </a:xfrm>
          <a:prstGeom prst="rect">
            <a:avLst/>
          </a:prstGeom>
          <a:noFill/>
        </p:spPr>
        <p:txBody>
          <a:bodyPr wrap="none" rtlCol="0">
            <a:spAutoFit/>
          </a:bodyPr>
          <a:lstStyle/>
          <a:p>
            <a:r>
              <a:rPr lang="es-EC" sz="2400" b="1" dirty="0" smtClean="0">
                <a:latin typeface="Arial" pitchFamily="34" charset="0"/>
                <a:cs typeface="Arial" pitchFamily="34" charset="0"/>
              </a:rPr>
              <a:t>9.Conclusiones</a:t>
            </a:r>
            <a:endParaRPr lang="es-EC" sz="2400" b="1"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theme/theme1.xml><?xml version="1.0" encoding="utf-8"?>
<a:theme xmlns:a="http://schemas.openxmlformats.org/drawingml/2006/main" name="1_Diseño personalizad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2_Diseño personalizad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3_Diseño personalizad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4_Diseño personalizad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5_Diseño personalizad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PRESENTACION 2013.pot</Template>
  <TotalTime>6623</TotalTime>
  <Words>7038</Words>
  <Application>Microsoft Office PowerPoint</Application>
  <PresentationFormat>Personalizado</PresentationFormat>
  <Paragraphs>1859</Paragraphs>
  <Slides>64</Slides>
  <Notes>6</Notes>
  <HiddenSlides>0</HiddenSlides>
  <MMClips>0</MMClips>
  <ScaleCrop>false</ScaleCrop>
  <HeadingPairs>
    <vt:vector size="4" baseType="variant">
      <vt:variant>
        <vt:lpstr>Tema</vt:lpstr>
      </vt:variant>
      <vt:variant>
        <vt:i4>5</vt:i4>
      </vt:variant>
      <vt:variant>
        <vt:lpstr>Títulos de diapositiva</vt:lpstr>
      </vt:variant>
      <vt:variant>
        <vt:i4>64</vt:i4>
      </vt:variant>
    </vt:vector>
  </HeadingPairs>
  <TitlesOfParts>
    <vt:vector size="69" baseType="lpstr">
      <vt:lpstr>1_Diseño personalizado</vt:lpstr>
      <vt:lpstr>2_Diseño personalizado</vt:lpstr>
      <vt:lpstr>3_Diseño personalizado</vt:lpstr>
      <vt:lpstr>4_Diseño personalizado</vt:lpstr>
      <vt:lpstr>5_Diseño personalizado</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Superficie con uso y labor agropecuaria</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INEC Byron Sosa</dc:creator>
  <cp:lastModifiedBy>asalazar</cp:lastModifiedBy>
  <cp:revision>312</cp:revision>
  <dcterms:created xsi:type="dcterms:W3CDTF">2013-02-27T13:49:33Z</dcterms:created>
  <dcterms:modified xsi:type="dcterms:W3CDTF">2015-09-21T15:31:40Z</dcterms:modified>
</cp:coreProperties>
</file>